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7" r:id="rId4"/>
    <p:sldId id="280" r:id="rId5"/>
    <p:sldId id="281" r:id="rId6"/>
    <p:sldId id="282" r:id="rId7"/>
    <p:sldId id="283" r:id="rId8"/>
    <p:sldId id="278" r:id="rId9"/>
    <p:sldId id="279" r:id="rId10"/>
    <p:sldId id="284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87" r:id="rId23"/>
    <p:sldId id="288" r:id="rId24"/>
    <p:sldId id="289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2GdcmFxMVUvzGX+77IoHV0+Vq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2793B-0FD8-4EF9-A310-D385B0A5BF6C}">
  <a:tblStyle styleId="{ECF2793B-0FD8-4EF9-A310-D385B0A5BF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«</a:t>
            </a: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4 + 5 равно 9</a:t>
            </a: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. Тут 4 и 5 — это </a:t>
            </a: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операнды (operands)</a:t>
            </a: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, а символ плюс («</a:t>
            </a: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+</a:t>
            </a: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«) называется </a:t>
            </a: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оператором (operator)</a:t>
            </a: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. В языке </a:t>
            </a:r>
            <a:r>
              <a:rPr lang="ru" sz="600" b="1">
                <a:solidFill>
                  <a:srgbClr val="444444"/>
                </a:solidFill>
                <a:highlight>
                  <a:srgbClr val="FFFFFF"/>
                </a:highlight>
              </a:rPr>
              <a:t>Python</a:t>
            </a: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 поддерживает такие типы операторов:</a:t>
            </a:r>
            <a:endParaRPr sz="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арифметические операторы (arithmetic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операторы сравнения (comparison или relational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операторы присваивания (assignment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логические операторы (logical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битовые операторы (bitwise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операторы принадлежности (membership operators);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8001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00"/>
              <a:buChar char="●"/>
            </a:pPr>
            <a:r>
              <a:rPr lang="ru" sz="600" i="1">
                <a:solidFill>
                  <a:srgbClr val="444444"/>
                </a:solidFill>
                <a:highlight>
                  <a:srgbClr val="FFFFFF"/>
                </a:highlight>
              </a:rPr>
              <a:t>операторы тождественности (identity operators).</a:t>
            </a:r>
            <a:endParaRPr sz="600" i="1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600">
                <a:solidFill>
                  <a:srgbClr val="444444"/>
                </a:solidFill>
                <a:highlight>
                  <a:srgbClr val="FFFFFF"/>
                </a:highlight>
              </a:rPr>
              <a:t>Далее мы рассмотрим все эти операторы по очереди.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/>
              <a:t>a = 0011 1100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b = 0000 1101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---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&amp; -&gt; 0000 1100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| -&gt; 0011 1101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^ -&gt; 0011 0001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~ -&gt; ~a 1100 0011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</a:rPr>
              <a:t>a &lt;&lt; 2 -&gt; 1111 0000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/>
              <a:t>a &gt;&gt; 2 -&gt; 1111 0000</a:t>
            </a:r>
            <a:endParaRPr sz="1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6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6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_site.com/#abou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u.wikipedia.org/wiki/IEEE_754-200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7950" y="2258100"/>
            <a:ext cx="7688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400" dirty="0">
                <a:solidFill>
                  <a:srgbClr val="3C3C3C"/>
                </a:solidFill>
              </a:rPr>
              <a:t>Встроенные типы данных </a:t>
            </a:r>
            <a:r>
              <a:rPr lang="en-US" sz="2400" dirty="0">
                <a:solidFill>
                  <a:srgbClr val="3C3C3C"/>
                </a:solidFill>
              </a:rPr>
              <a:t>python</a:t>
            </a:r>
            <a:r>
              <a:rPr lang="ru" sz="2400" dirty="0">
                <a:solidFill>
                  <a:srgbClr val="3C3C3C"/>
                </a:solidFill>
              </a:rPr>
              <a:t>.</a:t>
            </a:r>
            <a:br>
              <a:rPr lang="en-US" sz="2400" dirty="0">
                <a:solidFill>
                  <a:srgbClr val="3C3C3C"/>
                </a:solidFill>
              </a:rPr>
            </a:br>
            <a:r>
              <a:rPr lang="be-BY" sz="2400" dirty="0">
                <a:solidFill>
                  <a:srgbClr val="3C3C3C"/>
                </a:solidFill>
              </a:rPr>
              <a:t>Операторы </a:t>
            </a:r>
            <a:r>
              <a:rPr lang="en-US" sz="2400" dirty="0">
                <a:solidFill>
                  <a:srgbClr val="3C3C3C"/>
                </a:solidFill>
              </a:rPr>
              <a:t>python </a:t>
            </a:r>
            <a:r>
              <a:rPr lang="ru-RU" sz="2400" dirty="0">
                <a:solidFill>
                  <a:srgbClr val="3C3C3C"/>
                </a:solidFill>
              </a:rPr>
              <a:t>и циклы.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2C1D1-9196-4251-A511-BFAFB70B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Использовать модуль </a:t>
            </a:r>
            <a:r>
              <a:rPr lang="en-US" dirty="0"/>
              <a:t>decimal </a:t>
            </a:r>
            <a:r>
              <a:rPr lang="ru-RU" dirty="0"/>
              <a:t>из </a:t>
            </a:r>
            <a:r>
              <a:rPr lang="en-US" dirty="0" err="1"/>
              <a:t>stdlib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9EE5E3-4036-43E5-A08B-8DBD2F29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0" y="2123481"/>
            <a:ext cx="3482642" cy="2171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670BDE-E1E4-42DC-A4B1-E9FB7923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724"/>
            <a:ext cx="3040643" cy="563929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9AF5754-2B3D-45A5-9B42-C593CE564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DF59E0-C947-4CB2-9DA3-6E5EC6B6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9425"/>
            <a:ext cx="3798919" cy="10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63DF6-7699-4EA6-BCB1-81307309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72F312-EF01-48AF-9EA0-977D7E636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dirty="0"/>
              <a:t>Продолжение по типам данных в </a:t>
            </a:r>
            <a:r>
              <a:rPr lang="en-US" dirty="0"/>
              <a:t>html-</a:t>
            </a:r>
            <a:r>
              <a:rPr lang="be-BY" dirty="0"/>
              <a:t>файле.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Базовые операторы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900" y="1247525"/>
            <a:ext cx="4484626" cy="36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7530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Арифметические</a:t>
            </a:r>
            <a:r>
              <a:rPr lang="ru">
                <a:solidFill>
                  <a:srgbClr val="3D464D"/>
                </a:solidFill>
              </a:rPr>
              <a:t> </a:t>
            </a:r>
            <a:r>
              <a:rPr lang="ru"/>
              <a:t>операторы</a:t>
            </a:r>
            <a:endParaRPr/>
          </a:p>
        </p:txBody>
      </p:sp>
      <p:pic>
        <p:nvPicPr>
          <p:cNvPr id="166" name="Google Shape;16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1525" y="946175"/>
            <a:ext cx="2150025" cy="38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8427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Операторы сравнения</a:t>
            </a:r>
            <a:endParaRPr/>
          </a:p>
        </p:txBody>
      </p:sp>
      <p:pic>
        <p:nvPicPr>
          <p:cNvPr id="172" name="Google Shape;17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975" y="1911575"/>
            <a:ext cx="4506707" cy="2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5"/>
          <p:cNvSpPr txBox="1"/>
          <p:nvPr/>
        </p:nvSpPr>
        <p:spPr>
          <a:xfrm>
            <a:off x="4971600" y="4815300"/>
            <a:ext cx="41724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Note: Оператор “&lt;&gt;” не используется с версии Python 3</a:t>
            </a:r>
            <a:endParaRPr sz="10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6408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Операторы присваивания</a:t>
            </a:r>
            <a:endParaRPr/>
          </a:p>
        </p:txBody>
      </p:sp>
      <p:pic>
        <p:nvPicPr>
          <p:cNvPr id="179" name="Google Shape;17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9175" y="1558619"/>
            <a:ext cx="3147200" cy="296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8922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Битовые операции</a:t>
            </a:r>
            <a:endParaRPr/>
          </a:p>
        </p:txBody>
      </p:sp>
      <p:pic>
        <p:nvPicPr>
          <p:cNvPr id="185" name="Google Shape;18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1625" y="1318650"/>
            <a:ext cx="3039674" cy="34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6820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Операторы принадлежности</a:t>
            </a:r>
            <a:endParaRPr/>
          </a:p>
        </p:txBody>
      </p:sp>
      <p:pic>
        <p:nvPicPr>
          <p:cNvPr id="191" name="Google Shape;19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925" y="2571750"/>
            <a:ext cx="6116151" cy="14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Операторы идентичности</a:t>
            </a:r>
            <a:endParaRPr/>
          </a:p>
        </p:txBody>
      </p:sp>
      <p:pic>
        <p:nvPicPr>
          <p:cNvPr id="197" name="Google Shape;19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787" y="2571750"/>
            <a:ext cx="6164024" cy="14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Установка пакетов</a:t>
            </a:r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$ pip freeze &gt; requirements.txt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$ pip install -r requirements.txt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335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Приоритет операторов</a:t>
            </a:r>
            <a:endParaRPr/>
          </a:p>
        </p:txBody>
      </p:sp>
      <p:graphicFrame>
        <p:nvGraphicFramePr>
          <p:cNvPr id="203" name="Google Shape;203;p50"/>
          <p:cNvGraphicFramePr/>
          <p:nvPr/>
        </p:nvGraphicFramePr>
        <p:xfrm>
          <a:off x="3307125" y="1580225"/>
          <a:ext cx="5179650" cy="3267350"/>
        </p:xfrm>
        <a:graphic>
          <a:graphicData uri="http://schemas.openxmlformats.org/drawingml/2006/table">
            <a:tbl>
              <a:tblPr>
                <a:noFill/>
                <a:tableStyleId>{ECF2793B-0FD8-4EF9-A310-D385B0A5BF6C}</a:tableStyleId>
              </a:tblPr>
              <a:tblGrid>
                <a:gridCol w="25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800" b="1" u="none" strike="noStrike" cap="none">
                          <a:solidFill>
                            <a:srgbClr val="636363"/>
                          </a:solidFill>
                        </a:rPr>
                        <a:t>OPERATOR</a:t>
                      </a:r>
                      <a:endParaRPr sz="800" b="1" u="none" strike="noStrike" cap="none">
                        <a:solidFill>
                          <a:srgbClr val="63636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800" b="1" u="none" strike="noStrike" cap="none">
                          <a:solidFill>
                            <a:srgbClr val="636363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63636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**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Exponentiation (raise to the power)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~ + —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Complement, unary plus and minus (method names for the last two are +@ and -@)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* / % //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Multiply, divide, modulo and floor division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  <a:highlight>
                            <a:srgbClr val="FFFFFF"/>
                          </a:highlight>
                        </a:rPr>
                        <a:t>+ —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Addition and subtraction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&gt;&gt; &lt;&lt;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Right and left bitwise shift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&amp;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Bitwise ‘AND’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^ |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Bitwise exclusive `OR’ and regular `OR’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&lt;= &lt; &gt; &gt;=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Comparison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&lt;&gt; == !=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Equality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  <a:highlight>
                            <a:srgbClr val="FFFFFF"/>
                          </a:highlight>
                        </a:rPr>
                        <a:t>= %= /= //= -= += *= **=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Assignment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is is not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Identity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in not in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Membership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not or and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DED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900" u="none" strike="noStrike" cap="none">
                          <a:solidFill>
                            <a:srgbClr val="757575"/>
                          </a:solidFill>
                        </a:rPr>
                        <a:t>Logical operators</a:t>
                      </a:r>
                      <a:endParaRPr sz="900" u="none" strike="noStrike" cap="none">
                        <a:solidFill>
                          <a:srgbClr val="757575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DED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67C73-6BDF-476C-BA37-E25D4DF5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Задан</a:t>
            </a:r>
            <a:r>
              <a:rPr lang="ru-RU" dirty="0" err="1"/>
              <a:t>ие</a:t>
            </a:r>
            <a:r>
              <a:rPr lang="ru-RU" dirty="0"/>
              <a:t>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F8228-D956-484F-9362-7DC44F6FB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dirty="0"/>
              <a:t>Пользователь ввод</a:t>
            </a:r>
            <a:r>
              <a:rPr lang="ru-RU" dirty="0" err="1"/>
              <a:t>ит</a:t>
            </a:r>
            <a:r>
              <a:rPr lang="ru-RU" dirty="0"/>
              <a:t> строку в консоли, например</a:t>
            </a:r>
            <a:r>
              <a:rPr lang="en-US" dirty="0"/>
              <a:t>: </a:t>
            </a:r>
            <a:r>
              <a:rPr lang="ru-RU" dirty="0"/>
              <a:t>'</a:t>
            </a:r>
            <a:r>
              <a:rPr lang="ru-RU" u="sng" dirty="0">
                <a:hlinkClick r:id="rId2"/>
              </a:rPr>
              <a:t>www.my_site.com#about</a:t>
            </a:r>
            <a:r>
              <a:rPr lang="ru-RU" dirty="0"/>
              <a:t>’. </a:t>
            </a:r>
            <a:br>
              <a:rPr lang="en-US" dirty="0"/>
            </a:br>
            <a:r>
              <a:rPr lang="ru-RU" dirty="0"/>
              <a:t>Заменить</a:t>
            </a:r>
            <a:r>
              <a:rPr lang="en-US" dirty="0"/>
              <a:t> </a:t>
            </a:r>
            <a:r>
              <a:rPr lang="be-BY" dirty="0"/>
              <a:t>все</a:t>
            </a:r>
            <a:r>
              <a:rPr lang="ru-RU" dirty="0"/>
              <a:t> символы “#” на символ “/” в строке и вывести на экран новую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41742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A350D-0014-402A-B6E2-CF3EF07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59AD3E-5F57-476F-8AE3-5F61BD5B7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Пользователь вводит строку в консоли состоящую из двух слов</a:t>
            </a:r>
            <a:r>
              <a:rPr lang="en-US" dirty="0"/>
              <a:t>, </a:t>
            </a:r>
            <a:r>
              <a:rPr lang="be-BY" dirty="0"/>
              <a:t>напр</a:t>
            </a:r>
            <a:r>
              <a:rPr lang="ru-RU" dirty="0" err="1"/>
              <a:t>имер</a:t>
            </a:r>
            <a:r>
              <a:rPr lang="en-US" dirty="0"/>
              <a:t>: “Ivan </a:t>
            </a:r>
            <a:r>
              <a:rPr lang="en-US" dirty="0" err="1"/>
              <a:t>Ivanou</a:t>
            </a:r>
            <a:r>
              <a:rPr lang="en-US" dirty="0"/>
              <a:t>”</a:t>
            </a:r>
          </a:p>
          <a:p>
            <a:r>
              <a:rPr lang="be-BY" dirty="0"/>
              <a:t>Поменять слова местами и вывести на экран новую строку</a:t>
            </a:r>
            <a:r>
              <a:rPr lang="en-US" dirty="0"/>
              <a:t>: </a:t>
            </a:r>
            <a:r>
              <a:rPr lang="en-US" dirty="0" err="1"/>
              <a:t>Ivanou</a:t>
            </a:r>
            <a:r>
              <a:rPr lang="en-US" dirty="0"/>
              <a:t> Ivan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92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0A2B2-E039-49B7-ABDB-24F65695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Задан</a:t>
            </a:r>
            <a:r>
              <a:rPr lang="ru-RU" dirty="0" err="1"/>
              <a:t>ие</a:t>
            </a:r>
            <a:r>
              <a:rPr lang="ru-RU" dirty="0"/>
              <a:t>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C2AEF-E0A4-418B-9BE4-272C03F35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Сгенерировать список из 10 случайных элементов (чисел в диапазоне от -100 до 100) и вывести его на экран</a:t>
            </a:r>
          </a:p>
          <a:p>
            <a:r>
              <a:rPr lang="ru-RU" dirty="0"/>
              <a:t>вставьте на 3-ю позицию новое случайное значение, удалите элемент из списка под индексом 6</a:t>
            </a:r>
            <a:br>
              <a:rPr lang="ru-RU" dirty="0"/>
            </a:br>
            <a:r>
              <a:rPr lang="ru-RU" dirty="0"/>
              <a:t>выведите на экран новый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78296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48F41-2E61-4510-B054-D62674C0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 (</a:t>
            </a:r>
            <a:r>
              <a:rPr lang="en-US" dirty="0"/>
              <a:t>co </a:t>
            </a:r>
            <a:r>
              <a:rPr lang="be-BY" dirty="0"/>
              <a:t>звёздочкой)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0925CD-C2E1-45D7-8803-2E191011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2 словаря</a:t>
            </a:r>
          </a:p>
          <a:p>
            <a:r>
              <a:rPr lang="ru-RU" dirty="0"/>
              <a:t>a = { 'a': 1, 'b': 2, 'c': 3}</a:t>
            </a:r>
          </a:p>
          <a:p>
            <a:r>
              <a:rPr lang="ru-RU" dirty="0"/>
              <a:t>b = { 'c': 3, 'd': 4,'e': 5}</a:t>
            </a:r>
            <a:br>
              <a:rPr lang="ru-RU" dirty="0"/>
            </a:br>
            <a:r>
              <a:rPr lang="ru-RU" dirty="0"/>
              <a:t>Необходимо их объединить по ключам, а значения ключей поместить в список, если у одного словаря есть ключ "а", а у другого нету, то поставить значение </a:t>
            </a:r>
            <a:r>
              <a:rPr lang="ru-RU" dirty="0" err="1"/>
              <a:t>None</a:t>
            </a:r>
            <a:r>
              <a:rPr lang="ru-RU" dirty="0"/>
              <a:t> на соответствующую позицию(1-я позиция для 1-ого словаря, вторая для 2-ого)</a:t>
            </a:r>
          </a:p>
          <a:p>
            <a:r>
              <a:rPr lang="ru-RU" dirty="0" err="1"/>
              <a:t>ab</a:t>
            </a:r>
            <a:r>
              <a:rPr lang="ru-RU" dirty="0"/>
              <a:t> = {'a': [1, </a:t>
            </a:r>
            <a:r>
              <a:rPr lang="ru-RU" dirty="0" err="1"/>
              <a:t>None</a:t>
            </a:r>
            <a:r>
              <a:rPr lang="ru-RU" dirty="0"/>
              <a:t>], 'b': [2, </a:t>
            </a:r>
            <a:r>
              <a:rPr lang="ru-RU" dirty="0" err="1"/>
              <a:t>None</a:t>
            </a:r>
            <a:r>
              <a:rPr lang="ru-RU" dirty="0"/>
              <a:t>], 'c': [3, 3], 'd': [</a:t>
            </a:r>
            <a:r>
              <a:rPr lang="ru-RU" dirty="0" err="1"/>
              <a:t>None</a:t>
            </a:r>
            <a:r>
              <a:rPr lang="ru-RU" dirty="0"/>
              <a:t>, 4], 'e': [</a:t>
            </a:r>
            <a:r>
              <a:rPr lang="ru-RU" dirty="0" err="1"/>
              <a:t>None</a:t>
            </a:r>
            <a:r>
              <a:rPr lang="ru-RU" dirty="0"/>
              <a:t>, 5]}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7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D447-B889-4C80-A9A8-122A1B89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Проблема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62184-777F-4888-807A-2F24101EE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dirty="0"/>
              <a:t>Обратите внимание</a:t>
            </a:r>
            <a:r>
              <a:rPr lang="ru-RU" dirty="0"/>
              <a:t>, что это по своей природе двоичное число с плавающей точкой: это не ошибка в </a:t>
            </a:r>
            <a:r>
              <a:rPr lang="ru-RU" dirty="0" err="1"/>
              <a:t>Python</a:t>
            </a:r>
            <a:r>
              <a:rPr lang="ru-RU" dirty="0"/>
              <a:t> и не ошибка в вашем коде. Вы увидите то же самое на всех языках, которые поддерживают арифметику с плавающей запятой.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D8B57-1A6D-4A8A-8318-6114CF04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30" y="2151562"/>
            <a:ext cx="1935648" cy="3353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C9C08-8316-4E2D-8678-BF06C0D8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0" y="2711896"/>
            <a:ext cx="2636748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96C23-EF4E-4E90-A52A-1A61204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Почему так про</a:t>
            </a:r>
            <a:r>
              <a:rPr lang="ru-RU" dirty="0"/>
              <a:t>исходит</a:t>
            </a:r>
            <a:r>
              <a:rPr lang="be-BY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1FB6D8-9300-44A7-A9A4-59574D48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</a:t>
            </a:r>
            <a:r>
              <a:rPr lang="ru-RU" u="sng" dirty="0">
                <a:hlinkClick r:id="rId2"/>
              </a:rPr>
              <a:t> IEEE-754</a:t>
            </a:r>
            <a:r>
              <a:rPr lang="ru-RU" dirty="0"/>
              <a:t> регулирует, как должны представляться вещественные числа в железе (процессорах, сопроцессорах и так далее) и программном обеспечении. Так много вариантов представлений, но на практике почти везде сейчас используются числа с </a:t>
            </a:r>
            <a:r>
              <a:rPr lang="ru-RU" b="1" dirty="0"/>
              <a:t>плавающей точкой</a:t>
            </a:r>
            <a:r>
              <a:rPr lang="ru-RU" dirty="0"/>
              <a:t> </a:t>
            </a:r>
            <a:r>
              <a:rPr lang="ru-RU" b="1" dirty="0"/>
              <a:t>одинарной</a:t>
            </a:r>
            <a:r>
              <a:rPr lang="ru-RU" dirty="0"/>
              <a:t> или </a:t>
            </a:r>
            <a:r>
              <a:rPr lang="ru-RU" b="1" dirty="0"/>
              <a:t>двойной</a:t>
            </a:r>
            <a:r>
              <a:rPr lang="ru-RU" dirty="0"/>
              <a:t> точности, причем оба варианта с основанием </a:t>
            </a:r>
            <a:r>
              <a:rPr lang="ru-RU" b="1" dirty="0"/>
              <a:t>2,</a:t>
            </a:r>
            <a:r>
              <a:rPr lang="ru-RU" dirty="0"/>
              <a:t> это важно.</a:t>
            </a:r>
          </a:p>
          <a:p>
            <a:r>
              <a:rPr lang="ru-RU" dirty="0"/>
              <a:t>Почему точка плавающая? Потому что числе представлены внутри компьютера экспоненциальном формате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99805B-8059-4C3A-B351-55C16C54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069"/>
            <a:ext cx="9144000" cy="12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9B8A-6A9A-4D23-BBCC-7C268B59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896889-05B7-4ACE-B898-CB2D73BBD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452376-43A5-4BE2-9577-21562AB4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49" y="509130"/>
            <a:ext cx="6378702" cy="44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076D-C8A7-42A9-80DE-FD3289A5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5F31F-106B-48A7-8655-F4F54B7A5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Простая комбинаторика скажет, что у нас может быть не более 2</a:t>
            </a:r>
            <a:r>
              <a:rPr lang="ru-RU" baseline="30000" dirty="0"/>
              <a:t>64</a:t>
            </a:r>
            <a:r>
              <a:rPr lang="ru-RU" dirty="0"/>
              <a:t> разных чисел (64 позиции по 2 варианта), а на деле их и того меньше. Диапазон чисел, представимых таким форматом составляет: </a:t>
            </a:r>
            <a:r>
              <a:rPr lang="ru-RU" b="1" i="1" dirty="0"/>
              <a:t>±</a:t>
            </a:r>
            <a:r>
              <a:rPr lang="ru-RU" b="1" dirty="0"/>
              <a:t>1.7*10</a:t>
            </a:r>
            <a:r>
              <a:rPr lang="ru-RU" b="1" baseline="30000" dirty="0"/>
              <a:t>-308</a:t>
            </a:r>
            <a:r>
              <a:rPr lang="ru-RU" b="1" dirty="0"/>
              <a:t> до 1.7*10</a:t>
            </a:r>
            <a:r>
              <a:rPr lang="ru-RU" b="1" baseline="30000" dirty="0"/>
              <a:t>+308</a:t>
            </a:r>
            <a:r>
              <a:rPr lang="ru-RU" dirty="0"/>
              <a:t>. То есть от очень малых по модулю чисел, до очень больших. Допустимые числа на числовой прямой распределены неравномерно: гуще в районе нуля и реже в районе огромных чисел.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0754FC-4790-4E9D-B4C2-85D5584A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27" y="3083441"/>
            <a:ext cx="3891755" cy="21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274AC-4D9B-4074-9D6C-6856B1C6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64CF6-026C-40D4-818B-9F1DD3975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DAF12-241A-426C-8101-C5EFEE1C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6" y="609207"/>
            <a:ext cx="8154107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F2D4E-A622-4E78-80D1-518425B9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8D6C05-3D9D-4AE4-BC95-5139EBA3B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Остановитесь на любом конечном количестве битов, и вы получите приближение. На большинстве современных машин числа с плавающей запятой аппроксимируются с использованием двоичной дроби, а числитель использует первые 53 бита, начиная с самого старшего бита, а знаменатель - как степень двух. В случае 1/10 двоичная дробь равна 3602879701896397/2 ** 55, что близко, но не точно равно истинному значению 1/10.</a:t>
            </a:r>
            <a:endParaRPr lang="en-US" dirty="0"/>
          </a:p>
          <a:p>
            <a:r>
              <a:rPr lang="be-BY" dirty="0"/>
              <a:t>Это трудно замет</a:t>
            </a:r>
            <a:r>
              <a:rPr lang="ru-RU" dirty="0" err="1"/>
              <a:t>ить</a:t>
            </a:r>
            <a:r>
              <a:rPr lang="ru-RU" dirty="0"/>
              <a:t> из-за способа отображения значений. </a:t>
            </a:r>
            <a:r>
              <a:rPr lang="ru-RU" dirty="0" err="1"/>
              <a:t>Python</a:t>
            </a:r>
            <a:r>
              <a:rPr lang="ru-RU" dirty="0"/>
              <a:t> печатает только десятичное приближение к истинному десятичному значению двоичного приближения, хранящегося на машине. На большинстве машин, если бы </a:t>
            </a:r>
            <a:r>
              <a:rPr lang="ru-RU" dirty="0" err="1"/>
              <a:t>Python</a:t>
            </a:r>
            <a:r>
              <a:rPr lang="ru-RU" dirty="0"/>
              <a:t> должен был печатать истинное десятичное значение двоичного приближения, хранящегося для 0.1, он должен был бы отображать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5DA02-72C2-4B05-A05C-9BC39B26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4275415"/>
            <a:ext cx="883996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2FFC7-1FA8-4B3C-9F8E-66FD1E3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Функц</a:t>
            </a:r>
            <a:r>
              <a:rPr lang="ru-RU" dirty="0" err="1"/>
              <a:t>ия</a:t>
            </a:r>
            <a:r>
              <a:rPr lang="ru-RU" dirty="0"/>
              <a:t> </a:t>
            </a:r>
            <a:r>
              <a:rPr lang="en-US" dirty="0"/>
              <a:t>round </a:t>
            </a:r>
            <a:r>
              <a:rPr lang="be-BY" dirty="0"/>
              <a:t>не поможет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6AD95-007A-4288-87CC-28930D79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" y="2078875"/>
            <a:ext cx="4625741" cy="3429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0FA10F64-EA0D-4B69-A4AF-FF32C1683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5374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609</Words>
  <Application>Microsoft Office PowerPoint</Application>
  <PresentationFormat>Экран (16:9)</PresentationFormat>
  <Paragraphs>89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Lato</vt:lpstr>
      <vt:lpstr>Raleway</vt:lpstr>
      <vt:lpstr>Arial</vt:lpstr>
      <vt:lpstr>Streamline</vt:lpstr>
      <vt:lpstr>Встроенные типы данных python. Операторы python и циклы.</vt:lpstr>
      <vt:lpstr>Установка пакетов</vt:lpstr>
      <vt:lpstr>Проблема float</vt:lpstr>
      <vt:lpstr>Почему так происходит?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Функция round не поможет</vt:lpstr>
      <vt:lpstr>Использовать модуль decimal из stdlib</vt:lpstr>
      <vt:lpstr>Презентация PowerPoint</vt:lpstr>
      <vt:lpstr>Базовые операторы</vt:lpstr>
      <vt:lpstr>Презентация PowerPoint</vt:lpstr>
      <vt:lpstr>Арифметические операторы</vt:lpstr>
      <vt:lpstr>Операторы сравнения</vt:lpstr>
      <vt:lpstr>Операторы присваивания</vt:lpstr>
      <vt:lpstr>Битовые операции</vt:lpstr>
      <vt:lpstr>Операторы принадлежности</vt:lpstr>
      <vt:lpstr>Операторы идентичности</vt:lpstr>
      <vt:lpstr>Приоритет операторов</vt:lpstr>
      <vt:lpstr>Задание 1</vt:lpstr>
      <vt:lpstr>Задание 2</vt:lpstr>
      <vt:lpstr>Задание 3</vt:lpstr>
      <vt:lpstr>Задание 4 (co звёздочкой)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Встроенные типы данных python. Операторы python и циклы.</dc:title>
  <cp:lastModifiedBy>Perkovsky Maxim</cp:lastModifiedBy>
  <cp:revision>22</cp:revision>
  <dcterms:modified xsi:type="dcterms:W3CDTF">2022-11-24T15:28:29Z</dcterms:modified>
</cp:coreProperties>
</file>