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2196450"/>
            <a:ext cx="76881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2600"/>
              <a:t>Flow</a:t>
            </a:r>
            <a:r>
              <a:rPr b="0" lang="ru" sz="3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600"/>
              <a:t>Control. Loops</a:t>
            </a:r>
            <a:r>
              <a:rPr b="0" lang="ru" sz="3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1416175"/>
            <a:ext cx="7688700" cy="29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&gt;&gt; for (a, b) in [(1, 2), (3, 4), (5, 6)]: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&gt;&gt;         print(a, b)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1 2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3 4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5 6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&gt;&gt; for (a, *b, c) in [(1, 2, 3, 4), (5, 6, 7, 8)]: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&gt;&gt;        print(a, b, c)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1 [2, 3] 4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5 [6, 7] 8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Вложенные циклы </a:t>
            </a:r>
            <a:r>
              <a:rPr i="1" lang="ru"/>
              <a:t>for</a:t>
            </a:r>
            <a:endParaRPr i="1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&gt;&gt;&gt; l = [[1, 2, 3, 4], [5, 6, 7, 8], [9, 0, 1, 2]]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&gt;&gt;&gt; for i in l: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&gt;&gt;&gt;    for y in i: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&gt;&gt;&gt;        print(y, end=":")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ru"/>
              <a:t>&gt;&gt;&gt; 1:2:3:4:5:6:7:8:9:0:1:2: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Цикл </a:t>
            </a:r>
            <a:r>
              <a:rPr i="1" lang="ru"/>
              <a:t>while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9125" y="1853850"/>
            <a:ext cx="3785930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 rotWithShape="1">
          <a:blip r:embed="rId4">
            <a:alphaModFix/>
          </a:blip>
          <a:srcRect b="0" l="0" r="0" t="3110"/>
          <a:stretch/>
        </p:blipFill>
        <p:spPr>
          <a:xfrm>
            <a:off x="729450" y="2887775"/>
            <a:ext cx="3017550" cy="14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i="1" lang="ru"/>
              <a:t>else</a:t>
            </a:r>
            <a:r>
              <a:rPr lang="ru"/>
              <a:t> в циклах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45285" l="0" r="0" t="1885"/>
          <a:stretch/>
        </p:blipFill>
        <p:spPr>
          <a:xfrm>
            <a:off x="1343000" y="2628000"/>
            <a:ext cx="2760176" cy="157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 b="0" l="0" r="0" t="61254"/>
          <a:stretch/>
        </p:blipFill>
        <p:spPr>
          <a:xfrm>
            <a:off x="5002025" y="2627988"/>
            <a:ext cx="2760176" cy="11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Оператор </a:t>
            </a:r>
            <a:r>
              <a:rPr i="1" lang="ru"/>
              <a:t>break</a:t>
            </a:r>
            <a:endParaRPr i="1"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ru" sz="1400">
                <a:solidFill>
                  <a:srgbClr val="45454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Оператор break досрочно прерывает цикл.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3521"/>
          <a:stretch/>
        </p:blipFill>
        <p:spPr>
          <a:xfrm>
            <a:off x="3052525" y="2707963"/>
            <a:ext cx="3042550" cy="104681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3052525" y="3933825"/>
            <a:ext cx="1590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&gt;&gt;&gt; </a:t>
            </a:r>
            <a:r>
              <a:rPr b="0" i="0" lang="ru" sz="1400" u="none" cap="none" strike="noStrike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hheellll</a:t>
            </a:r>
            <a:endParaRPr b="0" i="0" sz="1400" u="none" cap="none" strike="noStrike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Оператор</a:t>
            </a:r>
            <a:r>
              <a:rPr i="1" lang="ru"/>
              <a:t> continue</a:t>
            </a:r>
            <a:endParaRPr i="1"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729450" y="2078875"/>
            <a:ext cx="76887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ru" sz="1400">
                <a:solidFill>
                  <a:srgbClr val="45454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Оператор continue начинает следующий проход цикла, минуя оставшееся тело цикла (for или while)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0" l="0" r="0" t="7944"/>
          <a:stretch/>
        </p:blipFill>
        <p:spPr>
          <a:xfrm>
            <a:off x="3134450" y="2925563"/>
            <a:ext cx="2875100" cy="9437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3134450" y="4026925"/>
            <a:ext cx="3007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&gt;&gt;&gt; </a:t>
            </a:r>
            <a:r>
              <a:rPr b="0" i="0" lang="ru" sz="1400" u="none" cap="none" strike="noStrike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hheellll  wwrrlldd</a:t>
            </a:r>
            <a:endParaRPr b="0" i="0" sz="1400" u="none" cap="none" strike="noStrike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Ввод данных с клавиатуры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729450" y="2078875"/>
            <a:ext cx="7688700" cy="27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>
                <a:solidFill>
                  <a:srgbClr val="36363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Для этого в Python есть функция </a:t>
            </a:r>
            <a:r>
              <a:rPr b="1" lang="ru" sz="1200">
                <a:solidFill>
                  <a:srgbClr val="36363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input()</a:t>
            </a:r>
            <a:r>
              <a:rPr lang="ru" sz="1200">
                <a:solidFill>
                  <a:srgbClr val="36363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. Когда вызывается эта функция, программа останавливает свое выполнение и ждет, когда пользователь введет текст. После этого, когда он нажмет Enter, функция input() заберет введенный текст и передаст его программе.</a:t>
            </a:r>
            <a:endParaRPr sz="1200">
              <a:solidFill>
                <a:srgbClr val="36363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36363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>
                <a:solidFill>
                  <a:srgbClr val="36363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&gt;&gt; </a:t>
            </a: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input()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&gt;&gt; answer = input();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&gt;&gt; print(answer)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&gt;&gt; name = input(“Enter your name: ”);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&gt;&gt; print(name)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range()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range() позволяет вам генерировать ряд чисел в рамках заданного диапазона. В зависимости от того, как много аргументов вы передаете функции, вы можете решить, где этот ряд чисел начнется и закончится, а также насколько велика разница будет между двумя числами.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&gt;&gt;&gt; list(range(5)), list(range(2, 5)), list(range(0, 10, 2))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([0, 1, 2, 3, 4], [2, 3, 4], [0, 2, 4, 6, 8])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x = [1,2,3,4,5,6]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&gt;&gt;&gt; for i in range(len(x)):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&gt;&gt;&gt;    print(i)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729450" y="1338925"/>
            <a:ext cx="7688700" cy="3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Есть три способа вызова range():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* range(стоп) берет один аргумент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* range(старт, стоп) берет два аргумента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* range(старт, стоп, шаг) берет три аргумента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&gt;&gt;&gt; for i in range(1, 10, 2):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&gt;&gt;&gt;     print(i)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&gt;&gt;&gt;1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&gt;&gt;&gt;3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&gt;&gt;&gt;5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&gt;&gt;&gt; captains = ['Janeway', 'Picard', 'Sisko']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&gt;&gt;&gt; for i in range(len(captains)):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&gt;&gt;&gt;    print(captains[i])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&gt;&gt;&gt; Janeway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map()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Принимает два аргумента: функцию и аргумент составного типа данных.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map применяет к каждому элементу списка переданную функцию.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&gt;&gt;&gt; old_list = ['1', '2', '3']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&gt;&gt;&gt; new_list = list(map(int, old_list))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&gt;&gt;&gt; print(new_list)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&gt;&gt;&gt; [1, 2, 3]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Инструкция </a:t>
            </a:r>
            <a:r>
              <a:rPr i="1" lang="ru"/>
              <a:t>if</a:t>
            </a:r>
            <a:endParaRPr i="1"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6188" y="2582663"/>
            <a:ext cx="1829525" cy="15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3001" y="2017050"/>
            <a:ext cx="2702200" cy="27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7650" y="1361875"/>
            <a:ext cx="7688700" cy="3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&gt;&gt;&gt; def to_square(a):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&gt;&gt;&gt;    return a ** 2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&gt;&gt;&gt; numbers = [1, 2, 3, 4]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&gt;&gt;&gt; print(list(map(to_square, numbers)))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&gt;&gt;&gt; print([to_square(item) for item in numbers])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&gt;&gt;&gt; [1, 4, 9, 16]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&gt;&gt;&gt; [1, 4, 9, 16]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zip()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729450" y="2078875"/>
            <a:ext cx="7688700" cy="24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Позволяет пройтись по нескольким итерируемым объектам: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&gt;&gt;&gt; a = [1, 2, 3, 4]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&gt;&gt;&gt; b = ['a', 'b', 'c', 'd']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&gt;&gt;&gt;for i in zip(a, b):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&gt;&gt;&gt;   print(i)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&gt;&gt;&gt; (‘1’, ‘a’)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&gt;&gt;&gt; ….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Возвращает объект итератор, если нужен список - list()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Проверка истинности в Python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200"/>
              <a:buFont typeface="Raleway"/>
              <a:buChar char="●"/>
            </a:pPr>
            <a:r>
              <a:rPr lang="ru" sz="1200">
                <a:solidFill>
                  <a:srgbClr val="45454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Любое число, не равное 0, или непустой объект - истина.</a:t>
            </a:r>
            <a:endParaRPr sz="1200">
              <a:solidFill>
                <a:srgbClr val="45454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200"/>
              <a:buFont typeface="Raleway"/>
              <a:buChar char="●"/>
            </a:pPr>
            <a:r>
              <a:rPr lang="ru" sz="1200">
                <a:solidFill>
                  <a:srgbClr val="45454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Числа, равные 0, пустые объекты и значение None - ложь</a:t>
            </a:r>
            <a:endParaRPr sz="1200">
              <a:solidFill>
                <a:srgbClr val="45454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200"/>
              <a:buFont typeface="Raleway"/>
              <a:buChar char="●"/>
            </a:pPr>
            <a:r>
              <a:rPr lang="ru" sz="1200">
                <a:solidFill>
                  <a:srgbClr val="45454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Операции сравнения применяются к структурам данных рекурсивно</a:t>
            </a:r>
            <a:endParaRPr sz="1200">
              <a:solidFill>
                <a:srgbClr val="45454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200"/>
              <a:buFont typeface="Raleway"/>
              <a:buChar char="●"/>
            </a:pPr>
            <a:r>
              <a:rPr lang="ru" sz="1200">
                <a:solidFill>
                  <a:srgbClr val="45454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Операции сравнения возвращают True или False</a:t>
            </a:r>
            <a:endParaRPr sz="1200">
              <a:solidFill>
                <a:srgbClr val="45454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200"/>
              <a:buFont typeface="Raleway"/>
              <a:buChar char="●"/>
            </a:pPr>
            <a:r>
              <a:rPr lang="ru" sz="1200">
                <a:solidFill>
                  <a:srgbClr val="45454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Логические операторы and и or возвращают истинный или ложный объект-операнд</a:t>
            </a:r>
            <a:endParaRPr sz="1200">
              <a:solidFill>
                <a:srgbClr val="45454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if-else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1853850"/>
            <a:ext cx="4446397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1637" y="2367225"/>
            <a:ext cx="1792038" cy="18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406350"/>
            <a:ext cx="76887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В языке Python такого же эффекта можно добиться при помощи выражения – благодаря тому, что функция bool преобразует X в соответствующее целое число 1 или 0, которое затем используется для выбора требуемого значения из списка: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&gt;&gt; </a:t>
            </a:r>
            <a:r>
              <a:rPr b="1" lang="ru">
                <a:latin typeface="Raleway"/>
                <a:ea typeface="Raleway"/>
                <a:cs typeface="Raleway"/>
                <a:sym typeface="Raleway"/>
              </a:rPr>
              <a:t>A = [“Z”, “Y”][bool(“X”)]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27209" l="1459" r="-1458" t="-27210"/>
          <a:stretch/>
        </p:blipFill>
        <p:spPr>
          <a:xfrm>
            <a:off x="2886075" y="2571750"/>
            <a:ext cx="33718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if-elif-else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3893" y="1318650"/>
            <a:ext cx="3065957" cy="347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1975" y="2040000"/>
            <a:ext cx="2064900" cy="24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One line </a:t>
            </a:r>
            <a:r>
              <a:rPr i="1" lang="ru"/>
              <a:t>if</a:t>
            </a:r>
            <a:endParaRPr i="1"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650" y="2352794"/>
            <a:ext cx="7688701" cy="2166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Циклы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Цикл </a:t>
            </a:r>
            <a:r>
              <a:rPr i="1" lang="ru"/>
              <a:t>for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7106"/>
          <a:stretch/>
        </p:blipFill>
        <p:spPr>
          <a:xfrm>
            <a:off x="729450" y="2720025"/>
            <a:ext cx="2986875" cy="8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0299" y="1973525"/>
            <a:ext cx="3587850" cy="28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