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F608C1-3455-4635-A7EA-AAFC29354BAF}" v="13" dt="2022-12-07T17:53:29.720"/>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oval, Alex" userId="1413f773-eade-4f9f-8318-156668dbd7b8" providerId="ADAL" clId="{D7F608C1-3455-4635-A7EA-AAFC29354BAF}"/>
    <pc:docChg chg="undo custSel modSld">
      <pc:chgData name="Sandoval, Alex" userId="1413f773-eade-4f9f-8318-156668dbd7b8" providerId="ADAL" clId="{D7F608C1-3455-4635-A7EA-AAFC29354BAF}" dt="2022-12-07T17:52:48.991" v="2771" actId="20577"/>
      <pc:docMkLst>
        <pc:docMk/>
      </pc:docMkLst>
      <pc:sldChg chg="modSp mod">
        <pc:chgData name="Sandoval, Alex" userId="1413f773-eade-4f9f-8318-156668dbd7b8" providerId="ADAL" clId="{D7F608C1-3455-4635-A7EA-AAFC29354BAF}" dt="2022-12-06T13:46:13.842" v="77" actId="1076"/>
        <pc:sldMkLst>
          <pc:docMk/>
          <pc:sldMk cId="0" sldId="257"/>
        </pc:sldMkLst>
        <pc:spChg chg="mod">
          <ac:chgData name="Sandoval, Alex" userId="1413f773-eade-4f9f-8318-156668dbd7b8" providerId="ADAL" clId="{D7F608C1-3455-4635-A7EA-AAFC29354BAF}" dt="2022-12-06T13:46:13.842" v="77" actId="1076"/>
          <ac:spMkLst>
            <pc:docMk/>
            <pc:sldMk cId="0" sldId="257"/>
            <ac:spMk id="152" creationId="{00000000-0000-0000-0000-000000000000}"/>
          </ac:spMkLst>
        </pc:spChg>
      </pc:sldChg>
      <pc:sldChg chg="modSp mod">
        <pc:chgData name="Sandoval, Alex" userId="1413f773-eade-4f9f-8318-156668dbd7b8" providerId="ADAL" clId="{D7F608C1-3455-4635-A7EA-AAFC29354BAF}" dt="2022-12-06T14:10:03.634" v="361" actId="20577"/>
        <pc:sldMkLst>
          <pc:docMk/>
          <pc:sldMk cId="0" sldId="258"/>
        </pc:sldMkLst>
        <pc:spChg chg="mod">
          <ac:chgData name="Sandoval, Alex" userId="1413f773-eade-4f9f-8318-156668dbd7b8" providerId="ADAL" clId="{D7F608C1-3455-4635-A7EA-AAFC29354BAF}" dt="2022-12-06T14:08:20.410" v="300" actId="14100"/>
          <ac:spMkLst>
            <pc:docMk/>
            <pc:sldMk cId="0" sldId="258"/>
            <ac:spMk id="160" creationId="{00000000-0000-0000-0000-000000000000}"/>
          </ac:spMkLst>
        </pc:spChg>
        <pc:graphicFrameChg chg="mod modGraphic">
          <ac:chgData name="Sandoval, Alex" userId="1413f773-eade-4f9f-8318-156668dbd7b8" providerId="ADAL" clId="{D7F608C1-3455-4635-A7EA-AAFC29354BAF}" dt="2022-12-06T14:10:03.634" v="361" actId="20577"/>
          <ac:graphicFrameMkLst>
            <pc:docMk/>
            <pc:sldMk cId="0" sldId="258"/>
            <ac:graphicFrameMk id="161" creationId="{00000000-0000-0000-0000-000000000000}"/>
          </ac:graphicFrameMkLst>
        </pc:graphicFrameChg>
      </pc:sldChg>
      <pc:sldChg chg="modSp mod">
        <pc:chgData name="Sandoval, Alex" userId="1413f773-eade-4f9f-8318-156668dbd7b8" providerId="ADAL" clId="{D7F608C1-3455-4635-A7EA-AAFC29354BAF}" dt="2022-12-06T14:28:24.809" v="593" actId="1076"/>
        <pc:sldMkLst>
          <pc:docMk/>
          <pc:sldMk cId="0" sldId="259"/>
        </pc:sldMkLst>
        <pc:spChg chg="mod">
          <ac:chgData name="Sandoval, Alex" userId="1413f773-eade-4f9f-8318-156668dbd7b8" providerId="ADAL" clId="{D7F608C1-3455-4635-A7EA-AAFC29354BAF}" dt="2022-12-06T14:28:24.809" v="593" actId="1076"/>
          <ac:spMkLst>
            <pc:docMk/>
            <pc:sldMk cId="0" sldId="259"/>
            <ac:spMk id="168" creationId="{00000000-0000-0000-0000-000000000000}"/>
          </ac:spMkLst>
        </pc:spChg>
      </pc:sldChg>
      <pc:sldChg chg="addSp modSp mod">
        <pc:chgData name="Sandoval, Alex" userId="1413f773-eade-4f9f-8318-156668dbd7b8" providerId="ADAL" clId="{D7F608C1-3455-4635-A7EA-AAFC29354BAF}" dt="2022-12-06T15:20:04.625" v="1013" actId="20577"/>
        <pc:sldMkLst>
          <pc:docMk/>
          <pc:sldMk cId="0" sldId="260"/>
        </pc:sldMkLst>
        <pc:spChg chg="mod">
          <ac:chgData name="Sandoval, Alex" userId="1413f773-eade-4f9f-8318-156668dbd7b8" providerId="ADAL" clId="{D7F608C1-3455-4635-A7EA-AAFC29354BAF}" dt="2022-12-06T15:20:04.625" v="1013" actId="20577"/>
          <ac:spMkLst>
            <pc:docMk/>
            <pc:sldMk cId="0" sldId="260"/>
            <ac:spMk id="175" creationId="{00000000-0000-0000-0000-000000000000}"/>
          </ac:spMkLst>
        </pc:spChg>
        <pc:picChg chg="add mod">
          <ac:chgData name="Sandoval, Alex" userId="1413f773-eade-4f9f-8318-156668dbd7b8" providerId="ADAL" clId="{D7F608C1-3455-4635-A7EA-AAFC29354BAF}" dt="2022-12-06T15:18:12.400" v="977" actId="1076"/>
          <ac:picMkLst>
            <pc:docMk/>
            <pc:sldMk cId="0" sldId="260"/>
            <ac:picMk id="3" creationId="{A7FD3B78-CCF7-1305-02E8-23A2D5F4E489}"/>
          </ac:picMkLst>
        </pc:picChg>
      </pc:sldChg>
      <pc:sldChg chg="modSp mod">
        <pc:chgData name="Sandoval, Alex" userId="1413f773-eade-4f9f-8318-156668dbd7b8" providerId="ADAL" clId="{D7F608C1-3455-4635-A7EA-AAFC29354BAF}" dt="2022-12-06T15:27:18.976" v="1083" actId="5793"/>
        <pc:sldMkLst>
          <pc:docMk/>
          <pc:sldMk cId="0" sldId="261"/>
        </pc:sldMkLst>
        <pc:spChg chg="mod">
          <ac:chgData name="Sandoval, Alex" userId="1413f773-eade-4f9f-8318-156668dbd7b8" providerId="ADAL" clId="{D7F608C1-3455-4635-A7EA-AAFC29354BAF}" dt="2022-12-06T15:27:18.976" v="1083" actId="5793"/>
          <ac:spMkLst>
            <pc:docMk/>
            <pc:sldMk cId="0" sldId="261"/>
            <ac:spMk id="182" creationId="{00000000-0000-0000-0000-000000000000}"/>
          </ac:spMkLst>
        </pc:spChg>
      </pc:sldChg>
      <pc:sldChg chg="modSp mod">
        <pc:chgData name="Sandoval, Alex" userId="1413f773-eade-4f9f-8318-156668dbd7b8" providerId="ADAL" clId="{D7F608C1-3455-4635-A7EA-AAFC29354BAF}" dt="2022-12-06T15:29:28.951" v="1120"/>
        <pc:sldMkLst>
          <pc:docMk/>
          <pc:sldMk cId="0" sldId="262"/>
        </pc:sldMkLst>
        <pc:spChg chg="mod">
          <ac:chgData name="Sandoval, Alex" userId="1413f773-eade-4f9f-8318-156668dbd7b8" providerId="ADAL" clId="{D7F608C1-3455-4635-A7EA-AAFC29354BAF}" dt="2022-12-06T15:29:28.951" v="1120"/>
          <ac:spMkLst>
            <pc:docMk/>
            <pc:sldMk cId="0" sldId="262"/>
            <ac:spMk id="189" creationId="{00000000-0000-0000-0000-000000000000}"/>
          </ac:spMkLst>
        </pc:spChg>
      </pc:sldChg>
      <pc:sldChg chg="modSp mod">
        <pc:chgData name="Sandoval, Alex" userId="1413f773-eade-4f9f-8318-156668dbd7b8" providerId="ADAL" clId="{D7F608C1-3455-4635-A7EA-AAFC29354BAF}" dt="2022-12-06T16:00:20.271" v="1216" actId="5793"/>
        <pc:sldMkLst>
          <pc:docMk/>
          <pc:sldMk cId="0" sldId="265"/>
        </pc:sldMkLst>
        <pc:spChg chg="mod">
          <ac:chgData name="Sandoval, Alex" userId="1413f773-eade-4f9f-8318-156668dbd7b8" providerId="ADAL" clId="{D7F608C1-3455-4635-A7EA-AAFC29354BAF}" dt="2022-12-06T16:00:20.271" v="1216" actId="5793"/>
          <ac:spMkLst>
            <pc:docMk/>
            <pc:sldMk cId="0" sldId="265"/>
            <ac:spMk id="210" creationId="{00000000-0000-0000-0000-000000000000}"/>
          </ac:spMkLst>
        </pc:spChg>
      </pc:sldChg>
      <pc:sldChg chg="addSp modSp mod">
        <pc:chgData name="Sandoval, Alex" userId="1413f773-eade-4f9f-8318-156668dbd7b8" providerId="ADAL" clId="{D7F608C1-3455-4635-A7EA-AAFC29354BAF}" dt="2022-12-06T17:54:28.130" v="2473" actId="20577"/>
        <pc:sldMkLst>
          <pc:docMk/>
          <pc:sldMk cId="0" sldId="266"/>
        </pc:sldMkLst>
        <pc:spChg chg="add mod">
          <ac:chgData name="Sandoval, Alex" userId="1413f773-eade-4f9f-8318-156668dbd7b8" providerId="ADAL" clId="{D7F608C1-3455-4635-A7EA-AAFC29354BAF}" dt="2022-12-06T17:47:12.557" v="1919" actId="255"/>
          <ac:spMkLst>
            <pc:docMk/>
            <pc:sldMk cId="0" sldId="266"/>
            <ac:spMk id="2" creationId="{61AD2F16-F798-B4D5-85BC-070B6BE26959}"/>
          </ac:spMkLst>
        </pc:spChg>
        <pc:spChg chg="mod">
          <ac:chgData name="Sandoval, Alex" userId="1413f773-eade-4f9f-8318-156668dbd7b8" providerId="ADAL" clId="{D7F608C1-3455-4635-A7EA-AAFC29354BAF}" dt="2022-12-06T17:54:28.130" v="2473" actId="20577"/>
          <ac:spMkLst>
            <pc:docMk/>
            <pc:sldMk cId="0" sldId="266"/>
            <ac:spMk id="217" creationId="{00000000-0000-0000-0000-000000000000}"/>
          </ac:spMkLst>
        </pc:spChg>
      </pc:sldChg>
      <pc:sldChg chg="addSp modSp mod">
        <pc:chgData name="Sandoval, Alex" userId="1413f773-eade-4f9f-8318-156668dbd7b8" providerId="ADAL" clId="{D7F608C1-3455-4635-A7EA-AAFC29354BAF}" dt="2022-12-07T17:15:30.369" v="2754" actId="115"/>
        <pc:sldMkLst>
          <pc:docMk/>
          <pc:sldMk cId="0" sldId="267"/>
        </pc:sldMkLst>
        <pc:spChg chg="add mod">
          <ac:chgData name="Sandoval, Alex" userId="1413f773-eade-4f9f-8318-156668dbd7b8" providerId="ADAL" clId="{D7F608C1-3455-4635-A7EA-AAFC29354BAF}" dt="2022-12-07T15:54:54.133" v="2563" actId="14100"/>
          <ac:spMkLst>
            <pc:docMk/>
            <pc:sldMk cId="0" sldId="267"/>
            <ac:spMk id="2" creationId="{79A4C6A5-9B5D-E3A1-4E1A-2EAEEFEFA0B2}"/>
          </ac:spMkLst>
        </pc:spChg>
        <pc:spChg chg="mod">
          <ac:chgData name="Sandoval, Alex" userId="1413f773-eade-4f9f-8318-156668dbd7b8" providerId="ADAL" clId="{D7F608C1-3455-4635-A7EA-AAFC29354BAF}" dt="2022-12-07T17:15:30.369" v="2754" actId="115"/>
          <ac:spMkLst>
            <pc:docMk/>
            <pc:sldMk cId="0" sldId="267"/>
            <ac:spMk id="224" creationId="{00000000-0000-0000-0000-000000000000}"/>
          </ac:spMkLst>
        </pc:spChg>
      </pc:sldChg>
      <pc:sldChg chg="addSp delSp modSp mod">
        <pc:chgData name="Sandoval, Alex" userId="1413f773-eade-4f9f-8318-156668dbd7b8" providerId="ADAL" clId="{D7F608C1-3455-4635-A7EA-AAFC29354BAF}" dt="2022-12-07T17:52:48.991" v="2771" actId="20577"/>
        <pc:sldMkLst>
          <pc:docMk/>
          <pc:sldMk cId="0" sldId="269"/>
        </pc:sldMkLst>
        <pc:spChg chg="add del mod">
          <ac:chgData name="Sandoval, Alex" userId="1413f773-eade-4f9f-8318-156668dbd7b8" providerId="ADAL" clId="{D7F608C1-3455-4635-A7EA-AAFC29354BAF}" dt="2022-12-07T17:45:41.338" v="2762"/>
          <ac:spMkLst>
            <pc:docMk/>
            <pc:sldMk cId="0" sldId="269"/>
            <ac:spMk id="2" creationId="{539E4F5F-F5BC-257A-3296-AE09B0031F02}"/>
          </ac:spMkLst>
        </pc:spChg>
        <pc:spChg chg="add del">
          <ac:chgData name="Sandoval, Alex" userId="1413f773-eade-4f9f-8318-156668dbd7b8" providerId="ADAL" clId="{D7F608C1-3455-4635-A7EA-AAFC29354BAF}" dt="2022-12-07T17:45:25.785" v="2759"/>
          <ac:spMkLst>
            <pc:docMk/>
            <pc:sldMk cId="0" sldId="269"/>
            <ac:spMk id="3" creationId="{C0214115-6A34-7720-EE24-B2741C1D8EA7}"/>
          </ac:spMkLst>
        </pc:spChg>
        <pc:spChg chg="add del mod">
          <ac:chgData name="Sandoval, Alex" userId="1413f773-eade-4f9f-8318-156668dbd7b8" providerId="ADAL" clId="{D7F608C1-3455-4635-A7EA-AAFC29354BAF}" dt="2022-12-07T17:52:48.991" v="2771" actId="20577"/>
          <ac:spMkLst>
            <pc:docMk/>
            <pc:sldMk cId="0" sldId="269"/>
            <ac:spMk id="23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85508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3122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07375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5.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Alex Sandoval</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(cont.)</a:t>
            </a:r>
            <a:endParaRPr dirty="0"/>
          </a:p>
        </p:txBody>
      </p:sp>
      <p:sp>
        <p:nvSpPr>
          <p:cNvPr id="196" name="Google Shape;196;g9504e29505_0_0"/>
          <p:cNvSpPr txBox="1">
            <a:spLocks noGrp="1"/>
          </p:cNvSpPr>
          <p:nvPr>
            <p:ph type="body" idx="1"/>
          </p:nvPr>
        </p:nvSpPr>
        <p:spPr>
          <a:xfrm>
            <a:off x="2789903" y="1820934"/>
            <a:ext cx="6137787" cy="66662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1800"/>
              <a:buNone/>
            </a:pPr>
            <a:r>
              <a:rPr lang="en-US" dirty="0"/>
              <a:t>Unit test to verify clearing of the collection.</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9E4A3EC7-C7F9-9084-D835-5DD4B12FC254}"/>
              </a:ext>
            </a:extLst>
          </p:cNvPr>
          <p:cNvPicPr>
            <a:picLocks noChangeAspect="1"/>
          </p:cNvPicPr>
          <p:nvPr/>
        </p:nvPicPr>
        <p:blipFill>
          <a:blip r:embed="rId5"/>
          <a:stretch>
            <a:fillRect/>
          </a:stretch>
        </p:blipFill>
        <p:spPr>
          <a:xfrm>
            <a:off x="2282968" y="2487561"/>
            <a:ext cx="7151656" cy="2847151"/>
          </a:xfrm>
          <a:prstGeom prst="rect">
            <a:avLst/>
          </a:prstGeom>
        </p:spPr>
      </p:pic>
    </p:spTree>
    <p:custDataLst>
      <p:tags r:id="rId1"/>
    </p:custDataLst>
    <p:extLst>
      <p:ext uri="{BB962C8B-B14F-4D97-AF65-F5344CB8AC3E}">
        <p14:creationId xmlns:p14="http://schemas.microsoft.com/office/powerpoint/2010/main" val="139655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(cont.)</a:t>
            </a:r>
            <a:endParaRPr dirty="0"/>
          </a:p>
        </p:txBody>
      </p:sp>
      <p:sp>
        <p:nvSpPr>
          <p:cNvPr id="196" name="Google Shape;196;g9504e29505_0_0"/>
          <p:cNvSpPr txBox="1">
            <a:spLocks noGrp="1"/>
          </p:cNvSpPr>
          <p:nvPr>
            <p:ph type="body" idx="1"/>
          </p:nvPr>
        </p:nvSpPr>
        <p:spPr>
          <a:xfrm>
            <a:off x="2215945" y="1870096"/>
            <a:ext cx="7760110" cy="5781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 to verify erase begin/end erases the collection.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7" name="Picture 6">
            <a:extLst>
              <a:ext uri="{FF2B5EF4-FFF2-40B4-BE49-F238E27FC236}">
                <a16:creationId xmlns:a16="http://schemas.microsoft.com/office/drawing/2014/main" id="{F954CD26-C178-DC6F-82DE-DB8E1FE490DC}"/>
              </a:ext>
            </a:extLst>
          </p:cNvPr>
          <p:cNvPicPr>
            <a:picLocks noChangeAspect="1"/>
          </p:cNvPicPr>
          <p:nvPr/>
        </p:nvPicPr>
        <p:blipFill>
          <a:blip r:embed="rId5"/>
          <a:stretch>
            <a:fillRect/>
          </a:stretch>
        </p:blipFill>
        <p:spPr>
          <a:xfrm>
            <a:off x="2215945" y="2723690"/>
            <a:ext cx="7689088" cy="2900362"/>
          </a:xfrm>
          <a:prstGeom prst="rect">
            <a:avLst/>
          </a:prstGeom>
        </p:spPr>
      </p:pic>
    </p:spTree>
    <p:custDataLst>
      <p:tags r:id="rId1"/>
    </p:custDataLst>
    <p:extLst>
      <p:ext uri="{BB962C8B-B14F-4D97-AF65-F5344CB8AC3E}">
        <p14:creationId xmlns:p14="http://schemas.microsoft.com/office/powerpoint/2010/main" val="389798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u="sng" dirty="0" err="1"/>
              <a:t>DevSecOps</a:t>
            </a:r>
            <a:r>
              <a:rPr lang="en-US" u="sng" dirty="0"/>
              <a:t> Pipeline </a:t>
            </a:r>
            <a:r>
              <a:rPr lang="en-US" dirty="0"/>
              <a:t>- The procedure of creating vital security standards in the DevOps cycle by working in partnership with the information technology security group, operations group, and the specific software developers’ team. This procedure avoids the mistake of adding security at the end of the software development lifecycle. </a:t>
            </a:r>
          </a:p>
          <a:p>
            <a:pPr marL="457200" lvl="1" indent="0" algn="l" rtl="0">
              <a:lnSpc>
                <a:spcPct val="90000"/>
              </a:lnSpc>
              <a:spcBef>
                <a:spcPts val="0"/>
              </a:spcBef>
              <a:spcAft>
                <a:spcPts val="0"/>
              </a:spcAft>
              <a:buClr>
                <a:schemeClr val="lt1"/>
              </a:buClr>
              <a:buSzPts val="2000"/>
              <a:buNone/>
            </a:pPr>
            <a:endParaRPr sz="1600" dirty="0"/>
          </a:p>
          <a:p>
            <a:pPr marL="685800" lvl="1" indent="-228600" algn="l" rtl="0">
              <a:lnSpc>
                <a:spcPct val="90000"/>
              </a:lnSpc>
              <a:spcBef>
                <a:spcPts val="500"/>
              </a:spcBef>
              <a:spcAft>
                <a:spcPts val="0"/>
              </a:spcAft>
              <a:buClr>
                <a:schemeClr val="lt1"/>
              </a:buClr>
              <a:buSzPts val="2000"/>
              <a:buChar char="•"/>
            </a:pPr>
            <a:r>
              <a:rPr lang="en-US" dirty="0"/>
              <a:t>External tools - </a:t>
            </a:r>
            <a:r>
              <a:rPr lang="en-US" dirty="0" err="1"/>
              <a:t>DevSecOps</a:t>
            </a:r>
            <a:r>
              <a:rPr lang="en-US" dirty="0"/>
              <a:t> tools are used in the code stage to assist developers in creating better safeguarded code. External tools support with significant code-phase defense procedures that involve static code testing and analysis, code audits, and unit and integration tests to detect and monitor for vulnerabilities.</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713232" y="2969655"/>
            <a:ext cx="10863072" cy="253503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1700" u="sng" dirty="0"/>
              <a:t>Wait Risk </a:t>
            </a:r>
            <a:r>
              <a:rPr lang="en-US" sz="1700" dirty="0"/>
              <a:t>– The risk of not including security is the chance of having attackers exploit vulnerabilities within the code and network, which has a huge significance in cost, time, and reputation. </a:t>
            </a:r>
          </a:p>
          <a:p>
            <a:pPr marL="228600" lvl="0" indent="-228600" algn="l" rtl="0">
              <a:lnSpc>
                <a:spcPct val="90000"/>
              </a:lnSpc>
              <a:spcBef>
                <a:spcPts val="0"/>
              </a:spcBef>
              <a:spcAft>
                <a:spcPts val="0"/>
              </a:spcAft>
              <a:buClr>
                <a:schemeClr val="lt1"/>
              </a:buClr>
              <a:buSzPts val="2000"/>
              <a:buChar char="•"/>
            </a:pPr>
            <a:endParaRPr lang="en-US" sz="1700" dirty="0"/>
          </a:p>
          <a:p>
            <a:pPr marL="228600" lvl="0" indent="-228600" algn="l" rtl="0">
              <a:lnSpc>
                <a:spcPct val="90000"/>
              </a:lnSpc>
              <a:spcBef>
                <a:spcPts val="0"/>
              </a:spcBef>
              <a:spcAft>
                <a:spcPts val="0"/>
              </a:spcAft>
              <a:buClr>
                <a:schemeClr val="lt1"/>
              </a:buClr>
              <a:buSzPts val="2000"/>
              <a:buChar char="•"/>
            </a:pPr>
            <a:r>
              <a:rPr lang="en-US" sz="1700" u="sng" dirty="0"/>
              <a:t>Wait Benefit </a:t>
            </a:r>
            <a:r>
              <a:rPr lang="en-US" sz="1700" dirty="0"/>
              <a:t>– The benefit of not including security is the cost and time saved for the company. </a:t>
            </a:r>
          </a:p>
          <a:p>
            <a:pPr marL="228600" lvl="0" indent="-228600" algn="l" rtl="0">
              <a:lnSpc>
                <a:spcPct val="90000"/>
              </a:lnSpc>
              <a:spcBef>
                <a:spcPts val="0"/>
              </a:spcBef>
              <a:spcAft>
                <a:spcPts val="0"/>
              </a:spcAft>
              <a:buClr>
                <a:schemeClr val="lt1"/>
              </a:buClr>
              <a:buSzPts val="2000"/>
              <a:buChar char="•"/>
            </a:pPr>
            <a:endParaRPr lang="en-US" sz="1700" dirty="0"/>
          </a:p>
          <a:p>
            <a:pPr marL="228600" lvl="0" indent="-228600" algn="l" rtl="0">
              <a:lnSpc>
                <a:spcPct val="90000"/>
              </a:lnSpc>
              <a:spcBef>
                <a:spcPts val="0"/>
              </a:spcBef>
              <a:spcAft>
                <a:spcPts val="0"/>
              </a:spcAft>
              <a:buClr>
                <a:schemeClr val="lt1"/>
              </a:buClr>
              <a:buSzPts val="2000"/>
              <a:buChar char="•"/>
            </a:pPr>
            <a:r>
              <a:rPr lang="en-US" sz="1700" u="sng" dirty="0"/>
              <a:t>Act Now Risk </a:t>
            </a:r>
            <a:r>
              <a:rPr lang="en-US" sz="1700" dirty="0"/>
              <a:t>– Extensive costs and time to incorporate security which can affect project and budget constraints.  </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r>
              <a:rPr lang="en-US" sz="1600" u="sng" dirty="0"/>
              <a:t>Act Now Benefit </a:t>
            </a:r>
            <a:r>
              <a:rPr lang="en-US" dirty="0"/>
              <a:t>– </a:t>
            </a:r>
            <a:r>
              <a:rPr lang="en-US" sz="1600" dirty="0"/>
              <a:t>The benefit of including security is the removal of unnecessary ramifications to the network vulnerabilities, cost of time and finances to repair the exploits, and damaged reputation. </a:t>
            </a:r>
            <a:r>
              <a:rPr lang="en-US" dirty="0"/>
              <a:t>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61AD2F16-F798-B4D5-85BC-070B6BE26959}"/>
              </a:ext>
            </a:extLst>
          </p:cNvPr>
          <p:cNvSpPr txBox="1"/>
          <p:nvPr/>
        </p:nvSpPr>
        <p:spPr>
          <a:xfrm>
            <a:off x="905256" y="2313473"/>
            <a:ext cx="9144000" cy="338554"/>
          </a:xfrm>
          <a:prstGeom prst="rect">
            <a:avLst/>
          </a:prstGeom>
          <a:noFill/>
        </p:spPr>
        <p:txBody>
          <a:bodyPr wrap="square" rtlCol="0">
            <a:spAutoFit/>
          </a:bodyPr>
          <a:lstStyle/>
          <a:p>
            <a:r>
              <a:rPr lang="en-US" sz="1600" dirty="0">
                <a:solidFill>
                  <a:schemeClr val="bg1"/>
                </a:solidFill>
                <a:latin typeface="Century Gothic" panose="020B0502020202020204" pitchFamily="34" charset="0"/>
              </a:rPr>
              <a:t>The risks and benefits involved if you act now or wait to include security. </a:t>
            </a:r>
            <a:r>
              <a:rPr lang="en-US" sz="1600" dirty="0"/>
              <a:t> </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615184"/>
            <a:ext cx="10820400" cy="3603501"/>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endParaRPr lang="en-US" dirty="0"/>
          </a:p>
          <a:p>
            <a:pPr marL="1143000" lvl="2" indent="-228600" algn="l" rtl="0">
              <a:lnSpc>
                <a:spcPct val="90000"/>
              </a:lnSpc>
              <a:spcBef>
                <a:spcPts val="0"/>
              </a:spcBef>
              <a:spcAft>
                <a:spcPts val="0"/>
              </a:spcAft>
              <a:buClr>
                <a:schemeClr val="lt1"/>
              </a:buClr>
              <a:buSzPts val="1800"/>
              <a:buChar char="•"/>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79A4C6A5-9B5D-E3A1-4E1A-2EAEEFEFA0B2}"/>
              </a:ext>
            </a:extLst>
          </p:cNvPr>
          <p:cNvSpPr txBox="1"/>
          <p:nvPr/>
        </p:nvSpPr>
        <p:spPr>
          <a:xfrm>
            <a:off x="2389239" y="2418874"/>
            <a:ext cx="7885471" cy="3603501"/>
          </a:xfrm>
          <a:prstGeom prst="rect">
            <a:avLst/>
          </a:prstGeom>
          <a:noFill/>
        </p:spPr>
        <p:txBody>
          <a:bodyPr wrap="square" rtlCol="0">
            <a:spAutoFit/>
          </a:bodyPr>
          <a:lstStyle/>
          <a:p>
            <a:pPr marL="914400" lvl="2" algn="l" rtl="0">
              <a:lnSpc>
                <a:spcPct val="90000"/>
              </a:lnSpc>
              <a:spcBef>
                <a:spcPts val="0"/>
              </a:spcBef>
              <a:spcAft>
                <a:spcPts val="0"/>
              </a:spcAft>
              <a:buClr>
                <a:schemeClr val="lt1"/>
              </a:buClr>
              <a:buSzPts val="1800"/>
            </a:pPr>
            <a:r>
              <a:rPr lang="en-US" sz="1800" dirty="0">
                <a:solidFill>
                  <a:schemeClr val="bg1"/>
                </a:solidFill>
                <a:latin typeface="Century Gothic" panose="020B0502020202020204" pitchFamily="34" charset="0"/>
              </a:rPr>
              <a:t>Common gaps in the security policy</a:t>
            </a:r>
          </a:p>
          <a:p>
            <a:pPr marL="914400" lvl="2" algn="l" rtl="0">
              <a:lnSpc>
                <a:spcPct val="90000"/>
              </a:lnSpc>
              <a:spcBef>
                <a:spcPts val="0"/>
              </a:spcBef>
              <a:spcAft>
                <a:spcPts val="0"/>
              </a:spcAft>
              <a:buClr>
                <a:schemeClr val="lt1"/>
              </a:buClr>
              <a:buSzPts val="1800"/>
            </a:pPr>
            <a:endParaRPr lang="en-US" sz="1800" dirty="0">
              <a:solidFill>
                <a:schemeClr val="bg1"/>
              </a:solidFill>
              <a:latin typeface="Century Gothic" panose="020B0502020202020204" pitchFamily="34" charset="0"/>
            </a:endParaRPr>
          </a:p>
          <a:p>
            <a:pPr marL="914400" lvl="2" algn="l" rtl="0">
              <a:lnSpc>
                <a:spcPct val="90000"/>
              </a:lnSpc>
              <a:spcBef>
                <a:spcPts val="0"/>
              </a:spcBef>
              <a:spcAft>
                <a:spcPts val="0"/>
              </a:spcAft>
              <a:buClr>
                <a:schemeClr val="lt1"/>
              </a:buClr>
              <a:buSzPts val="1800"/>
            </a:pPr>
            <a:endParaRPr lang="en-US" sz="1800" dirty="0">
              <a:solidFill>
                <a:schemeClr val="bg1"/>
              </a:solidFill>
              <a:latin typeface="Century Gothic" panose="020B0502020202020204" pitchFamily="34" charset="0"/>
            </a:endParaRPr>
          </a:p>
          <a:p>
            <a:pPr marL="1200150" lvl="2" indent="-285750" algn="l" rtl="0">
              <a:lnSpc>
                <a:spcPct val="90000"/>
              </a:lnSpc>
              <a:spcBef>
                <a:spcPts val="0"/>
              </a:spcBef>
              <a:spcAft>
                <a:spcPts val="0"/>
              </a:spcAft>
              <a:buClr>
                <a:schemeClr val="lt1"/>
              </a:buClr>
              <a:buSzPts val="1800"/>
              <a:buFont typeface="Arial" panose="020B0604020202020204" pitchFamily="34" charset="0"/>
              <a:buChar char="•"/>
            </a:pPr>
            <a:r>
              <a:rPr lang="en-US" sz="1800" dirty="0">
                <a:solidFill>
                  <a:schemeClr val="bg1"/>
                </a:solidFill>
                <a:latin typeface="Century Gothic" panose="020B0502020202020204" pitchFamily="34" charset="0"/>
              </a:rPr>
              <a:t>Not validating input data.</a:t>
            </a:r>
          </a:p>
          <a:p>
            <a:pPr marL="1200150" lvl="2" indent="-285750" algn="l" rtl="0">
              <a:lnSpc>
                <a:spcPct val="90000"/>
              </a:lnSpc>
              <a:spcBef>
                <a:spcPts val="0"/>
              </a:spcBef>
              <a:spcAft>
                <a:spcPts val="0"/>
              </a:spcAft>
              <a:buClr>
                <a:schemeClr val="lt1"/>
              </a:buClr>
              <a:buSzPts val="1800"/>
              <a:buFont typeface="Arial" panose="020B0604020202020204" pitchFamily="34" charset="0"/>
              <a:buChar char="•"/>
            </a:pPr>
            <a:endParaRPr lang="en-US" sz="1800" dirty="0">
              <a:solidFill>
                <a:schemeClr val="bg1"/>
              </a:solidFill>
              <a:latin typeface="Century Gothic" panose="020B0502020202020204" pitchFamily="34" charset="0"/>
            </a:endParaRPr>
          </a:p>
          <a:p>
            <a:pPr marL="1200150" lvl="2" indent="-285750" algn="l" rtl="0">
              <a:lnSpc>
                <a:spcPct val="90000"/>
              </a:lnSpc>
              <a:spcBef>
                <a:spcPts val="0"/>
              </a:spcBef>
              <a:spcAft>
                <a:spcPts val="0"/>
              </a:spcAft>
              <a:buClr>
                <a:schemeClr val="lt1"/>
              </a:buClr>
              <a:buSzPts val="1800"/>
              <a:buFont typeface="Arial" panose="020B0604020202020204" pitchFamily="34" charset="0"/>
              <a:buChar char="•"/>
            </a:pPr>
            <a:r>
              <a:rPr lang="en-US" sz="1800" dirty="0">
                <a:solidFill>
                  <a:schemeClr val="bg1"/>
                </a:solidFill>
                <a:latin typeface="Century Gothic" panose="020B0502020202020204" pitchFamily="34" charset="0"/>
              </a:rPr>
              <a:t>Not heeding compiler warnings.</a:t>
            </a:r>
          </a:p>
          <a:p>
            <a:pPr marL="1200150" lvl="2" indent="-285750" algn="l" rtl="0">
              <a:lnSpc>
                <a:spcPct val="90000"/>
              </a:lnSpc>
              <a:spcBef>
                <a:spcPts val="0"/>
              </a:spcBef>
              <a:spcAft>
                <a:spcPts val="0"/>
              </a:spcAft>
              <a:buClr>
                <a:schemeClr val="lt1"/>
              </a:buClr>
              <a:buSzPts val="1800"/>
              <a:buFont typeface="Arial" panose="020B0604020202020204" pitchFamily="34" charset="0"/>
              <a:buChar char="•"/>
            </a:pPr>
            <a:endParaRPr lang="en-US" sz="1800" dirty="0">
              <a:solidFill>
                <a:schemeClr val="bg1"/>
              </a:solidFill>
              <a:latin typeface="Century Gothic" panose="020B0502020202020204" pitchFamily="34" charset="0"/>
            </a:endParaRPr>
          </a:p>
          <a:p>
            <a:pPr marL="1200150" lvl="2" indent="-285750" algn="l" rtl="0">
              <a:lnSpc>
                <a:spcPct val="90000"/>
              </a:lnSpc>
              <a:spcBef>
                <a:spcPts val="0"/>
              </a:spcBef>
              <a:spcAft>
                <a:spcPts val="0"/>
              </a:spcAft>
              <a:buClr>
                <a:schemeClr val="lt1"/>
              </a:buClr>
              <a:buSzPts val="1800"/>
              <a:buFont typeface="Arial" panose="020B0604020202020204" pitchFamily="34" charset="0"/>
              <a:buChar char="•"/>
            </a:pPr>
            <a:r>
              <a:rPr lang="en-US" sz="1800" dirty="0">
                <a:solidFill>
                  <a:schemeClr val="bg1"/>
                </a:solidFill>
                <a:latin typeface="Century Gothic" panose="020B0502020202020204" pitchFamily="34" charset="0"/>
              </a:rPr>
              <a:t>Not keeping the design plain and small-scale as possible. </a:t>
            </a:r>
          </a:p>
          <a:p>
            <a:pPr marL="1200150" lvl="2" indent="-285750" algn="l" rtl="0">
              <a:lnSpc>
                <a:spcPct val="90000"/>
              </a:lnSpc>
              <a:spcBef>
                <a:spcPts val="0"/>
              </a:spcBef>
              <a:spcAft>
                <a:spcPts val="0"/>
              </a:spcAft>
              <a:buClr>
                <a:schemeClr val="lt1"/>
              </a:buClr>
              <a:buSzPts val="1800"/>
              <a:buFont typeface="Arial" panose="020B0604020202020204" pitchFamily="34" charset="0"/>
              <a:buChar char="•"/>
            </a:pPr>
            <a:endParaRPr lang="en-US" sz="1800" dirty="0">
              <a:solidFill>
                <a:schemeClr val="bg1"/>
              </a:solidFill>
              <a:latin typeface="Century Gothic" panose="020B0502020202020204" pitchFamily="34" charset="0"/>
            </a:endParaRPr>
          </a:p>
          <a:p>
            <a:pPr marL="1200150" lvl="2" indent="-285750" algn="l" rtl="0">
              <a:lnSpc>
                <a:spcPct val="90000"/>
              </a:lnSpc>
              <a:spcBef>
                <a:spcPts val="0"/>
              </a:spcBef>
              <a:spcAft>
                <a:spcPts val="0"/>
              </a:spcAft>
              <a:buClr>
                <a:schemeClr val="lt1"/>
              </a:buClr>
              <a:buSzPts val="1800"/>
              <a:buFont typeface="Arial" panose="020B0604020202020204" pitchFamily="34" charset="0"/>
              <a:buChar char="•"/>
            </a:pPr>
            <a:r>
              <a:rPr lang="en-US" sz="1800" dirty="0">
                <a:solidFill>
                  <a:schemeClr val="bg1"/>
                </a:solidFill>
                <a:latin typeface="Century Gothic" panose="020B0502020202020204" pitchFamily="34" charset="0"/>
              </a:rPr>
              <a:t>Not adhering to the principle of least privilege.</a:t>
            </a:r>
          </a:p>
          <a:p>
            <a:pPr marL="1200150" lvl="2" indent="-285750" algn="l" rtl="0">
              <a:lnSpc>
                <a:spcPct val="90000"/>
              </a:lnSpc>
              <a:spcBef>
                <a:spcPts val="0"/>
              </a:spcBef>
              <a:spcAft>
                <a:spcPts val="0"/>
              </a:spcAft>
              <a:buClr>
                <a:schemeClr val="lt1"/>
              </a:buClr>
              <a:buSzPts val="1800"/>
              <a:buFont typeface="Arial" panose="020B0604020202020204" pitchFamily="34" charset="0"/>
              <a:buChar char="•"/>
            </a:pPr>
            <a:endParaRPr lang="en-US" sz="1800" dirty="0">
              <a:solidFill>
                <a:schemeClr val="bg1"/>
              </a:solidFill>
              <a:latin typeface="Century Gothic" panose="020B0502020202020204" pitchFamily="34" charset="0"/>
            </a:endParaRPr>
          </a:p>
          <a:p>
            <a:pPr marL="1200150" lvl="2" indent="-285750" algn="l" rtl="0">
              <a:lnSpc>
                <a:spcPct val="90000"/>
              </a:lnSpc>
              <a:spcBef>
                <a:spcPts val="0"/>
              </a:spcBef>
              <a:spcAft>
                <a:spcPts val="0"/>
              </a:spcAft>
              <a:buClr>
                <a:schemeClr val="lt1"/>
              </a:buClr>
              <a:buSzPts val="1800"/>
              <a:buFont typeface="Arial" panose="020B0604020202020204" pitchFamily="34" charset="0"/>
              <a:buChar char="•"/>
            </a:pPr>
            <a:r>
              <a:rPr lang="en-US" sz="1800" dirty="0">
                <a:solidFill>
                  <a:schemeClr val="bg1"/>
                </a:solidFill>
                <a:latin typeface="Century Gothic" panose="020B0502020202020204" pitchFamily="34" charset="0"/>
              </a:rPr>
              <a:t>Not practicing defense in depth.</a:t>
            </a:r>
          </a:p>
          <a:p>
            <a:pPr marL="1200150" lvl="2" indent="-285750" algn="l" rtl="0">
              <a:lnSpc>
                <a:spcPct val="90000"/>
              </a:lnSpc>
              <a:spcBef>
                <a:spcPts val="0"/>
              </a:spcBef>
              <a:spcAft>
                <a:spcPts val="0"/>
              </a:spcAft>
              <a:buClr>
                <a:schemeClr val="lt1"/>
              </a:buClr>
              <a:buSzPts val="1800"/>
              <a:buFont typeface="Arial" panose="020B0604020202020204" pitchFamily="34" charset="0"/>
              <a:buChar char="•"/>
            </a:pPr>
            <a:endParaRPr lang="en-US" sz="1800" dirty="0">
              <a:solidFill>
                <a:schemeClr val="bg1"/>
              </a:solidFill>
              <a:latin typeface="Century Gothic" panose="020B0502020202020204" pitchFamily="34" charset="0"/>
            </a:endParaRPr>
          </a:p>
          <a:p>
            <a:pPr marL="1200150" lvl="2" indent="-285750" algn="l" rtl="0">
              <a:lnSpc>
                <a:spcPct val="90000"/>
              </a:lnSpc>
              <a:spcBef>
                <a:spcPts val="0"/>
              </a:spcBef>
              <a:spcAft>
                <a:spcPts val="0"/>
              </a:spcAft>
              <a:buClr>
                <a:schemeClr val="lt1"/>
              </a:buClr>
              <a:buSzPts val="1800"/>
              <a:buFont typeface="Arial" panose="020B0604020202020204" pitchFamily="34" charset="0"/>
              <a:buChar char="•"/>
            </a:pPr>
            <a:r>
              <a:rPr lang="en-US" sz="1800" dirty="0">
                <a:solidFill>
                  <a:schemeClr val="bg1"/>
                </a:solidFill>
                <a:latin typeface="Century Gothic" panose="020B0502020202020204" pitchFamily="34" charset="0"/>
              </a:rPr>
              <a:t>Not adopting a secure coding standard. </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452284" y="2194560"/>
            <a:ext cx="11053916" cy="439519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200"/>
              <a:buNone/>
            </a:pPr>
            <a:r>
              <a:rPr lang="en-US" sz="1600" dirty="0"/>
              <a:t>Standards that should be addressed to prevent future problems.</a:t>
            </a:r>
          </a:p>
          <a:p>
            <a:pPr marL="0" lvl="0" indent="0" algn="ctr" rtl="0">
              <a:lnSpc>
                <a:spcPct val="90000"/>
              </a:lnSpc>
              <a:spcBef>
                <a:spcPts val="0"/>
              </a:spcBef>
              <a:spcAft>
                <a:spcPts val="0"/>
              </a:spcAft>
              <a:buClr>
                <a:schemeClr val="lt1"/>
              </a:buClr>
              <a:buSzPts val="2200"/>
              <a:buNone/>
            </a:pPr>
            <a:endParaRPr lang="en-US" sz="1600" dirty="0"/>
          </a:p>
          <a:p>
            <a:pPr marL="1143000" lvl="2" indent="-228600" algn="l" rtl="0">
              <a:lnSpc>
                <a:spcPct val="90000"/>
              </a:lnSpc>
              <a:spcBef>
                <a:spcPts val="0"/>
              </a:spcBef>
              <a:spcAft>
                <a:spcPts val="0"/>
              </a:spcAft>
              <a:buClr>
                <a:schemeClr val="lt1"/>
              </a:buClr>
              <a:buSzPts val="1800"/>
              <a:buChar char="•"/>
            </a:pPr>
            <a:r>
              <a:rPr lang="en-US" sz="1600" u="sng" dirty="0"/>
              <a:t>Unpreparedness</a:t>
            </a:r>
            <a:r>
              <a:rPr lang="en-US" sz="1600" dirty="0"/>
              <a:t> - Neglecting to anticipate and act to breaches will come at a great cost as companies strive to return to business as usual.</a:t>
            </a:r>
          </a:p>
          <a:p>
            <a:pPr marL="1143000" lvl="2" indent="-228600" algn="l" rtl="0">
              <a:lnSpc>
                <a:spcPct val="90000"/>
              </a:lnSpc>
              <a:spcBef>
                <a:spcPts val="0"/>
              </a:spcBef>
              <a:spcAft>
                <a:spcPts val="0"/>
              </a:spcAft>
              <a:buClr>
                <a:schemeClr val="lt1"/>
              </a:buClr>
              <a:buSzPts val="1800"/>
              <a:buChar char="•"/>
            </a:pPr>
            <a:endParaRPr lang="en-US" sz="1600" dirty="0"/>
          </a:p>
          <a:p>
            <a:pPr marL="1143000" lvl="2" indent="-228600" algn="l" rtl="0">
              <a:lnSpc>
                <a:spcPct val="90000"/>
              </a:lnSpc>
              <a:spcBef>
                <a:spcPts val="0"/>
              </a:spcBef>
              <a:spcAft>
                <a:spcPts val="0"/>
              </a:spcAft>
              <a:buClr>
                <a:schemeClr val="lt1"/>
              </a:buClr>
              <a:buSzPts val="1800"/>
              <a:buChar char="•"/>
            </a:pPr>
            <a:r>
              <a:rPr lang="en-US" sz="1600" u="sng" dirty="0"/>
              <a:t>Lack of monitoring </a:t>
            </a:r>
            <a:r>
              <a:rPr lang="en-US" sz="1600" dirty="0"/>
              <a:t>- Make certain that threats are discovered as soon as possible. Companies must have the proper monitoring equipment to search for and flag unusual behavior on the network. This will diminish the company's exposure to attacks.</a:t>
            </a:r>
          </a:p>
          <a:p>
            <a:pPr marL="1143000" lvl="2" indent="-228600" algn="l" rtl="0">
              <a:lnSpc>
                <a:spcPct val="90000"/>
              </a:lnSpc>
              <a:spcBef>
                <a:spcPts val="0"/>
              </a:spcBef>
              <a:spcAft>
                <a:spcPts val="0"/>
              </a:spcAft>
              <a:buClr>
                <a:schemeClr val="lt1"/>
              </a:buClr>
              <a:buSzPts val="1800"/>
              <a:buChar char="•"/>
            </a:pPr>
            <a:endParaRPr lang="en-US" sz="1600" dirty="0"/>
          </a:p>
          <a:p>
            <a:pPr marL="1143000" lvl="2" indent="-228600" algn="l" rtl="0">
              <a:lnSpc>
                <a:spcPct val="90000"/>
              </a:lnSpc>
              <a:spcBef>
                <a:spcPts val="0"/>
              </a:spcBef>
              <a:spcAft>
                <a:spcPts val="0"/>
              </a:spcAft>
              <a:buClr>
                <a:schemeClr val="lt1"/>
              </a:buClr>
              <a:buSzPts val="1800"/>
              <a:buChar char="•"/>
            </a:pPr>
            <a:r>
              <a:rPr lang="en-US" sz="1600" u="sng" dirty="0"/>
              <a:t>Third Party/Vendor Risks </a:t>
            </a:r>
            <a:r>
              <a:rPr lang="en-US" sz="1600" dirty="0"/>
              <a:t>- Companies who work with third party vendors need make sure they are utilizing vigorous cyber security measures and policies. Companies must regularly review and have ongoing assessments of the protection points of these external parties to prevent attackers from exploiting gaps to get into the company's network.</a:t>
            </a:r>
          </a:p>
          <a:p>
            <a:pPr marL="1143000" lvl="2" indent="-228600" algn="l" rtl="0">
              <a:lnSpc>
                <a:spcPct val="90000"/>
              </a:lnSpc>
              <a:spcBef>
                <a:spcPts val="0"/>
              </a:spcBef>
              <a:spcAft>
                <a:spcPts val="0"/>
              </a:spcAft>
              <a:buClr>
                <a:schemeClr val="lt1"/>
              </a:buClr>
              <a:buSzPts val="1800"/>
              <a:buChar char="•"/>
            </a:pPr>
            <a:endParaRPr lang="en-US" sz="1600" dirty="0"/>
          </a:p>
          <a:p>
            <a:pPr marL="1143000" lvl="2" indent="-228600" algn="l" rtl="0">
              <a:lnSpc>
                <a:spcPct val="90000"/>
              </a:lnSpc>
              <a:spcBef>
                <a:spcPts val="0"/>
              </a:spcBef>
              <a:spcAft>
                <a:spcPts val="0"/>
              </a:spcAft>
              <a:buClr>
                <a:schemeClr val="lt1"/>
              </a:buClr>
              <a:buSzPts val="1800"/>
              <a:buChar char="•"/>
            </a:pPr>
            <a:r>
              <a:rPr lang="en-US" sz="1600" u="sng" dirty="0"/>
              <a:t>Employee Risk </a:t>
            </a:r>
            <a:r>
              <a:rPr lang="en-US" sz="1600" dirty="0"/>
              <a:t>- Spiteful employees could leak out sensitive data. An unknowing employee could accidentally open a door for attackers by what they download or open in emails. Employees who are security minded can look out for dangerous applications, emails, spiteful employees, and can be a company’s best first defense for protection.</a:t>
            </a:r>
          </a:p>
          <a:p>
            <a:pPr marL="0" lvl="0" indent="0" algn="l" rtl="0">
              <a:lnSpc>
                <a:spcPct val="90000"/>
              </a:lnSpc>
              <a:spcBef>
                <a:spcPts val="0"/>
              </a:spcBef>
              <a:spcAft>
                <a:spcPts val="0"/>
              </a:spcAft>
              <a:buClr>
                <a:schemeClr val="lt1"/>
              </a:buClr>
              <a:buSzPts val="2200"/>
              <a:buNone/>
            </a:pP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457200" marR="0" indent="-457200">
              <a:lnSpc>
                <a:spcPct val="107000"/>
              </a:lnSpc>
              <a:spcBef>
                <a:spcPts val="0"/>
              </a:spcBef>
              <a:spcAft>
                <a:spcPts val="800"/>
              </a:spcAft>
            </a:pPr>
            <a:r>
              <a:rPr lang="en-US" sz="1800" i="1" dirty="0">
                <a:effectLst/>
                <a:latin typeface="Century Gothic" panose="020B0502020202020204" pitchFamily="34" charset="0"/>
                <a:ea typeface="Calibri" panose="020F0502020204030204" pitchFamily="34" charset="0"/>
                <a:cs typeface="Times New Roman" panose="02020603050405020304" pitchFamily="18" charset="0"/>
              </a:rPr>
              <a:t>10 Common Gaps in Cyber Security</a:t>
            </a:r>
            <a:r>
              <a:rPr lang="en-US" sz="1800" dirty="0">
                <a:effectLst/>
                <a:latin typeface="Century Gothic" panose="020B0502020202020204" pitchFamily="34" charset="0"/>
                <a:ea typeface="Calibri" panose="020F0502020204030204" pitchFamily="34" charset="0"/>
                <a:cs typeface="Times New Roman" panose="02020603050405020304" pitchFamily="18" charset="0"/>
              </a:rPr>
              <a:t>. (2022, December 01). Retrieved from Chubb.com:  https://www.chubb.com/th-en/articles/10-common-gaps-in-cyber-security.html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800" dirty="0" err="1">
                <a:effectLst/>
                <a:latin typeface="Century Gothic" panose="020B0502020202020204" pitchFamily="34" charset="0"/>
                <a:ea typeface="Calibri" panose="020F0502020204030204" pitchFamily="34" charset="0"/>
                <a:cs typeface="Times New Roman" panose="02020603050405020304" pitchFamily="18" charset="0"/>
              </a:rPr>
              <a:t>Argintaru</a:t>
            </a:r>
            <a:r>
              <a:rPr lang="en-US" sz="1800" dirty="0">
                <a:effectLst/>
                <a:latin typeface="Century Gothic" panose="020B0502020202020204" pitchFamily="34" charset="0"/>
                <a:ea typeface="Calibri" panose="020F0502020204030204" pitchFamily="34" charset="0"/>
                <a:cs typeface="Times New Roman" panose="02020603050405020304" pitchFamily="18" charset="0"/>
              </a:rPr>
              <a:t>, D. (2021, July 22). </a:t>
            </a:r>
            <a:r>
              <a:rPr lang="en-US" sz="1800" i="1" dirty="0">
                <a:effectLst/>
                <a:latin typeface="Century Gothic" panose="020B0502020202020204" pitchFamily="34" charset="0"/>
                <a:ea typeface="Calibri" panose="020F0502020204030204" pitchFamily="34" charset="0"/>
                <a:cs typeface="Times New Roman" panose="02020603050405020304" pitchFamily="18" charset="0"/>
              </a:rPr>
              <a:t>Data Encryption - Data at Rest vs In Transit vs In Use Options</a:t>
            </a:r>
            <a:r>
              <a:rPr lang="en-US" sz="1800" dirty="0">
                <a:effectLst/>
                <a:latin typeface="Century Gothic" panose="020B0502020202020204" pitchFamily="34" charset="0"/>
                <a:ea typeface="Calibri" panose="020F0502020204030204" pitchFamily="34" charset="0"/>
                <a:cs typeface="Times New Roman" panose="02020603050405020304" pitchFamily="18" charset="0"/>
              </a:rPr>
              <a:t>. Retrieved from mimecast.com: https://www.mimecast.com/blog/data-in-transit-vs-motion-vs-rest/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800" dirty="0" err="1">
                <a:effectLst/>
                <a:latin typeface="Century Gothic" panose="020B0502020202020204" pitchFamily="34" charset="0"/>
                <a:ea typeface="Calibri" panose="020F0502020204030204" pitchFamily="34" charset="0"/>
                <a:cs typeface="Times New Roman" panose="02020603050405020304" pitchFamily="18" charset="0"/>
              </a:rPr>
              <a:t>Seacord</a:t>
            </a:r>
            <a:r>
              <a:rPr lang="en-US" sz="1800" dirty="0">
                <a:effectLst/>
                <a:latin typeface="Century Gothic" panose="020B0502020202020204" pitchFamily="34" charset="0"/>
                <a:ea typeface="Calibri" panose="020F0502020204030204" pitchFamily="34" charset="0"/>
                <a:cs typeface="Times New Roman" panose="02020603050405020304" pitchFamily="18" charset="0"/>
              </a:rPr>
              <a:t>, R. C. (2013). </a:t>
            </a:r>
            <a:r>
              <a:rPr lang="en-US" sz="1800" i="1" dirty="0">
                <a:effectLst/>
                <a:latin typeface="Century Gothic" panose="020B0502020202020204" pitchFamily="34" charset="0"/>
                <a:ea typeface="Calibri" panose="020F0502020204030204" pitchFamily="34" charset="0"/>
                <a:cs typeface="Times New Roman" panose="02020603050405020304" pitchFamily="18" charset="0"/>
              </a:rPr>
              <a:t>Secure Coding in C and C++ (2nd ed.).</a:t>
            </a:r>
            <a:r>
              <a:rPr lang="en-US" sz="1800" dirty="0">
                <a:effectLst/>
                <a:latin typeface="Century Gothic" panose="020B0502020202020204" pitchFamily="34" charset="0"/>
                <a:ea typeface="Calibri" panose="020F0502020204030204" pitchFamily="34" charset="0"/>
                <a:cs typeface="Times New Roman" panose="02020603050405020304" pitchFamily="18" charset="0"/>
              </a:rPr>
              <a:t> Retrieved from https://mbsdirect.vitalsource.com/reader/books/9780132981972/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800" i="1" dirty="0">
                <a:effectLst/>
                <a:latin typeface="Century Gothic" panose="020B0502020202020204" pitchFamily="34" charset="0"/>
                <a:ea typeface="Calibri" panose="020F0502020204030204" pitchFamily="34" charset="0"/>
                <a:cs typeface="Times New Roman" panose="02020603050405020304" pitchFamily="18" charset="0"/>
              </a:rPr>
              <a:t>SEI CERT C++ Coding Standard</a:t>
            </a:r>
            <a:r>
              <a:rPr lang="en-US" sz="1800" dirty="0">
                <a:effectLst/>
                <a:latin typeface="Century Gothic" panose="020B0502020202020204" pitchFamily="34" charset="0"/>
                <a:ea typeface="Calibri" panose="020F0502020204030204" pitchFamily="34" charset="0"/>
                <a:cs typeface="Times New Roman" panose="02020603050405020304" pitchFamily="18" charset="0"/>
              </a:rPr>
              <a:t>. (2020, May 29). Retrieved from wiki.sei.cmu.edu: https://wiki.sei.cmu.edu/confluence/pages/viewpage.action?pageId=88046682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800" i="1" dirty="0">
                <a:effectLst/>
                <a:latin typeface="Century Gothic" panose="020B0502020202020204" pitchFamily="34" charset="0"/>
                <a:ea typeface="Calibri" panose="020F0502020204030204" pitchFamily="34" charset="0"/>
                <a:cs typeface="Times New Roman" panose="02020603050405020304" pitchFamily="18" charset="0"/>
              </a:rPr>
              <a:t>What Is AAA?</a:t>
            </a:r>
            <a:r>
              <a:rPr lang="en-US" sz="1800" dirty="0">
                <a:effectLst/>
                <a:latin typeface="Century Gothic" panose="020B0502020202020204" pitchFamily="34" charset="0"/>
                <a:ea typeface="Calibri" panose="020F0502020204030204" pitchFamily="34" charset="0"/>
                <a:cs typeface="Times New Roman" panose="02020603050405020304" pitchFamily="18" charset="0"/>
              </a:rPr>
              <a:t> (2022, December 01). Retrieved from arubanetworks.com: https://www.arubanetworks.com/techdocs/ClearPass/6.7/Aruba_DeployGd_HTML/Content/802.1X%20Authentication/About_AAA.htm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effectLst/>
                <a:latin typeface="Century Gothic" panose="020B0502020202020204" pitchFamily="34" charset="0"/>
                <a:ea typeface="Calibri" panose="020F0502020204030204" pitchFamily="34" charset="0"/>
                <a:cs typeface="Times New Roman" panose="02020603050405020304" pitchFamily="18" charset="0"/>
              </a:rPr>
              <a:t>Zettler</a:t>
            </a:r>
            <a:r>
              <a:rPr lang="en-US" sz="1800" dirty="0">
                <a:effectLst/>
                <a:latin typeface="Century Gothic" panose="020B0502020202020204" pitchFamily="34" charset="0"/>
                <a:ea typeface="Calibri" panose="020F0502020204030204" pitchFamily="34" charset="0"/>
                <a:cs typeface="Times New Roman" panose="02020603050405020304" pitchFamily="18" charset="0"/>
              </a:rPr>
              <a:t>, K. (2022, December 01). </a:t>
            </a:r>
            <a:r>
              <a:rPr lang="en-US" sz="1800" i="1" dirty="0" err="1">
                <a:effectLst/>
                <a:latin typeface="Century Gothic" panose="020B0502020202020204" pitchFamily="34" charset="0"/>
                <a:ea typeface="Calibri" panose="020F0502020204030204" pitchFamily="34" charset="0"/>
                <a:cs typeface="Times New Roman" panose="02020603050405020304" pitchFamily="18" charset="0"/>
              </a:rPr>
              <a:t>DevSecOps</a:t>
            </a:r>
            <a:r>
              <a:rPr lang="en-US" sz="1800" i="1" dirty="0">
                <a:effectLst/>
                <a:latin typeface="Century Gothic" panose="020B0502020202020204" pitchFamily="34" charset="0"/>
                <a:ea typeface="Calibri" panose="020F0502020204030204" pitchFamily="34" charset="0"/>
                <a:cs typeface="Times New Roman" panose="02020603050405020304" pitchFamily="18" charset="0"/>
              </a:rPr>
              <a:t> Tools</a:t>
            </a:r>
            <a:r>
              <a:rPr lang="en-US" sz="1800" dirty="0">
                <a:effectLst/>
                <a:latin typeface="Century Gothic" panose="020B0502020202020204" pitchFamily="34" charset="0"/>
                <a:ea typeface="Calibri" panose="020F0502020204030204" pitchFamily="34" charset="0"/>
                <a:cs typeface="Times New Roman" panose="02020603050405020304" pitchFamily="18" charset="0"/>
              </a:rPr>
              <a:t>. Retrieved from atlassian.com: https://www.atlassian.com/devops/devops-tools/devsecops-tools</a:t>
            </a:r>
            <a:endParaRPr lang="en-US"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786384" y="1991013"/>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600" dirty="0">
                <a:latin typeface="Century Gothic" panose="020B0502020202020204" pitchFamily="34" charset="0"/>
              </a:rPr>
              <a:t>The policy is designed to provide the utmost security for protecting the network by utilizing </a:t>
            </a:r>
            <a:r>
              <a:rPr lang="en-US" sz="1600" dirty="0">
                <a:effectLst/>
                <a:latin typeface="Century Gothic" panose="020B0502020202020204" pitchFamily="34" charset="0"/>
                <a:ea typeface="Calibri" panose="020F0502020204030204" pitchFamily="34" charset="0"/>
              </a:rPr>
              <a:t>several security measures and controls throughout a computer network, using logical overlapping techniques to protect confidentiality, integrity, and availability of network data.</a:t>
            </a:r>
            <a:endParaRPr sz="1600" dirty="0">
              <a:latin typeface="Century Gothic" panose="020B0502020202020204" pitchFamily="34" charset="0"/>
            </a:endParaRPr>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221325" y="2565551"/>
            <a:ext cx="2873626"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The threat matrix diagram provides 4 examples of risk assessment possibilities, the chances of occurrence, and the urgency to make corrections.</a:t>
            </a:r>
            <a:endParaRPr dirty="0"/>
          </a:p>
        </p:txBody>
      </p:sp>
      <p:graphicFrame>
        <p:nvGraphicFramePr>
          <p:cNvPr id="161" name="Google Shape;161;p4" descr="Alt text required"/>
          <p:cNvGraphicFramePr/>
          <p:nvPr>
            <p:extLst>
              <p:ext uri="{D42A27DB-BD31-4B8C-83A1-F6EECF244321}">
                <p14:modId xmlns:p14="http://schemas.microsoft.com/office/powerpoint/2010/main" val="239042123"/>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STD-001-CPP</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STD-007-CPP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STD-009-CPP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STD-006-CPP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585216" y="1727757"/>
            <a:ext cx="10820400" cy="4974795"/>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lt1"/>
              </a:buClr>
              <a:buSzPts val="2200"/>
              <a:buChar char="•"/>
            </a:pPr>
            <a:r>
              <a:rPr lang="en-US" sz="1200" u="sng" dirty="0"/>
              <a:t>Validate Input Data </a:t>
            </a:r>
            <a:r>
              <a:rPr lang="en-US" sz="1200" dirty="0"/>
              <a:t>– Certify input from all untrustworthy data sources.</a:t>
            </a:r>
          </a:p>
          <a:p>
            <a:pPr marL="228600" lvl="0" indent="-228600" algn="l" rtl="0">
              <a:lnSpc>
                <a:spcPct val="150000"/>
              </a:lnSpc>
              <a:spcBef>
                <a:spcPts val="0"/>
              </a:spcBef>
              <a:spcAft>
                <a:spcPts val="0"/>
              </a:spcAft>
              <a:buClr>
                <a:schemeClr val="lt1"/>
              </a:buClr>
              <a:buSzPts val="2200"/>
              <a:buChar char="•"/>
            </a:pPr>
            <a:r>
              <a:rPr lang="en-US" sz="1200" u="sng" dirty="0"/>
              <a:t>Heed Compiler Warnings </a:t>
            </a:r>
            <a:r>
              <a:rPr lang="en-US" sz="1200" dirty="0"/>
              <a:t>- Compile code using the highest maximum warning level possible for your compiler by changing the code</a:t>
            </a:r>
          </a:p>
          <a:p>
            <a:pPr marL="228600" lvl="0" indent="-228600" algn="l" rtl="0">
              <a:lnSpc>
                <a:spcPct val="150000"/>
              </a:lnSpc>
              <a:spcBef>
                <a:spcPts val="0"/>
              </a:spcBef>
              <a:spcAft>
                <a:spcPts val="0"/>
              </a:spcAft>
              <a:buClr>
                <a:schemeClr val="lt1"/>
              </a:buClr>
              <a:buSzPts val="2200"/>
              <a:buChar char="•"/>
            </a:pPr>
            <a:r>
              <a:rPr lang="en-US" sz="1200" u="sng" dirty="0"/>
              <a:t>Architect and Design for Security Policies </a:t>
            </a:r>
            <a:r>
              <a:rPr lang="en-US" sz="1200" dirty="0"/>
              <a:t>- Build software architecture and layout your software to execute and administer security procedures. </a:t>
            </a:r>
          </a:p>
          <a:p>
            <a:pPr marL="228600" lvl="0" indent="-228600" algn="l" rtl="0">
              <a:lnSpc>
                <a:spcPct val="150000"/>
              </a:lnSpc>
              <a:spcBef>
                <a:spcPts val="0"/>
              </a:spcBef>
              <a:spcAft>
                <a:spcPts val="0"/>
              </a:spcAft>
              <a:buClr>
                <a:schemeClr val="lt1"/>
              </a:buClr>
              <a:buSzPts val="2200"/>
              <a:buChar char="•"/>
            </a:pPr>
            <a:r>
              <a:rPr lang="en-US" sz="1200" u="sng" dirty="0"/>
              <a:t>Keep It Simple </a:t>
            </a:r>
            <a:r>
              <a:rPr lang="en-US" sz="1200" dirty="0"/>
              <a:t>- Keep the design as plain and small-scale as possible. Complicated designs enhance the probability that mistakes will be made in their operation, construction, and purpose. </a:t>
            </a:r>
          </a:p>
          <a:p>
            <a:pPr marL="228600" lvl="0" indent="-228600" algn="l" rtl="0">
              <a:lnSpc>
                <a:spcPct val="150000"/>
              </a:lnSpc>
              <a:spcBef>
                <a:spcPts val="0"/>
              </a:spcBef>
              <a:spcAft>
                <a:spcPts val="0"/>
              </a:spcAft>
              <a:buClr>
                <a:schemeClr val="lt1"/>
              </a:buClr>
              <a:buSzPts val="2200"/>
              <a:buChar char="•"/>
            </a:pPr>
            <a:r>
              <a:rPr lang="en-US" sz="1200" u="sng" dirty="0"/>
              <a:t>Default Deny </a:t>
            </a:r>
            <a:r>
              <a:rPr lang="en-US" sz="1200" dirty="0"/>
              <a:t>- Base access rules on permission instead of exclusion.</a:t>
            </a:r>
          </a:p>
          <a:p>
            <a:pPr marL="228600" lvl="0" indent="-228600" algn="l" rtl="0">
              <a:lnSpc>
                <a:spcPct val="150000"/>
              </a:lnSpc>
              <a:spcBef>
                <a:spcPts val="0"/>
              </a:spcBef>
              <a:spcAft>
                <a:spcPts val="0"/>
              </a:spcAft>
              <a:buClr>
                <a:schemeClr val="lt1"/>
              </a:buClr>
              <a:buSzPts val="2200"/>
              <a:buChar char="•"/>
            </a:pPr>
            <a:r>
              <a:rPr lang="en-US" sz="1200" u="sng" dirty="0"/>
              <a:t>Adhere to the Principle of Least Privilege </a:t>
            </a:r>
            <a:r>
              <a:rPr lang="en-US" sz="1200" dirty="0"/>
              <a:t>- All processes should perform with the minimum set of privileges essential to carry out the job. </a:t>
            </a:r>
          </a:p>
          <a:p>
            <a:pPr marL="228600" lvl="0" indent="-228600" algn="l" rtl="0">
              <a:lnSpc>
                <a:spcPct val="150000"/>
              </a:lnSpc>
              <a:spcBef>
                <a:spcPts val="0"/>
              </a:spcBef>
              <a:spcAft>
                <a:spcPts val="0"/>
              </a:spcAft>
              <a:buClr>
                <a:schemeClr val="lt1"/>
              </a:buClr>
              <a:buSzPts val="2200"/>
              <a:buChar char="•"/>
            </a:pPr>
            <a:r>
              <a:rPr lang="en-US" sz="1200" u="sng" dirty="0"/>
              <a:t>Sanitize Data Sent to Other Systems </a:t>
            </a:r>
            <a:r>
              <a:rPr lang="en-US" sz="1200" dirty="0"/>
              <a:t>- Clean all data passed to intricate subsystems such as command shells, relational databases, and commercial off-the-shell (COTS) components.</a:t>
            </a:r>
          </a:p>
          <a:p>
            <a:pPr marL="228600" lvl="0" indent="-228600" algn="l" rtl="0">
              <a:lnSpc>
                <a:spcPct val="150000"/>
              </a:lnSpc>
              <a:spcBef>
                <a:spcPts val="0"/>
              </a:spcBef>
              <a:spcAft>
                <a:spcPts val="0"/>
              </a:spcAft>
              <a:buClr>
                <a:schemeClr val="lt1"/>
              </a:buClr>
              <a:buSzPts val="2200"/>
              <a:buChar char="•"/>
            </a:pPr>
            <a:r>
              <a:rPr lang="en-US" sz="1200" u="sng" dirty="0"/>
              <a:t>Practice Defense in Depth </a:t>
            </a:r>
            <a:r>
              <a:rPr lang="en-US" sz="1200" dirty="0"/>
              <a:t>- Control risk with numerous defensive tactics that can protect if one layer of defense turns out to be insufficient, an additional layer of defense can stop a security flaw from becoming an exploitable liability and limit the effects of a successful exploit.</a:t>
            </a:r>
          </a:p>
          <a:p>
            <a:pPr marL="228600" lvl="0" indent="-228600" algn="l" rtl="0">
              <a:lnSpc>
                <a:spcPct val="150000"/>
              </a:lnSpc>
              <a:spcBef>
                <a:spcPts val="0"/>
              </a:spcBef>
              <a:spcAft>
                <a:spcPts val="0"/>
              </a:spcAft>
              <a:buClr>
                <a:schemeClr val="lt1"/>
              </a:buClr>
              <a:buSzPts val="2200"/>
              <a:buChar char="•"/>
            </a:pPr>
            <a:r>
              <a:rPr lang="en-US" sz="1200" u="sng" dirty="0"/>
              <a:t>Use Effective Quality Assurance Techniques </a:t>
            </a:r>
            <a:r>
              <a:rPr lang="en-US" sz="1200" dirty="0"/>
              <a:t>- Fuzz testing, penetration testing, and source code audits ought to be included as part of an effective quality assurance program.</a:t>
            </a:r>
          </a:p>
          <a:p>
            <a:pPr marL="228600" lvl="0" indent="-228600" algn="l" rtl="0">
              <a:lnSpc>
                <a:spcPct val="150000"/>
              </a:lnSpc>
              <a:spcBef>
                <a:spcPts val="0"/>
              </a:spcBef>
              <a:spcAft>
                <a:spcPts val="0"/>
              </a:spcAft>
              <a:buClr>
                <a:schemeClr val="lt1"/>
              </a:buClr>
              <a:buSzPts val="2200"/>
              <a:buChar char="•"/>
            </a:pPr>
            <a:r>
              <a:rPr lang="en-US" sz="1200" u="sng" dirty="0"/>
              <a:t>Adopt a Secure Coding Standard </a:t>
            </a:r>
            <a:r>
              <a:rPr lang="en-US" sz="1200" dirty="0"/>
              <a:t>- Create and employ a secure coding guideline for your target development language and platform. </a:t>
            </a:r>
            <a:endParaRPr sz="12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1782621"/>
            <a:ext cx="10820400" cy="53995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400" dirty="0"/>
              <a:t>The 10 coding standards are ranked in order of most importance. The severity, likelihood, remediation cost, and priority was taken into consideration of how the codes were ranked from most to least severe. </a:t>
            </a:r>
            <a:endParaRPr sz="14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picture containing graphical user interface&#10;&#10;Description automatically generated">
            <a:extLst>
              <a:ext uri="{FF2B5EF4-FFF2-40B4-BE49-F238E27FC236}">
                <a16:creationId xmlns:a16="http://schemas.microsoft.com/office/drawing/2014/main" id="{A7FD3B78-CCF7-1305-02E8-23A2D5F4E489}"/>
              </a:ext>
            </a:extLst>
          </p:cNvPr>
          <p:cNvPicPr>
            <a:picLocks noChangeAspect="1"/>
          </p:cNvPicPr>
          <p:nvPr/>
        </p:nvPicPr>
        <p:blipFill>
          <a:blip r:embed="rId5"/>
          <a:stretch>
            <a:fillRect/>
          </a:stretch>
        </p:blipFill>
        <p:spPr>
          <a:xfrm>
            <a:off x="2114472" y="2322576"/>
            <a:ext cx="7343054" cy="4197096"/>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2000"/>
              <a:buChar char="•"/>
            </a:pPr>
            <a:r>
              <a:rPr lang="en-US" sz="2000" u="sng" dirty="0"/>
              <a:t>Encryption in rest </a:t>
            </a:r>
            <a:r>
              <a:rPr lang="en-US" sz="2000" dirty="0"/>
              <a:t>- Sensitive data that is stored in a restful state needs to have encryption applied for defense from any unauthorized access. </a:t>
            </a:r>
          </a:p>
          <a:p>
            <a:pPr marL="0" lvl="0" indent="0" algn="l" rtl="0">
              <a:lnSpc>
                <a:spcPct val="120000"/>
              </a:lnSpc>
              <a:spcBef>
                <a:spcPts val="0"/>
              </a:spcBef>
              <a:spcAft>
                <a:spcPts val="0"/>
              </a:spcAft>
              <a:buClr>
                <a:schemeClr val="lt1"/>
              </a:buClr>
              <a:buSzPts val="2000"/>
              <a:buNone/>
            </a:pPr>
            <a:endParaRPr lang="en-US" sz="2000" dirty="0"/>
          </a:p>
          <a:p>
            <a:pPr marL="228600" lvl="0" indent="-228600" algn="l" rtl="0">
              <a:lnSpc>
                <a:spcPct val="120000"/>
              </a:lnSpc>
              <a:spcBef>
                <a:spcPts val="0"/>
              </a:spcBef>
              <a:spcAft>
                <a:spcPts val="0"/>
              </a:spcAft>
              <a:buClr>
                <a:schemeClr val="lt1"/>
              </a:buClr>
              <a:buSzPts val="2000"/>
              <a:buChar char="•"/>
            </a:pPr>
            <a:r>
              <a:rPr lang="en-US" sz="2000" u="sng" dirty="0"/>
              <a:t>Encryption at flight </a:t>
            </a:r>
            <a:r>
              <a:rPr lang="en-US" sz="2000" dirty="0"/>
              <a:t>- Encrypted data that moves across the network is considered data in flight. The encryption plays an important role of concealment of data between the sending party and receiving party.</a:t>
            </a:r>
          </a:p>
          <a:p>
            <a:pPr marL="0" lvl="0" indent="0" algn="l" rtl="0">
              <a:lnSpc>
                <a:spcPct val="120000"/>
              </a:lnSpc>
              <a:spcBef>
                <a:spcPts val="0"/>
              </a:spcBef>
              <a:spcAft>
                <a:spcPts val="0"/>
              </a:spcAft>
              <a:buClr>
                <a:schemeClr val="lt1"/>
              </a:buClr>
              <a:buSzPts val="2000"/>
              <a:buNone/>
            </a:pPr>
            <a:endParaRPr lang="en-US" sz="2000" dirty="0"/>
          </a:p>
          <a:p>
            <a:pPr marL="228600" lvl="0" indent="-228600" algn="l" rtl="0">
              <a:lnSpc>
                <a:spcPct val="100000"/>
              </a:lnSpc>
              <a:spcBef>
                <a:spcPts val="0"/>
              </a:spcBef>
              <a:spcAft>
                <a:spcPts val="0"/>
              </a:spcAft>
              <a:buClr>
                <a:schemeClr val="lt1"/>
              </a:buClr>
              <a:buSzPts val="2000"/>
              <a:buChar char="•"/>
            </a:pPr>
            <a:r>
              <a:rPr lang="en-US" sz="2000" u="sng" dirty="0"/>
              <a:t>Encryption in use </a:t>
            </a:r>
            <a:r>
              <a:rPr lang="en-US" sz="2000" dirty="0"/>
              <a:t>- Data that is being accessed by a user or application is data in use. This form of data is the most vulnerable because the data is in a clear text form in the memory for the time of use by user or the application.</a:t>
            </a:r>
            <a:endParaRPr sz="20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000" u="sng" dirty="0"/>
              <a:t>Authentication</a:t>
            </a:r>
            <a:r>
              <a:rPr lang="en-US" sz="2000" dirty="0"/>
              <a:t> - Authentication offers a means of distinguishing an individual. A common practice is by having the user submit a username and password that has been authenticated for validity before gaining entry to the network. </a:t>
            </a:r>
          </a:p>
          <a:p>
            <a:pPr marL="228600" lvl="0" indent="-228600" algn="l" rtl="0">
              <a:lnSpc>
                <a:spcPct val="90000"/>
              </a:lnSpc>
              <a:spcBef>
                <a:spcPts val="0"/>
              </a:spcBef>
              <a:spcAft>
                <a:spcPts val="0"/>
              </a:spcAft>
              <a:buClr>
                <a:schemeClr val="lt1"/>
              </a:buClr>
              <a:buSzPts val="2400"/>
              <a:buChar char="•"/>
            </a:pPr>
            <a:endParaRPr lang="en-US" sz="2000" dirty="0"/>
          </a:p>
          <a:p>
            <a:pPr marL="228600" lvl="0" indent="-228600" algn="l" rtl="0">
              <a:lnSpc>
                <a:spcPct val="90000"/>
              </a:lnSpc>
              <a:spcBef>
                <a:spcPts val="0"/>
              </a:spcBef>
              <a:spcAft>
                <a:spcPts val="0"/>
              </a:spcAft>
              <a:buClr>
                <a:schemeClr val="lt1"/>
              </a:buClr>
              <a:buSzPts val="2400"/>
              <a:buChar char="•"/>
            </a:pPr>
            <a:r>
              <a:rPr lang="en-US" sz="2000" u="sng" dirty="0"/>
              <a:t>Authorization</a:t>
            </a:r>
            <a:r>
              <a:rPr lang="en-US" sz="2000" dirty="0"/>
              <a:t> - Each user is granted a certain amount of authorization on what can be performed on the network such as installing applications or access to sensitive directory files. The importance of authorization is that not every user will have full access to the network but enough to fulfill their job requirements. </a:t>
            </a:r>
          </a:p>
          <a:p>
            <a:pPr marL="228600" lvl="0" indent="-228600" algn="l" rtl="0">
              <a:lnSpc>
                <a:spcPct val="90000"/>
              </a:lnSpc>
              <a:spcBef>
                <a:spcPts val="0"/>
              </a:spcBef>
              <a:spcAft>
                <a:spcPts val="0"/>
              </a:spcAft>
              <a:buClr>
                <a:schemeClr val="lt1"/>
              </a:buClr>
              <a:buSzPts val="2400"/>
              <a:buChar char="•"/>
            </a:pPr>
            <a:endParaRPr lang="en-US" sz="2000" dirty="0"/>
          </a:p>
          <a:p>
            <a:pPr marL="228600" lvl="0" indent="-228600" algn="l" rtl="0">
              <a:lnSpc>
                <a:spcPct val="90000"/>
              </a:lnSpc>
              <a:spcBef>
                <a:spcPts val="0"/>
              </a:spcBef>
              <a:spcAft>
                <a:spcPts val="0"/>
              </a:spcAft>
              <a:buClr>
                <a:schemeClr val="lt1"/>
              </a:buClr>
              <a:buSzPts val="2400"/>
              <a:buChar char="•"/>
            </a:pPr>
            <a:r>
              <a:rPr lang="en-US" sz="2000" u="sng" dirty="0"/>
              <a:t>Accounting</a:t>
            </a:r>
            <a:r>
              <a:rPr lang="en-US" sz="2000" dirty="0"/>
              <a:t> - Accounting is the collecting and logging of information of a device on a network. The information is then sent back to a server for the purpose of auditing, billing, and reporting. The benefit of accounting is being able to examine the logs of all management sessions used to access the network.</a:t>
            </a:r>
          </a:p>
          <a:p>
            <a:pPr marL="228600" lvl="0" indent="-228600" algn="l" rtl="0">
              <a:lnSpc>
                <a:spcPct val="90000"/>
              </a:lnSpc>
              <a:spcBef>
                <a:spcPts val="0"/>
              </a:spcBef>
              <a:spcAft>
                <a:spcPts val="0"/>
              </a:spcAft>
              <a:buClr>
                <a:schemeClr val="lt1"/>
              </a:buClr>
              <a:buSzPts val="2400"/>
              <a:buChar char="•"/>
            </a:pPr>
            <a:endParaRPr sz="20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2335161" y="1722611"/>
            <a:ext cx="7347155" cy="499479"/>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1800"/>
              <a:buNone/>
            </a:pPr>
            <a:r>
              <a:rPr lang="en-US" dirty="0"/>
              <a:t>Unit test to decrease the collection.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78992D47-F8A0-342C-D1C2-53DF792C4F28}"/>
              </a:ext>
            </a:extLst>
          </p:cNvPr>
          <p:cNvPicPr>
            <a:picLocks noChangeAspect="1"/>
          </p:cNvPicPr>
          <p:nvPr/>
        </p:nvPicPr>
        <p:blipFill>
          <a:blip r:embed="rId5"/>
          <a:stretch>
            <a:fillRect/>
          </a:stretch>
        </p:blipFill>
        <p:spPr>
          <a:xfrm>
            <a:off x="2359743" y="2484037"/>
            <a:ext cx="7448988" cy="3028441"/>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(cont.)</a:t>
            </a:r>
            <a:endParaRPr dirty="0"/>
          </a:p>
        </p:txBody>
      </p:sp>
      <p:sp>
        <p:nvSpPr>
          <p:cNvPr id="196" name="Google Shape;196;g9504e29505_0_0"/>
          <p:cNvSpPr txBox="1">
            <a:spLocks noGrp="1"/>
          </p:cNvSpPr>
          <p:nvPr>
            <p:ph type="body" idx="1"/>
          </p:nvPr>
        </p:nvSpPr>
        <p:spPr>
          <a:xfrm>
            <a:off x="1531374" y="1802717"/>
            <a:ext cx="8723671" cy="50931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1800"/>
              <a:buNone/>
            </a:pPr>
            <a:r>
              <a:rPr lang="en-US" dirty="0"/>
              <a:t>Unit test to verify resizing decreases the collection to zero.</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936D461B-FACB-3E3F-313E-142DF0F509BE}"/>
              </a:ext>
            </a:extLst>
          </p:cNvPr>
          <p:cNvPicPr>
            <a:picLocks noChangeAspect="1"/>
          </p:cNvPicPr>
          <p:nvPr/>
        </p:nvPicPr>
        <p:blipFill>
          <a:blip r:embed="rId5"/>
          <a:stretch>
            <a:fillRect/>
          </a:stretch>
        </p:blipFill>
        <p:spPr>
          <a:xfrm>
            <a:off x="2796157" y="2500289"/>
            <a:ext cx="6194104" cy="3413986"/>
          </a:xfrm>
          <a:prstGeom prst="rect">
            <a:avLst/>
          </a:prstGeom>
        </p:spPr>
      </p:pic>
    </p:spTree>
    <p:custDataLst>
      <p:tags r:id="rId1"/>
    </p:custDataLst>
    <p:extLst>
      <p:ext uri="{BB962C8B-B14F-4D97-AF65-F5344CB8AC3E}">
        <p14:creationId xmlns:p14="http://schemas.microsoft.com/office/powerpoint/2010/main" val="22273405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977</TotalTime>
  <Words>1412</Words>
  <Application>Microsoft Office PowerPoint</Application>
  <PresentationFormat>Widescreen</PresentationFormat>
  <Paragraphs>94</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 (cont.)</vt:lpstr>
      <vt:lpstr>Unit Testing (cont.)</vt:lpstr>
      <vt:lpstr>Unit Testing (cont.)</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Alex Sandoval</cp:lastModifiedBy>
  <cp:revision>11</cp:revision>
  <dcterms:created xsi:type="dcterms:W3CDTF">2020-08-19T17:59:24Z</dcterms:created>
  <dcterms:modified xsi:type="dcterms:W3CDTF">2022-12-11T02:15:38Z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y fmtid="{D5CDD505-2E9C-101B-9397-08002B2CF9AE}" pid="5" name="MSIP_Label_f5e2148a-6c95-4a18-8704-09994b17bd01_Enabled">
    <vt:lpwstr>true</vt:lpwstr>
  </property>
  <property fmtid="{D5CDD505-2E9C-101B-9397-08002B2CF9AE}" pid="6" name="MSIP_Label_f5e2148a-6c95-4a18-8704-09994b17bd01_SetDate">
    <vt:lpwstr>2022-12-06T13:21:06Z</vt:lpwstr>
  </property>
  <property fmtid="{D5CDD505-2E9C-101B-9397-08002B2CF9AE}" pid="7" name="MSIP_Label_f5e2148a-6c95-4a18-8704-09994b17bd01_Method">
    <vt:lpwstr>Standard</vt:lpwstr>
  </property>
  <property fmtid="{D5CDD505-2E9C-101B-9397-08002B2CF9AE}" pid="8" name="MSIP_Label_f5e2148a-6c95-4a18-8704-09994b17bd01_Name">
    <vt:lpwstr>Public</vt:lpwstr>
  </property>
  <property fmtid="{D5CDD505-2E9C-101B-9397-08002B2CF9AE}" pid="9" name="MSIP_Label_f5e2148a-6c95-4a18-8704-09994b17bd01_SiteId">
    <vt:lpwstr>6c031f94-c402-433a-92d2-2d3ce8516da3</vt:lpwstr>
  </property>
  <property fmtid="{D5CDD505-2E9C-101B-9397-08002B2CF9AE}" pid="10" name="MSIP_Label_f5e2148a-6c95-4a18-8704-09994b17bd01_ActionId">
    <vt:lpwstr>8949041f-776e-47f1-a06e-fadf8621ad99</vt:lpwstr>
  </property>
  <property fmtid="{D5CDD505-2E9C-101B-9397-08002B2CF9AE}" pid="11" name="MSIP_Label_f5e2148a-6c95-4a18-8704-09994b17bd01_ContentBits">
    <vt:lpwstr>0</vt:lpwstr>
  </property>
</Properties>
</file>