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Proxima Nova Semibold"/>
      <p:regular r:id="rId33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1rqFG4BouIEu0hOtu8Q7BmFed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9E3DE4-F31C-4A4D-A2AE-19AD2648E7F4}">
  <a:tblStyle styleId="{7E9E3DE4-F31C-4A4D-A2AE-19AD2648E7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roximaNova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2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1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4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3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6" Type="http://customschemas.google.com/relationships/presentationmetadata" Target="meta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c7053f8f4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2c7053f8f4_0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b52adc9b6_0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b52adc9b6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2b52adc9b6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6:notes"/>
          <p:cNvSpPr txBox="1"/>
          <p:nvPr>
            <p:ph idx="1"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8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9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1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2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5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6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7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8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0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1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2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3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4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5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8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8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8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6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8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7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8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8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8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8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9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1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9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9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9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2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9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9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9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3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9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9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9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4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9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9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5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9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9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6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9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9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9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9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9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9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C39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6531840" y="0"/>
            <a:ext cx="5213880" cy="5142600"/>
          </a:xfrm>
          <a:prstGeom prst="ellipse">
            <a:avLst/>
          </a:prstGeom>
          <a:solidFill>
            <a:srgbClr val="4BD0A0"/>
          </a:solidFill>
          <a:ln cap="flat" cmpd="sng" w="952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1331640" y="18000"/>
            <a:ext cx="5199120" cy="5128200"/>
          </a:xfrm>
          <a:prstGeom prst="ellipse">
            <a:avLst/>
          </a:prstGeom>
          <a:noFill/>
          <a:ln cap="flat" cmpd="sng" w="190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19"/>
          <p:cNvGrpSpPr/>
          <p:nvPr/>
        </p:nvGrpSpPr>
        <p:grpSpPr>
          <a:xfrm>
            <a:off x="8569800" y="4505040"/>
            <a:ext cx="257400" cy="264600"/>
            <a:chOff x="8569800" y="4505040"/>
            <a:chExt cx="257400" cy="264600"/>
          </a:xfrm>
        </p:grpSpPr>
        <p:sp>
          <p:nvSpPr>
            <p:cNvPr id="13" name="Google Shape;13;p19"/>
            <p:cNvSpPr/>
            <p:nvPr/>
          </p:nvSpPr>
          <p:spPr>
            <a:xfrm>
              <a:off x="8569800" y="4644360"/>
              <a:ext cx="122400" cy="125280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8569800" y="4505040"/>
              <a:ext cx="122400" cy="125280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8704800" y="4505040"/>
              <a:ext cx="122400" cy="125280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8704800" y="4644360"/>
              <a:ext cx="122400" cy="125280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C39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8381880" y="2523240"/>
            <a:ext cx="2284920" cy="2284920"/>
          </a:xfrm>
          <a:prstGeom prst="ellipse">
            <a:avLst/>
          </a:prstGeom>
          <a:noFill/>
          <a:ln cap="flat" cmpd="sng" w="19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1"/>
          <p:cNvSpPr/>
          <p:nvPr/>
        </p:nvSpPr>
        <p:spPr>
          <a:xfrm>
            <a:off x="6095880" y="2514600"/>
            <a:ext cx="2284920" cy="2284920"/>
          </a:xfrm>
          <a:prstGeom prst="ellipse">
            <a:avLst/>
          </a:prstGeom>
          <a:solidFill>
            <a:srgbClr val="FFFFFF"/>
          </a:solidFill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7"/>
          <p:cNvGrpSpPr/>
          <p:nvPr/>
        </p:nvGrpSpPr>
        <p:grpSpPr>
          <a:xfrm>
            <a:off x="8438400" y="4438800"/>
            <a:ext cx="347760" cy="349560"/>
            <a:chOff x="8438400" y="4438800"/>
            <a:chExt cx="347760" cy="349560"/>
          </a:xfrm>
        </p:grpSpPr>
        <p:sp>
          <p:nvSpPr>
            <p:cNvPr id="122" name="Google Shape;122;p27"/>
            <p:cNvSpPr/>
            <p:nvPr/>
          </p:nvSpPr>
          <p:spPr>
            <a:xfrm>
              <a:off x="8438400" y="4622400"/>
              <a:ext cx="165600" cy="165960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8438400" y="4438800"/>
              <a:ext cx="165600" cy="165960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8620560" y="4438800"/>
              <a:ext cx="165600" cy="165960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8620560" y="4622400"/>
              <a:ext cx="165600" cy="165960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ooyoungher/smoking-drinking-dataset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/>
          <p:nvPr/>
        </p:nvSpPr>
        <p:spPr>
          <a:xfrm>
            <a:off x="318960" y="294120"/>
            <a:ext cx="856548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работа по программе «Аналитик данных»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“Анализ данных о курении и употреблении алкоголя (поиск инсайтов и составление рекомендаций стейкхолдерам, построение предиктивной модели)”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8160" marR="0" rtl="0" algn="l">
              <a:lnSpc>
                <a:spcPct val="8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81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391680" y="3600000"/>
            <a:ext cx="4108320" cy="78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Сапрунов А.И.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DAU-69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7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2025 г.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/>
          <p:nvPr/>
        </p:nvSpPr>
        <p:spPr>
          <a:xfrm>
            <a:off x="321120" y="296640"/>
            <a:ext cx="7144920" cy="24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99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6095880" y="2514600"/>
            <a:ext cx="2284920" cy="2284920"/>
          </a:xfrm>
          <a:prstGeom prst="ellipse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47C39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32c7053f8f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260000"/>
            <a:ext cx="8099639" cy="377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2c7053f8f4_0_6"/>
          <p:cNvSpPr/>
          <p:nvPr/>
        </p:nvSpPr>
        <p:spPr>
          <a:xfrm>
            <a:off x="591120" y="360000"/>
            <a:ext cx="8228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Построена тепловая карта корреляции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Вывод: согласно представленной таблице, мы можем увидеть некоторые тенденции, есть показатели, которые коррелируют только с родственными ему показателями, например рост и вес, вес и объем талии, правый и левый глаз, правое и левое ухо, систолическое и диастолическое давление, показатели холестерина между собой, а также SGOT_AST и SGOT_ALT.                         С контрольными показателями прослеживаются очень слабые взаимозависимости это DRK_YN   и SMK_stat_type_cd.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/>
          <p:nvPr/>
        </p:nvSpPr>
        <p:spPr>
          <a:xfrm>
            <a:off x="248040" y="153360"/>
            <a:ext cx="8430840" cy="5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проведенного исследования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322560" y="676800"/>
            <a:ext cx="70704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средних значений в целом по группам. Группируемые признаки взяты без категориальных признаков.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Первая группа: непьющие-0, пьющие 1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Вторая группа: Не курит-1, Бросил-2, Курю-3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проведении группировки со средними значениями по отношению к алкоголю и курения выявлены небольшие отклонения средних значений в большую сторону по группам пациентов.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800000"/>
            <a:ext cx="7919640" cy="89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00" y="3060000"/>
            <a:ext cx="8099640" cy="107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32b52adc9b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350" y="1257375"/>
            <a:ext cx="2626400" cy="364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2b52adc9b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75" y="808300"/>
            <a:ext cx="2779475" cy="40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32b52adc9b6_0_1"/>
          <p:cNvSpPr txBox="1"/>
          <p:nvPr/>
        </p:nvSpPr>
        <p:spPr>
          <a:xfrm>
            <a:off x="864650" y="199525"/>
            <a:ext cx="7587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/>
              <a:t>Выводы: При проверки категориальных признаков таких как содержание белка в моче или слух и зависимость от алкоголя не выявил влияния этих факторов друг на друга(рис.1,2) , а вот зависимость курения и алкоголя более явная(рис.3) . </a:t>
            </a:r>
            <a:endParaRPr b="1" sz="1000"/>
          </a:p>
        </p:txBody>
      </p:sp>
      <p:pic>
        <p:nvPicPr>
          <p:cNvPr id="313" name="Google Shape;313;g32b52adc9b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750" y="960625"/>
            <a:ext cx="2654900" cy="39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 многофакторный анализ:Матрица по оси х- отношение к курению, по оси у- отношение к алкоголю, значения- переменные данные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 на основе проведенного анализа: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выдвинуть гипотезу (предположение), что есть показатели, которые дают нам положительную корреляцию с отношением к алкоголю и курению, а чаще, когда два этих фактора связаны между собой это видно при сравнении показателей в верхнем левом углу и нижнем правом углу.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260000"/>
            <a:ext cx="2475720" cy="179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000" y="1210320"/>
            <a:ext cx="2556360" cy="184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00" y="3060000"/>
            <a:ext cx="2519640" cy="18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0000" y="3060000"/>
            <a:ext cx="2519640" cy="187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0000" y="3060000"/>
            <a:ext cx="2536200" cy="179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0000" y="1260000"/>
            <a:ext cx="2519640" cy="184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/>
          <p:nvPr/>
        </p:nvSpPr>
        <p:spPr>
          <a:xfrm>
            <a:off x="321120" y="296640"/>
            <a:ext cx="7144920" cy="24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Построение модели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6095880" y="2514600"/>
            <a:ext cx="2284920" cy="2284920"/>
          </a:xfrm>
          <a:prstGeom prst="ellipse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47C39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/>
          <p:nvPr/>
        </p:nvSpPr>
        <p:spPr>
          <a:xfrm>
            <a:off x="248040" y="153360"/>
            <a:ext cx="8430840" cy="5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Построение модели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322560" y="676800"/>
            <a:ext cx="795708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</a:rPr>
              <a:t>Целью является построение модели логистической регрессии для выявления целевого показателя по столбцу DRK_YN Пьющий-Y или нет-N.</a:t>
            </a:r>
            <a:endParaRPr b="1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</a:rPr>
              <a:t>Алгоритм логистической регрессии взят из библиотеки sklearn.linear_model  LogisticRegression</a:t>
            </a:r>
            <a:endParaRPr b="1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</a:rPr>
              <a:t>Оценка качества:</a:t>
            </a:r>
            <a:endParaRPr b="1" i="0" sz="1100" u="none" cap="none" strike="noStrike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ru-RU" sz="1100" u="none" cap="none" strike="noStrike">
                <a:solidFill>
                  <a:srgbClr val="000000"/>
                </a:solidFill>
              </a:rPr>
              <a:t>Точность (accuracy) на тренировочной части — 0,699</a:t>
            </a:r>
            <a:endParaRPr b="1" i="0" sz="1100" u="none" cap="none" strike="noStrike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ru-RU" sz="1100" u="none" cap="none" strike="noStrike">
                <a:solidFill>
                  <a:srgbClr val="000000"/>
                </a:solidFill>
              </a:rPr>
              <a:t>Точность (accuracy) — на тестовой части — 0,70</a:t>
            </a:r>
            <a:endParaRPr b="1" i="0" sz="1100" u="none" cap="none" strike="noStrike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ru-RU" sz="1100" u="none" cap="none" strike="noStrike">
                <a:solidFill>
                  <a:srgbClr val="000000"/>
                </a:solidFill>
              </a:rPr>
              <a:t>Проверка модели - K-блочная кросс-валидация — 0,69</a:t>
            </a:r>
            <a:endParaRPr b="1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Вывод: Точность построенной модели не позволяет нам 100% выявлять некоторые особенности пациентов, но дает направление для поиска причины отклонения показателей здоровья от нормальных.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Созданная предиктивная модель позволяет прогнозировать вероятность начала курения и употребления алкоголя на основе ряда факторов. Это может быть полезно для разработки целенаправленных интервенций и профилактических программ.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/>
          <p:nvPr/>
        </p:nvSpPr>
        <p:spPr>
          <a:xfrm>
            <a:off x="321120" y="296640"/>
            <a:ext cx="7144920" cy="24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99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095880" y="2514600"/>
            <a:ext cx="2284920" cy="2284920"/>
          </a:xfrm>
          <a:prstGeom prst="ellipse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47C39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248040" y="153360"/>
            <a:ext cx="8430840" cy="5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322550" y="676800"/>
            <a:ext cx="70164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Выводы: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В рамках проекта был проведен анализ показателей пациентов и их взаимосвязей. Построили модель, основанную на показателях здоровья для получения прогноза определения состояния человека.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Кроме того, исследование показало, что существует прямая корреляция между частотой курения и употребления алкоголя. Это подчеркивает необходимость более глубокого изучения психо эстетических факторов, способствующих формированию вредных привычек.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Рекомендации: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основе полученных данных разработаны рекомендации для различных стейкхолдеров, включая: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Региональные органы здравоохранения – усилить профилактические меры в группах высокого риска;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-Образовательные учреждения – внедрять программы по повышению осведомленности о последствиях курения и алкоголизма;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-Неправительственные организации – организовывать курсы и семинары, способствующие здоровому образу жизни.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Перспективы дальнейших исследований: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Рекомендуется провести дальнейшие исследования на более широких выборках с использованием различных методов сбора данных, что позволит глубже понять динамику потребления табака и алкоголя, а также оценить эффективность предложенных мероприятий.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/>
          <p:nvPr/>
        </p:nvSpPr>
        <p:spPr>
          <a:xfrm>
            <a:off x="-3898440" y="-1848960"/>
            <a:ext cx="8612280" cy="8612280"/>
          </a:xfrm>
          <a:prstGeom prst="ellipse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366480" y="339840"/>
            <a:ext cx="3988800" cy="446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8"/>
          <p:cNvGrpSpPr/>
          <p:nvPr/>
        </p:nvGrpSpPr>
        <p:grpSpPr>
          <a:xfrm>
            <a:off x="5295240" y="1462320"/>
            <a:ext cx="4418280" cy="3924360"/>
            <a:chOff x="5295240" y="1462320"/>
            <a:chExt cx="4418280" cy="3924360"/>
          </a:xfrm>
        </p:grpSpPr>
        <p:sp>
          <p:nvSpPr>
            <p:cNvPr id="358" name="Google Shape;358;p18"/>
            <p:cNvSpPr/>
            <p:nvPr/>
          </p:nvSpPr>
          <p:spPr>
            <a:xfrm>
              <a:off x="6537240" y="2573640"/>
              <a:ext cx="206640" cy="308160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9" name="Google Shape;359;p18"/>
            <p:cNvSpPr/>
            <p:nvPr/>
          </p:nvSpPr>
          <p:spPr>
            <a:xfrm>
              <a:off x="6327360" y="2456640"/>
              <a:ext cx="604800" cy="56088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8421480" y="2037240"/>
              <a:ext cx="374040" cy="374040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5339160" y="4143600"/>
              <a:ext cx="230400" cy="230400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8534520" y="4259160"/>
              <a:ext cx="523800" cy="414360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6111360" y="2145600"/>
              <a:ext cx="3602160" cy="3241080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748720" y="4675680"/>
              <a:ext cx="95400" cy="606600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5" name="Google Shape;365;p18"/>
            <p:cNvSpPr/>
            <p:nvPr/>
          </p:nvSpPr>
          <p:spPr>
            <a:xfrm>
              <a:off x="8167680" y="2565720"/>
              <a:ext cx="1080" cy="720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7984080" y="2485800"/>
              <a:ext cx="109440" cy="1220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7543800" y="3481920"/>
              <a:ext cx="380880" cy="297000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345800" y="2152800"/>
              <a:ext cx="651960" cy="337680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479000" y="2178000"/>
              <a:ext cx="72720" cy="262800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593120" y="2190240"/>
              <a:ext cx="58320" cy="219240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7702200" y="2203920"/>
              <a:ext cx="60840" cy="211320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7465320" y="2905560"/>
              <a:ext cx="91440" cy="91440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7306920" y="2817720"/>
              <a:ext cx="78480" cy="78480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675200" y="2871360"/>
              <a:ext cx="79200" cy="79200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7449480" y="3006000"/>
              <a:ext cx="338400" cy="122400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11080" y="2720520"/>
              <a:ext cx="38160" cy="127080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104600" y="2806920"/>
              <a:ext cx="42480" cy="28800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181360" y="2970360"/>
              <a:ext cx="117360" cy="100080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219160" y="3022560"/>
              <a:ext cx="23760" cy="73800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8094240" y="2566800"/>
              <a:ext cx="101160" cy="122760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635960" y="3654360"/>
              <a:ext cx="77760" cy="12589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117120" y="3655800"/>
              <a:ext cx="1192320" cy="1627200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178320" y="4161600"/>
              <a:ext cx="624240" cy="35640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" name="Google Shape;384;p18"/>
            <p:cNvSpPr/>
            <p:nvPr/>
          </p:nvSpPr>
          <p:spPr>
            <a:xfrm>
              <a:off x="6207840" y="3959640"/>
              <a:ext cx="62640" cy="62640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9059400" y="4625280"/>
              <a:ext cx="133560" cy="689760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" name="Google Shape;386;p18"/>
            <p:cNvSpPr/>
            <p:nvPr/>
          </p:nvSpPr>
          <p:spPr>
            <a:xfrm>
              <a:off x="8157240" y="4436280"/>
              <a:ext cx="689760" cy="848520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8607960" y="4581000"/>
              <a:ext cx="95040" cy="447120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534520" y="4255560"/>
              <a:ext cx="46800" cy="235800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" name="Google Shape;389;p18"/>
            <p:cNvSpPr/>
            <p:nvPr/>
          </p:nvSpPr>
          <p:spPr>
            <a:xfrm>
              <a:off x="5295240" y="2402640"/>
              <a:ext cx="1924920" cy="1397520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rgbClr val="4BD0A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523560" y="2978640"/>
              <a:ext cx="230760" cy="441000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523560" y="2978640"/>
              <a:ext cx="230760" cy="441000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403320" y="2033640"/>
              <a:ext cx="99360" cy="252720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" name="Google Shape;393;p18"/>
            <p:cNvSpPr/>
            <p:nvPr/>
          </p:nvSpPr>
          <p:spPr>
            <a:xfrm>
              <a:off x="6586560" y="2003400"/>
              <a:ext cx="7200" cy="27180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" name="Google Shape;394;p18"/>
            <p:cNvSpPr/>
            <p:nvPr/>
          </p:nvSpPr>
          <p:spPr>
            <a:xfrm>
              <a:off x="6663960" y="2053440"/>
              <a:ext cx="115200" cy="245880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" name="Google Shape;395;p18"/>
            <p:cNvSpPr/>
            <p:nvPr/>
          </p:nvSpPr>
          <p:spPr>
            <a:xfrm>
              <a:off x="7554960" y="3355920"/>
              <a:ext cx="274680" cy="82440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8612280" y="4599000"/>
              <a:ext cx="90360" cy="294480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8030520" y="3144600"/>
              <a:ext cx="111960" cy="121680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561440" y="1462320"/>
              <a:ext cx="178920" cy="17892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rgbClr val="4BD0A0"/>
            </a:solidFill>
            <a:ln cap="flat" cmpd="sng" w="14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>
              <a:off x="6726600" y="2547360"/>
              <a:ext cx="16200" cy="2181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9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0" name="Google Shape;400;p18"/>
            <p:cNvSpPr/>
            <p:nvPr/>
          </p:nvSpPr>
          <p:spPr>
            <a:xfrm flipH="1">
              <a:off x="6547320" y="2568600"/>
              <a:ext cx="3600" cy="1414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19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/>
          <p:nvPr/>
        </p:nvSpPr>
        <p:spPr>
          <a:xfrm>
            <a:off x="321120" y="296640"/>
            <a:ext cx="7144920" cy="24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99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6095880" y="2514600"/>
            <a:ext cx="2284920" cy="2284920"/>
          </a:xfrm>
          <a:prstGeom prst="ellipse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47C39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/>
          <p:nvPr/>
        </p:nvSpPr>
        <p:spPr>
          <a:xfrm>
            <a:off x="248040" y="153360"/>
            <a:ext cx="8430840" cy="5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бизнес-задачи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322560" y="676800"/>
            <a:ext cx="6589440" cy="15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3165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400"/>
              <a:buFont typeface="Proxima Nova"/>
              <a:buChar char="●"/>
            </a:pPr>
            <a:r>
              <a:rPr b="0" i="0" lang="ru-RU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Выявить значения медицинских показателей характеризующие образ жизни человека, а </a:t>
            </a: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также</a:t>
            </a:r>
            <a:r>
              <a:rPr b="0" i="0" lang="ru-RU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корреляцию между этими показателями и построение предиктивной модели.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54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400"/>
              <a:buFont typeface="Proxima Nova"/>
              <a:buChar char="●"/>
            </a:pPr>
            <a:r>
              <a:rPr b="0" i="0" lang="ru-RU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Стейкхолдеры – органы государственной власти, медицинские учреждения, неправительственные организации (общественные организации).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/>
          <p:nvPr/>
        </p:nvSpPr>
        <p:spPr>
          <a:xfrm>
            <a:off x="321120" y="296640"/>
            <a:ext cx="7144920" cy="24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99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6095880" y="2514600"/>
            <a:ext cx="2284920" cy="2284920"/>
          </a:xfrm>
          <a:prstGeom prst="ellipse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47C397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/>
          <p:nvPr/>
        </p:nvSpPr>
        <p:spPr>
          <a:xfrm>
            <a:off x="248040" y="153360"/>
            <a:ext cx="8430840" cy="5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322560" y="676800"/>
            <a:ext cx="7884000" cy="418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30384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исследования был взят датасет </a:t>
            </a:r>
            <a:r>
              <a:rPr b="0" i="0" lang="ru-RU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Smoking and Drinking Dataset with body signal</a:t>
            </a:r>
            <a:r>
              <a:rPr b="0" i="0" lang="ru-RU" sz="12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3840" lvl="0" marL="457200" marR="0" rtl="0" algn="just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таблице присутствует 991346 строк.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5"/>
          <p:cNvGraphicFramePr/>
          <p:nvPr/>
        </p:nvGraphicFramePr>
        <p:xfrm>
          <a:off x="360000" y="1290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{7E9E3DE4-F31C-4A4D-A2AE-19AD2648E7F4}</a:tableStyleId>
              </a:tblPr>
              <a:tblGrid>
                <a:gridCol w="359650"/>
                <a:gridCol w="1754650"/>
                <a:gridCol w="4015450"/>
                <a:gridCol w="1456200"/>
              </a:tblGrid>
              <a:tr h="3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 столбца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Тип данных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sex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Пол (мужчина, женщина)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Возраст (округление до 5 лет)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Высота (округление до 5 см)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Вес в кг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waistline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Объем талии в см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sight_left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Зрение левый глаз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sight_right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Зрение правый глаз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hear_left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Слух </a:t>
                      </a:r>
                      <a:r>
                        <a:rPr lang="ru-RU" sz="1000"/>
                        <a:t>слева</a:t>
                      </a: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(1-нормальный, 2 – отклонение)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hear_right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Слух </a:t>
                      </a:r>
                      <a:r>
                        <a:rPr lang="ru-RU" sz="1000"/>
                        <a:t>справа</a:t>
                      </a: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(1-нормальный, 2 – отклонение)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SBP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Систолическое артериальное давление [мм рт. ст.]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DBP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Диастолическое артериальное давление [мм рт. ст.]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BLDS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уровень глюкозы в крови натощак) [мг/дл]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6"/>
          <p:cNvGraphicFramePr/>
          <p:nvPr/>
        </p:nvGraphicFramePr>
        <p:xfrm>
          <a:off x="431640" y="39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{7E9E3DE4-F31C-4A4D-A2AE-19AD2648E7F4}</a:tableStyleId>
              </a:tblPr>
              <a:tblGrid>
                <a:gridCol w="465475"/>
                <a:gridCol w="2271600"/>
                <a:gridCol w="3350875"/>
                <a:gridCol w="1472050"/>
              </a:tblGrid>
              <a:tr h="4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общий холестерин[мг/дл]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HDL_chole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Холестерин ЛПВП [мг/дл]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LDL_chole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Холестерин ЛПНП[мг/дл]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triglyceride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триглицериды[мг/дл]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hemoglobin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гемоглобин[г/дл]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urine_protein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белок в моче, 1(-), 2(+/-), 3(+1), 4(+2), 5(+3), 6(+4)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serum_creatinine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Креатинин сыворотки (крови) [мг/дл]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SGOT_AST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SGOT (глутамат-оксалоацетат трансаминаза) AST (аспартат трансаминаза) [МЕ/л]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SGOT_ALT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АЛТ (Аланиновая трансаминаза) [МЕ/л]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gamma_GTP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y-глутамилтранспептидаза [МЕ/л]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SMK_stat_type_cd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Курение: 1 (никогда), 2 (курил, но бросил), 3 (все еще курю)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DRK_YN 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Пьющий-Y или нет-N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/>
          <p:nvPr/>
        </p:nvSpPr>
        <p:spPr>
          <a:xfrm>
            <a:off x="360000" y="360000"/>
            <a:ext cx="8279640" cy="7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Предобработка</a:t>
            </a: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данных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Произведено приведение данных в величины, принятые в медицине в РФ.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7"/>
          <p:cNvGraphicFramePr/>
          <p:nvPr/>
        </p:nvGraphicFramePr>
        <p:xfrm>
          <a:off x="359990" y="110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{7E9E3DE4-F31C-4A4D-A2AE-19AD2648E7F4}</a:tableStyleId>
              </a:tblPr>
              <a:tblGrid>
                <a:gridCol w="650475"/>
                <a:gridCol w="1619375"/>
                <a:gridCol w="1439550"/>
                <a:gridCol w="4205375"/>
              </a:tblGrid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Наименование столбца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данных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Произведенные действия с данными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sex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Заменены категории male и female на значения 1 и 0 соответственно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DRK_YN 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Заменены категории Y и N на значения 1 и 0 соответственно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mg/dl в mmol/l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mg/dl в mmol/l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HDL_chole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mg/dl в mmol/l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LDL_chole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mg/dl в mmol/l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triglyceride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mg/dl в mmol/l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hemoglobin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g/dl в g/l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serum_creatinine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Переведены значения из mg/dl в mkmol/l для соответствия привычным значениям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/>
          <p:nvPr/>
        </p:nvSpPr>
        <p:spPr>
          <a:xfrm>
            <a:off x="457200" y="205200"/>
            <a:ext cx="6922440" cy="51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563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Устранены аномалии в данных. После удаления несоответствующих значений число строк стало равно 709014.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8"/>
          <p:cNvGraphicFramePr/>
          <p:nvPr/>
        </p:nvGraphicFramePr>
        <p:xfrm>
          <a:off x="457210" y="7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{7E9E3DE4-F31C-4A4D-A2AE-19AD2648E7F4}</a:tableStyleId>
              </a:tblPr>
              <a:tblGrid>
                <a:gridCol w="508675"/>
                <a:gridCol w="1264050"/>
                <a:gridCol w="1122750"/>
                <a:gridCol w="4931975"/>
              </a:tblGrid>
              <a:tr h="43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Наименование столбца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данных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Причины изменения данных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9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Для своего проекта было принято решение оставить только трудоспособное население в возрасте для женщин от 25 до 60 лет, для мужчин от 25 до 65 лет.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Очистка не производилась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3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Все строки со значением меньше 45 удалены и значением равным 999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waistline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Все строки со значением меньше 54  удалены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sight_left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9.9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sight_right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9.9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hear_left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Очистка не производилась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hear_right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Очистка не производилась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SBP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строки, не попадающие в промежуток от 90 до 230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9"/>
          <p:cNvGraphicFramePr/>
          <p:nvPr/>
        </p:nvGraphicFramePr>
        <p:xfrm>
          <a:off x="552715" y="5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{7E9E3DE4-F31C-4A4D-A2AE-19AD2648E7F4}</a:tableStyleId>
              </a:tblPr>
              <a:tblGrid>
                <a:gridCol w="499725"/>
                <a:gridCol w="1241825"/>
                <a:gridCol w="1103000"/>
                <a:gridCol w="4892375"/>
              </a:tblGrid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DBP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строки, не попадающие в промежуток от 50 до 150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7.17 и со значением меньше 3.5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16.28 и со значением меньше 5.33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HDL_chole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5.39 и со значением меньше 0.94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LDL_chole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11.28 и со значением меньше 1.39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triglyceride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16.22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hemoglobin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меньше 70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urine_protein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Очистка не производилась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serum_creatinine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500 и со значением меньше 8.84 (выбросы)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SGOT_AST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1000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SGOT_ALT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Удалены строки со значением больше 1000 (некорректные значения) 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5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gamma_GTP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float64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Очистка не производилась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6.0</vt:r8>
  </property>
  <property fmtid="{D5CDD505-2E9C-101B-9397-08002B2CF9AE}" pid="3" name="PresentationFormat">
    <vt:lpwstr>Экран (16:9)</vt:lpwstr>
  </property>
  <property fmtid="{D5CDD505-2E9C-101B-9397-08002B2CF9AE}" pid="4" name="Slides">
    <vt:r8>16.0</vt:r8>
  </property>
</Properties>
</file>