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95" r:id="rId3"/>
    <p:sldId id="296" r:id="rId4"/>
    <p:sldId id="272" r:id="rId5"/>
    <p:sldId id="298" r:id="rId6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8"/>
      <p:bold r:id="rId9"/>
      <p:italic r:id="rId10"/>
      <p:boldItalic r:id="rId11"/>
    </p:embeddedFont>
    <p:embeddedFont>
      <p:font typeface="Cinzel" panose="020B0604020202020204" charset="0"/>
      <p:regular r:id="rId12"/>
      <p:bold r:id="rId13"/>
    </p:embeddedFont>
    <p:embeddedFont>
      <p:font typeface="Libre Baskerville" panose="02000000000000000000" pitchFamily="2" charset="0"/>
      <p:regular r:id="rId14"/>
      <p:bold r:id="rId15"/>
      <p:italic r:id="rId16"/>
    </p:embeddedFont>
    <p:embeddedFont>
      <p:font typeface="Montserrat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AB857-9A38-4BDE-9976-C8426E20F3D5}" v="371" dt="2022-11-22T19:10:34.271"/>
    <p1510:client id="{B9E174AC-548F-4EC5-9BF3-DB90B601E5AE}" v="51" dt="2022-11-22T17:49:35.854"/>
  </p1510:revLst>
</p1510:revInfo>
</file>

<file path=ppt/tableStyles.xml><?xml version="1.0" encoding="utf-8"?>
<a:tblStyleLst xmlns:a="http://schemas.openxmlformats.org/drawingml/2006/main" def="{1A3AB21C-F81B-4AE0-BC1B-9D4B83972B87}">
  <a:tblStyle styleId="{1A3AB21C-F81B-4AE0-BC1B-9D4B83972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4FCA45-03BC-45BD-BB16-C2BAAE2C37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64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1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71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411350" y="1333000"/>
            <a:ext cx="6321300" cy="24774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513950" y="1583350"/>
            <a:ext cx="611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919325" y="2687650"/>
            <a:ext cx="3305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16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411350" y="720000"/>
            <a:ext cx="6321300" cy="37035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105050" y="720000"/>
            <a:ext cx="4933800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⨳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61200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86413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811626" y="1552350"/>
            <a:ext cx="2307000" cy="32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8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00"/>
              <a:buFont typeface="Cinzel"/>
              <a:buNone/>
              <a:defRPr sz="1200" b="1">
                <a:latin typeface="Cinzel"/>
                <a:ea typeface="Cinzel"/>
                <a:cs typeface="Cinzel"/>
                <a:sym typeface="Cinzel"/>
              </a:defRPr>
            </a:lvl1pPr>
          </a:lstStyle>
          <a:p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4279500" y="413795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Cinzel"/>
                <a:ea typeface="Cinzel"/>
                <a:cs typeface="Cinzel"/>
                <a:sym typeface="Cinzel"/>
              </a:defRPr>
            </a:lvl1pPr>
            <a:lvl2pPr lvl="1">
              <a:buNone/>
              <a:defRPr>
                <a:latin typeface="Cinzel"/>
                <a:ea typeface="Cinzel"/>
                <a:cs typeface="Cinzel"/>
                <a:sym typeface="Cinzel"/>
              </a:defRPr>
            </a:lvl2pPr>
            <a:lvl3pPr lvl="2">
              <a:buNone/>
              <a:defRPr>
                <a:latin typeface="Cinzel"/>
                <a:ea typeface="Cinzel"/>
                <a:cs typeface="Cinzel"/>
                <a:sym typeface="Cinzel"/>
              </a:defRPr>
            </a:lvl3pPr>
            <a:lvl4pPr lvl="3">
              <a:buNone/>
              <a:defRPr>
                <a:latin typeface="Cinzel"/>
                <a:ea typeface="Cinzel"/>
                <a:cs typeface="Cinzel"/>
                <a:sym typeface="Cinzel"/>
              </a:defRPr>
            </a:lvl4pPr>
            <a:lvl5pPr lvl="4">
              <a:buNone/>
              <a:defRPr>
                <a:latin typeface="Cinzel"/>
                <a:ea typeface="Cinzel"/>
                <a:cs typeface="Cinzel"/>
                <a:sym typeface="Cinzel"/>
              </a:defRPr>
            </a:lvl5pPr>
            <a:lvl6pPr lvl="5">
              <a:buNone/>
              <a:defRPr>
                <a:latin typeface="Cinzel"/>
                <a:ea typeface="Cinzel"/>
                <a:cs typeface="Cinzel"/>
                <a:sym typeface="Cinzel"/>
              </a:defRPr>
            </a:lvl6pPr>
            <a:lvl7pPr lvl="6">
              <a:buNone/>
              <a:defRPr>
                <a:latin typeface="Cinzel"/>
                <a:ea typeface="Cinzel"/>
                <a:cs typeface="Cinzel"/>
                <a:sym typeface="Cinzel"/>
              </a:defRPr>
            </a:lvl7pPr>
            <a:lvl8pPr lvl="7">
              <a:buNone/>
              <a:defRPr>
                <a:latin typeface="Cinzel"/>
                <a:ea typeface="Cinzel"/>
                <a:cs typeface="Cinzel"/>
                <a:sym typeface="Cinzel"/>
              </a:defRPr>
            </a:lvl8pPr>
            <a:lvl9pPr lvl="8">
              <a:buNone/>
              <a:defRPr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1306450" y="1991850"/>
            <a:ext cx="652051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" dirty="0" err="1"/>
              <a:t>Formarea</a:t>
            </a:r>
            <a:r>
              <a:rPr lang="it" dirty="0"/>
              <a:t> </a:t>
            </a:r>
            <a:r>
              <a:rPr lang="it" dirty="0" err="1"/>
              <a:t>poporului</a:t>
            </a:r>
            <a:r>
              <a:rPr lang="it" dirty="0"/>
              <a:t> </a:t>
            </a:r>
            <a:r>
              <a:rPr lang="it" dirty="0" err="1"/>
              <a:t>român</a:t>
            </a:r>
            <a:r>
              <a:rPr lang="it" dirty="0"/>
              <a:t> </a:t>
            </a:r>
            <a:r>
              <a:rPr lang="it" dirty="0" err="1"/>
              <a:t>si</a:t>
            </a:r>
            <a:r>
              <a:rPr lang="it" dirty="0"/>
              <a:t> a </a:t>
            </a:r>
            <a:r>
              <a:rPr lang="it" dirty="0" err="1"/>
              <a:t>limbii</a:t>
            </a:r>
            <a:r>
              <a:rPr lang="it" dirty="0"/>
              <a:t> </a:t>
            </a:r>
            <a:r>
              <a:rPr lang="it" dirty="0" err="1"/>
              <a:t>române</a:t>
            </a:r>
            <a:endParaRPr lang="it-IT" dirty="0" err="1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E0817B-885B-C3CB-CD6D-913AC5B61B0F}"/>
              </a:ext>
            </a:extLst>
          </p:cNvPr>
          <p:cNvSpPr txBox="1"/>
          <p:nvPr/>
        </p:nvSpPr>
        <p:spPr>
          <a:xfrm>
            <a:off x="8551333" y="4868333"/>
            <a:ext cx="6667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Libre Baskerville"/>
              </a:rPr>
              <a:t>A. V.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0984" y="434575"/>
            <a:ext cx="8522032" cy="846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Principalele</a:t>
            </a:r>
            <a:r>
              <a:rPr lang="en" dirty="0"/>
              <a:t> </a:t>
            </a:r>
            <a:r>
              <a:rPr lang="en" dirty="0" err="1"/>
              <a:t>etape</a:t>
            </a:r>
            <a:r>
              <a:rPr lang="en" dirty="0"/>
              <a:t> ale </a:t>
            </a:r>
            <a:r>
              <a:rPr lang="en" dirty="0" err="1"/>
              <a:t>formării</a:t>
            </a:r>
            <a:r>
              <a:rPr lang="en" dirty="0"/>
              <a:t> </a:t>
            </a:r>
            <a:endParaRPr lang="it-IT"/>
          </a:p>
          <a:p>
            <a:r>
              <a:rPr lang="en" dirty="0" err="1"/>
              <a:t>poporului</a:t>
            </a:r>
            <a:r>
              <a:rPr lang="en" dirty="0"/>
              <a:t> </a:t>
            </a:r>
            <a:r>
              <a:rPr lang="en" dirty="0" err="1"/>
              <a:t>român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 algn="just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ru-RU" sz="1600" dirty="0">
              <a:latin typeface="Candara"/>
            </a:endParaRPr>
          </a:p>
          <a:p>
            <a:pPr marL="285750" indent="-285750" algn="just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ru-RU" sz="1600" dirty="0" err="1">
                <a:latin typeface="Candara"/>
              </a:rPr>
              <a:t>Perioada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stăpânirii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romane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când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asupra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dacilor</a:t>
            </a:r>
            <a:r>
              <a:rPr lang="ru-RU" sz="1600" dirty="0">
                <a:latin typeface="Candara"/>
              </a:rPr>
              <a:t> s-a </a:t>
            </a:r>
            <a:r>
              <a:rPr lang="ru-RU" sz="1600" dirty="0" err="1">
                <a:latin typeface="Candara"/>
              </a:rPr>
              <a:t>exercitat</a:t>
            </a:r>
            <a:r>
              <a:rPr lang="en-US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acţiunea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romanizatoare</a:t>
            </a:r>
            <a:r>
              <a:rPr lang="ru-RU" sz="1600" dirty="0">
                <a:latin typeface="Candara"/>
              </a:rPr>
              <a:t>, </a:t>
            </a:r>
            <a:r>
              <a:rPr lang="ru-RU" sz="1600" dirty="0" err="1">
                <a:latin typeface="Candara"/>
              </a:rPr>
              <a:t>formându-se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populaţia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daco-romană</a:t>
            </a:r>
            <a:r>
              <a:rPr lang="ru-RU" sz="1600" dirty="0">
                <a:latin typeface="Candara"/>
              </a:rPr>
              <a:t>;</a:t>
            </a:r>
            <a:endParaRPr lang="en-US" sz="1600" dirty="0"/>
          </a:p>
          <a:p>
            <a:pPr marL="76200" indent="0" algn="just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sz="1600" dirty="0"/>
          </a:p>
          <a:p>
            <a:pPr marL="285750" indent="-285750" algn="just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1600" dirty="0" err="1">
                <a:latin typeface="Candara"/>
              </a:rPr>
              <a:t>Continuitatea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daco-romanilor</a:t>
            </a:r>
            <a:r>
              <a:rPr lang="en-US" sz="1600" dirty="0">
                <a:latin typeface="Candara"/>
              </a:rPr>
              <a:t> la </a:t>
            </a:r>
            <a:r>
              <a:rPr lang="en-US" sz="1600" dirty="0" err="1">
                <a:latin typeface="Candara"/>
              </a:rPr>
              <a:t>nordul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Dunării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după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retragerea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aureliană</a:t>
            </a:r>
            <a:r>
              <a:rPr lang="en-US" sz="1600" dirty="0">
                <a:latin typeface="Candara"/>
              </a:rPr>
              <a:t> (an 271), </a:t>
            </a:r>
            <a:r>
              <a:rPr lang="en-US" sz="1600" dirty="0" err="1">
                <a:latin typeface="Candara"/>
              </a:rPr>
              <a:t>în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perioada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migraţiilor</a:t>
            </a:r>
            <a:r>
              <a:rPr lang="en-US" sz="1600" dirty="0">
                <a:latin typeface="Candara"/>
              </a:rPr>
              <a:t>, </a:t>
            </a:r>
            <a:r>
              <a:rPr lang="en-US" sz="1600" dirty="0" err="1">
                <a:latin typeface="Candara"/>
              </a:rPr>
              <a:t>când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fenomenul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romanizării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i</a:t>
            </a:r>
            <a:r>
              <a:rPr lang="en-US" sz="1600" dirty="0">
                <a:latin typeface="Candara"/>
              </a:rPr>
              <a:t>-a </a:t>
            </a:r>
            <a:r>
              <a:rPr lang="en-US" sz="1600" dirty="0" err="1">
                <a:latin typeface="Candara"/>
              </a:rPr>
              <a:t>cuprins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şi</a:t>
            </a:r>
            <a:r>
              <a:rPr lang="en-US" sz="1600" dirty="0">
                <a:latin typeface="Candara"/>
              </a:rPr>
              <a:t> pe </a:t>
            </a:r>
            <a:r>
              <a:rPr lang="en-US" sz="1600" dirty="0" err="1">
                <a:latin typeface="Candara"/>
              </a:rPr>
              <a:t>dacii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liberi</a:t>
            </a:r>
            <a:r>
              <a:rPr lang="en-US" sz="1600" dirty="0">
                <a:latin typeface="Candara"/>
              </a:rPr>
              <a:t>; </a:t>
            </a:r>
            <a:r>
              <a:rPr lang="en-US" sz="1600" dirty="0" err="1">
                <a:latin typeface="Candara"/>
              </a:rPr>
              <a:t>până</a:t>
            </a:r>
            <a:r>
              <a:rPr lang="en-US" sz="1600" dirty="0">
                <a:latin typeface="Candara"/>
              </a:rPr>
              <a:t> la </a:t>
            </a:r>
            <a:r>
              <a:rPr lang="en-US" sz="1600" dirty="0" err="1">
                <a:latin typeface="Candara"/>
              </a:rPr>
              <a:t>sfârşitul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secolului</a:t>
            </a:r>
            <a:r>
              <a:rPr lang="en-US" sz="1600" dirty="0">
                <a:latin typeface="Candara"/>
              </a:rPr>
              <a:t> al VIII-lea, </a:t>
            </a:r>
            <a:r>
              <a:rPr lang="en-US" sz="1600" dirty="0" err="1">
                <a:latin typeface="Candara"/>
              </a:rPr>
              <a:t>populaţia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daco-romană</a:t>
            </a:r>
            <a:r>
              <a:rPr lang="en-US" sz="1600" dirty="0">
                <a:latin typeface="Candara"/>
              </a:rPr>
              <a:t> s-a </a:t>
            </a:r>
            <a:r>
              <a:rPr lang="en-US" sz="1600" dirty="0" err="1">
                <a:latin typeface="Candara"/>
              </a:rPr>
              <a:t>transformat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în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populaţie</a:t>
            </a:r>
            <a:r>
              <a:rPr lang="en-US" sz="1600" dirty="0">
                <a:latin typeface="Candara"/>
              </a:rPr>
              <a:t> </a:t>
            </a:r>
            <a:r>
              <a:rPr lang="en-US" sz="1600" dirty="0" err="1">
                <a:latin typeface="Candara"/>
              </a:rPr>
              <a:t>românească</a:t>
            </a:r>
            <a:r>
              <a:rPr lang="en-US" sz="1600" dirty="0">
                <a:latin typeface="Candara"/>
              </a:rPr>
              <a:t>.</a:t>
            </a:r>
            <a:endParaRPr lang="ru-RU" sz="1600" dirty="0"/>
          </a:p>
          <a:p>
            <a:pPr marL="76200" indent="0" algn="just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" sz="1600" dirty="0"/>
          </a:p>
          <a:p>
            <a:pPr marL="76200" indent="0" algn="just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ru-RU" sz="1600" dirty="0">
              <a:latin typeface="Candara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ru-RU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372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0984" y="434575"/>
            <a:ext cx="8522032" cy="846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Principalele</a:t>
            </a:r>
            <a:r>
              <a:rPr lang="en" dirty="0"/>
              <a:t> </a:t>
            </a:r>
            <a:r>
              <a:rPr lang="en" dirty="0" err="1"/>
              <a:t>etape</a:t>
            </a:r>
            <a:r>
              <a:rPr lang="en" dirty="0"/>
              <a:t> ale </a:t>
            </a:r>
            <a:r>
              <a:rPr lang="en" dirty="0" err="1"/>
              <a:t>formării</a:t>
            </a:r>
            <a:r>
              <a:rPr lang="en" dirty="0"/>
              <a:t> </a:t>
            </a:r>
            <a:endParaRPr lang="it-IT"/>
          </a:p>
          <a:p>
            <a:r>
              <a:rPr lang="en" dirty="0" err="1"/>
              <a:t>poporului</a:t>
            </a:r>
            <a:r>
              <a:rPr lang="en" dirty="0"/>
              <a:t> </a:t>
            </a:r>
            <a:r>
              <a:rPr lang="en" dirty="0" err="1"/>
              <a:t>român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25" y="150950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ru-RU" sz="1600" dirty="0" err="1">
                <a:latin typeface="Candara"/>
              </a:rPr>
              <a:t>adoptarea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de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către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dacii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din</a:t>
            </a:r>
            <a:r>
              <a:rPr lang="ru-RU" sz="1600" dirty="0">
                <a:latin typeface="Candara"/>
              </a:rPr>
              <a:t> Dacia </a:t>
            </a:r>
            <a:r>
              <a:rPr lang="ru-RU" sz="1600" dirty="0" err="1">
                <a:latin typeface="Candara"/>
              </a:rPr>
              <a:t>şi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Moesia</a:t>
            </a:r>
            <a:r>
              <a:rPr lang="ru-RU" sz="1600" dirty="0">
                <a:latin typeface="Candara"/>
              </a:rPr>
              <a:t> a </a:t>
            </a:r>
            <a:r>
              <a:rPr lang="ru-RU" sz="1600" dirty="0" err="1">
                <a:latin typeface="Candara"/>
              </a:rPr>
              <a:t>latinei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populare</a:t>
            </a:r>
            <a:r>
              <a:rPr lang="ru-RU" sz="1600" dirty="0">
                <a:latin typeface="Candara"/>
              </a:rPr>
              <a:t>, </a:t>
            </a:r>
            <a:r>
              <a:rPr lang="ru-RU" sz="1600" dirty="0" err="1">
                <a:latin typeface="Candara"/>
              </a:rPr>
              <a:t>în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care</a:t>
            </a:r>
            <a:r>
              <a:rPr lang="ru-RU" sz="1600" dirty="0">
                <a:latin typeface="Candara"/>
              </a:rPr>
              <a:t> s-</a:t>
            </a:r>
            <a:r>
              <a:rPr lang="ru-RU" sz="1600" dirty="0" err="1">
                <a:latin typeface="Candara"/>
              </a:rPr>
              <a:t>au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utilizat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şi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cuvinte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traco-dacice</a:t>
            </a:r>
            <a:r>
              <a:rPr lang="ru-RU" sz="1600" dirty="0">
                <a:latin typeface="Candara"/>
              </a:rPr>
              <a:t>;</a:t>
            </a:r>
            <a:endParaRPr lang="en-US" sz="1600" dirty="0"/>
          </a:p>
          <a:p>
            <a:pPr marL="285750" indent="-285750">
              <a:spcBef>
                <a:spcPct val="20000"/>
              </a:spcBef>
              <a:spcAft>
                <a:spcPct val="0"/>
              </a:spcAft>
            </a:pPr>
            <a:endParaRPr lang="ru-RU" sz="1600" dirty="0">
              <a:latin typeface="Candara"/>
            </a:endParaRPr>
          </a:p>
          <a:p>
            <a:pPr marL="285750" indent="-285750">
              <a:spcBef>
                <a:spcPct val="20000"/>
              </a:spcBef>
              <a:spcAft>
                <a:spcPct val="0"/>
              </a:spcAft>
            </a:pPr>
            <a:r>
              <a:rPr lang="ru-RU" sz="1600" dirty="0" err="1">
                <a:latin typeface="Candara"/>
              </a:rPr>
              <a:t>includerea</a:t>
            </a:r>
            <a:r>
              <a:rPr lang="ru-RU" sz="1600" dirty="0">
                <a:latin typeface="Candara"/>
              </a:rPr>
              <a:t>, </a:t>
            </a:r>
            <a:r>
              <a:rPr lang="ru-RU" sz="1600" dirty="0" err="1">
                <a:latin typeface="Candara"/>
              </a:rPr>
              <a:t>în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secolelele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al</a:t>
            </a:r>
            <a:r>
              <a:rPr lang="ru-RU" sz="1600" dirty="0">
                <a:latin typeface="Candara"/>
              </a:rPr>
              <a:t> VIII-IX, a </a:t>
            </a:r>
            <a:r>
              <a:rPr lang="ru-RU" sz="1600" dirty="0" err="1">
                <a:latin typeface="Candara"/>
              </a:rPr>
              <a:t>elementelor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provenite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din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limba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slavilor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sudici</a:t>
            </a:r>
            <a:r>
              <a:rPr lang="ru-RU" sz="1600" dirty="0">
                <a:latin typeface="Candara"/>
              </a:rPr>
              <a:t>.</a:t>
            </a:r>
            <a:endParaRPr lang="ru-RU" dirty="0"/>
          </a:p>
          <a:p>
            <a:pPr marL="76200" indent="0" algn="just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" sz="16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804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Perioada</a:t>
            </a:r>
            <a:r>
              <a:rPr lang="en" dirty="0"/>
              <a:t> de </a:t>
            </a:r>
            <a:r>
              <a:rPr lang="en" dirty="0" err="1"/>
              <a:t>formare</a:t>
            </a:r>
            <a:r>
              <a:rPr lang="en" dirty="0"/>
              <a:t> a </a:t>
            </a:r>
            <a:r>
              <a:rPr lang="en" dirty="0" err="1"/>
              <a:t>limbii</a:t>
            </a:r>
            <a:r>
              <a:rPr lang="en" dirty="0"/>
              <a:t> </a:t>
            </a:r>
            <a:r>
              <a:rPr lang="en" dirty="0" err="1"/>
              <a:t>române</a:t>
            </a:r>
            <a:r>
              <a:rPr lang="en" dirty="0"/>
              <a:t> </a:t>
            </a:r>
            <a:endParaRPr lang="it-IT" dirty="0"/>
          </a:p>
        </p:txBody>
      </p:sp>
      <p:cxnSp>
        <p:nvCxnSpPr>
          <p:cNvPr id="187" name="Google Shape;187;p27"/>
          <p:cNvCxnSpPr/>
          <p:nvPr/>
        </p:nvCxnSpPr>
        <p:spPr>
          <a:xfrm>
            <a:off x="-4800" y="29527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92694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8" name="Google Shape;188;p27"/>
          <p:cNvSpPr/>
          <p:nvPr/>
        </p:nvSpPr>
        <p:spPr>
          <a:xfrm>
            <a:off x="2200125" y="2743050"/>
            <a:ext cx="419100" cy="419400"/>
          </a:xfrm>
          <a:prstGeom prst="donut">
            <a:avLst>
              <a:gd name="adj" fmla="val 24108"/>
            </a:avLst>
          </a:prstGeom>
          <a:solidFill>
            <a:srgbClr val="403228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27"/>
          <p:cNvCxnSpPr/>
          <p:nvPr/>
        </p:nvCxnSpPr>
        <p:spPr>
          <a:xfrm rot="10800000">
            <a:off x="2409825" y="2366205"/>
            <a:ext cx="0" cy="611700"/>
          </a:xfrm>
          <a:prstGeom prst="straightConnector1">
            <a:avLst/>
          </a:prstGeom>
          <a:noFill/>
          <a:ln w="19050" cap="flat" cmpd="sng">
            <a:solidFill>
              <a:srgbClr val="92694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0" name="Google Shape;190;p27"/>
          <p:cNvSpPr/>
          <p:nvPr/>
        </p:nvSpPr>
        <p:spPr>
          <a:xfrm>
            <a:off x="4362450" y="2743050"/>
            <a:ext cx="419100" cy="419400"/>
          </a:xfrm>
          <a:prstGeom prst="donut">
            <a:avLst>
              <a:gd name="adj" fmla="val 24108"/>
            </a:avLst>
          </a:prstGeom>
          <a:solidFill>
            <a:srgbClr val="403228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6524475" y="2743050"/>
            <a:ext cx="419100" cy="419400"/>
          </a:xfrm>
          <a:prstGeom prst="donut">
            <a:avLst>
              <a:gd name="adj" fmla="val 24108"/>
            </a:avLst>
          </a:prstGeom>
          <a:solidFill>
            <a:srgbClr val="403228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>
            <a:off x="4572000" y="2918070"/>
            <a:ext cx="0" cy="611700"/>
          </a:xfrm>
          <a:prstGeom prst="straightConnector1">
            <a:avLst/>
          </a:prstGeom>
          <a:noFill/>
          <a:ln w="19050" cap="flat" cmpd="sng">
            <a:solidFill>
              <a:srgbClr val="926940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93" name="Google Shape;193;p27"/>
          <p:cNvCxnSpPr/>
          <p:nvPr/>
        </p:nvCxnSpPr>
        <p:spPr>
          <a:xfrm rot="10800000">
            <a:off x="6734175" y="2366205"/>
            <a:ext cx="0" cy="611700"/>
          </a:xfrm>
          <a:prstGeom prst="straightConnector1">
            <a:avLst/>
          </a:prstGeom>
          <a:noFill/>
          <a:ln w="19050" cap="flat" cmpd="sng">
            <a:solidFill>
              <a:srgbClr val="92694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94" name="Google Shape;194;p27"/>
          <p:cNvSpPr txBox="1"/>
          <p:nvPr/>
        </p:nvSpPr>
        <p:spPr>
          <a:xfrm>
            <a:off x="1553142" y="1724026"/>
            <a:ext cx="1723950" cy="89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err="1">
                <a:latin typeface="Montserrat"/>
              </a:rPr>
              <a:t>Primele</a:t>
            </a:r>
            <a:r>
              <a:rPr lang="ru-RU" dirty="0">
                <a:latin typeface="Montserrat"/>
              </a:rPr>
              <a:t> </a:t>
            </a:r>
            <a:r>
              <a:rPr lang="ru-RU" dirty="0" err="1">
                <a:latin typeface="Montserrat"/>
              </a:rPr>
              <a:t>lupte</a:t>
            </a:r>
            <a:r>
              <a:rPr lang="ru-RU" dirty="0">
                <a:latin typeface="Montserrat"/>
              </a:rPr>
              <a:t> </a:t>
            </a:r>
            <a:r>
              <a:rPr lang="ru-RU" dirty="0" err="1">
                <a:latin typeface="Montserrat"/>
              </a:rPr>
              <a:t>de</a:t>
            </a:r>
            <a:r>
              <a:rPr lang="ru-RU" dirty="0">
                <a:latin typeface="Montserrat"/>
              </a:rPr>
              <a:t> </a:t>
            </a:r>
            <a:r>
              <a:rPr lang="ru-RU" dirty="0" err="1">
                <a:latin typeface="Montserrat"/>
              </a:rPr>
              <a:t>cucerire</a:t>
            </a:r>
            <a:r>
              <a:rPr lang="ru-RU" dirty="0">
                <a:latin typeface="Montserrat"/>
              </a:rPr>
              <a:t> a </a:t>
            </a:r>
            <a:r>
              <a:rPr lang="ru-RU" dirty="0" err="1">
                <a:latin typeface="Montserrat"/>
              </a:rPr>
              <a:t>dacilor</a:t>
            </a:r>
            <a:endParaRPr lang="ru-RU" dirty="0">
              <a:latin typeface="Montserrat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3334317" y="3530600"/>
            <a:ext cx="2475366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dirty="0" err="1">
                <a:latin typeface="Montserrat"/>
                <a:sym typeface="Libre Baskerville"/>
              </a:rPr>
              <a:t>Continuarea</a:t>
            </a:r>
            <a:r>
              <a:rPr lang="ru-RU" dirty="0">
                <a:latin typeface="Montserrat"/>
                <a:sym typeface="Libre Baskerville"/>
              </a:rPr>
              <a:t> </a:t>
            </a:r>
            <a:r>
              <a:rPr lang="ru-RU" dirty="0" err="1">
                <a:latin typeface="Montserrat"/>
                <a:sym typeface="Libre Baskerville"/>
              </a:rPr>
              <a:t>luptelor</a:t>
            </a:r>
            <a:r>
              <a:rPr lang="ru-RU" dirty="0">
                <a:latin typeface="Montserrat"/>
                <a:sym typeface="Libre Baskerville"/>
              </a:rPr>
              <a:t> </a:t>
            </a:r>
            <a:r>
              <a:rPr lang="ru-RU" dirty="0" err="1">
                <a:latin typeface="Montserrat"/>
                <a:sym typeface="Libre Baskerville"/>
              </a:rPr>
              <a:t>de</a:t>
            </a:r>
            <a:r>
              <a:rPr lang="ru-RU" dirty="0">
                <a:latin typeface="Montserrat"/>
                <a:sym typeface="Libre Baskerville"/>
              </a:rPr>
              <a:t> </a:t>
            </a:r>
            <a:r>
              <a:rPr lang="ru-RU" dirty="0" err="1">
                <a:latin typeface="Montserrat"/>
                <a:sym typeface="Libre Baskerville"/>
              </a:rPr>
              <a:t>cucerire</a:t>
            </a:r>
            <a:r>
              <a:rPr lang="ru-RU" dirty="0">
                <a:latin typeface="Montserrat"/>
                <a:sym typeface="Libre Baskerville"/>
              </a:rPr>
              <a:t> a </a:t>
            </a:r>
            <a:r>
              <a:rPr lang="ru-RU" dirty="0" err="1">
                <a:latin typeface="Montserrat"/>
                <a:sym typeface="Libre Baskerville"/>
              </a:rPr>
              <a:t>dacilor</a:t>
            </a:r>
            <a:r>
              <a:rPr lang="ru-RU" dirty="0">
                <a:latin typeface="Montserrat"/>
                <a:sym typeface="Libre Baskerville"/>
              </a:rPr>
              <a:t> </a:t>
            </a:r>
            <a:r>
              <a:rPr lang="ru-RU" dirty="0" err="1">
                <a:latin typeface="Montserrat"/>
                <a:sym typeface="Libre Baskerville"/>
              </a:rPr>
              <a:t>cu</a:t>
            </a:r>
            <a:r>
              <a:rPr lang="ru-RU" dirty="0">
                <a:latin typeface="Montserrat"/>
                <a:sym typeface="Libre Baskerville"/>
              </a:rPr>
              <a:t> </a:t>
            </a:r>
            <a:r>
              <a:rPr lang="ru-RU" dirty="0" err="1">
                <a:latin typeface="Montserrat"/>
                <a:sym typeface="Libre Baskerville"/>
              </a:rPr>
              <a:t>Traian</a:t>
            </a:r>
            <a:endParaRPr lang="it-IT" dirty="0" err="1">
              <a:latin typeface="Montserrat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6110325" y="3226858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i="1" dirty="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</a:rPr>
              <a:t>165 </a:t>
            </a:r>
            <a:r>
              <a:rPr lang="en" i="1" dirty="0" err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</a:rPr>
              <a:t>e.n.</a:t>
            </a:r>
            <a:endParaRPr lang="en" i="1">
              <a:solidFill>
                <a:srgbClr val="1D1D1B"/>
              </a:solidFill>
              <a:latin typeface="Libre Baskerville"/>
              <a:ea typeface="Libre Baskerville"/>
              <a:cs typeface="Libre Baskerville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195;p27">
            <a:extLst>
              <a:ext uri="{FF2B5EF4-FFF2-40B4-BE49-F238E27FC236}">
                <a16:creationId xmlns:a16="http://schemas.microsoft.com/office/drawing/2014/main" id="{016EEA3E-6A8A-F7F3-61A5-B90DFFA993F0}"/>
              </a:ext>
            </a:extLst>
          </p:cNvPr>
          <p:cNvSpPr txBox="1"/>
          <p:nvPr/>
        </p:nvSpPr>
        <p:spPr>
          <a:xfrm>
            <a:off x="1789149" y="31178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i="1" dirty="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</a:rPr>
              <a:t>88 </a:t>
            </a:r>
            <a:r>
              <a:rPr lang="en" i="1" dirty="0" err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</a:rPr>
              <a:t>e.n.</a:t>
            </a:r>
          </a:p>
        </p:txBody>
      </p:sp>
      <p:sp>
        <p:nvSpPr>
          <p:cNvPr id="5" name="Google Shape;195;p27">
            <a:extLst>
              <a:ext uri="{FF2B5EF4-FFF2-40B4-BE49-F238E27FC236}">
                <a16:creationId xmlns:a16="http://schemas.microsoft.com/office/drawing/2014/main" id="{ABA67E66-74B6-A4BE-A9A7-CA33E187C37F}"/>
              </a:ext>
            </a:extLst>
          </p:cNvPr>
          <p:cNvSpPr txBox="1"/>
          <p:nvPr/>
        </p:nvSpPr>
        <p:spPr>
          <a:xfrm>
            <a:off x="3948149" y="2345266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i="1" dirty="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</a:rPr>
              <a:t>101-105 </a:t>
            </a:r>
            <a:r>
              <a:rPr lang="en" i="1" dirty="0" err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</a:rPr>
              <a:t>e.n.</a:t>
            </a:r>
          </a:p>
        </p:txBody>
      </p:sp>
      <p:sp>
        <p:nvSpPr>
          <p:cNvPr id="6" name="Google Shape;195;p27">
            <a:extLst>
              <a:ext uri="{FF2B5EF4-FFF2-40B4-BE49-F238E27FC236}">
                <a16:creationId xmlns:a16="http://schemas.microsoft.com/office/drawing/2014/main" id="{7513598E-8326-755D-55AC-B6453F8B6C46}"/>
              </a:ext>
            </a:extLst>
          </p:cNvPr>
          <p:cNvSpPr txBox="1"/>
          <p:nvPr/>
        </p:nvSpPr>
        <p:spPr>
          <a:xfrm>
            <a:off x="5493317" y="1519766"/>
            <a:ext cx="2475366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sz="1800" dirty="0" err="1">
                <a:latin typeface="Candara"/>
                <a:sym typeface="Libre Baskerville"/>
              </a:rPr>
              <a:t>î</a:t>
            </a:r>
            <a:r>
              <a:rPr lang="ru-RU" dirty="0" err="1">
                <a:latin typeface="Montserrat"/>
                <a:sym typeface="Libre Baskerville"/>
              </a:rPr>
              <a:t>nceperea</a:t>
            </a:r>
            <a:r>
              <a:rPr lang="ru-RU" dirty="0">
                <a:latin typeface="Montserrat"/>
                <a:sym typeface="Libre Baskerville"/>
              </a:rPr>
              <a:t> </a:t>
            </a:r>
            <a:r>
              <a:rPr lang="ru-RU" dirty="0" err="1">
                <a:latin typeface="Montserrat"/>
                <a:sym typeface="Libre Baskerville"/>
              </a:rPr>
              <a:t>procesului</a:t>
            </a:r>
            <a:r>
              <a:rPr lang="ru-RU" dirty="0">
                <a:latin typeface="Montserrat"/>
                <a:sym typeface="Libre Baskerville"/>
              </a:rPr>
              <a:t> </a:t>
            </a:r>
            <a:r>
              <a:rPr lang="ru-RU" dirty="0" err="1">
                <a:latin typeface="Montserrat"/>
                <a:sym typeface="Libre Baskerville"/>
              </a:rPr>
              <a:t>de</a:t>
            </a:r>
            <a:r>
              <a:rPr lang="ru-RU" dirty="0">
                <a:latin typeface="Montserrat"/>
                <a:sym typeface="Libre Baskerville"/>
              </a:rPr>
              <a:t> </a:t>
            </a:r>
            <a:r>
              <a:rPr lang="ru-RU" dirty="0" err="1">
                <a:latin typeface="Montserrat"/>
                <a:sym typeface="Libre Baskerville"/>
              </a:rPr>
              <a:t>transformare</a:t>
            </a:r>
            <a:r>
              <a:rPr lang="ru-RU" dirty="0">
                <a:latin typeface="Montserrat"/>
                <a:sym typeface="Libre Baskerville"/>
              </a:rPr>
              <a:t> a </a:t>
            </a:r>
            <a:r>
              <a:rPr lang="ru-RU" dirty="0" err="1">
                <a:latin typeface="Montserrat"/>
                <a:sym typeface="Libre Baskerville"/>
              </a:rPr>
              <a:t>Daciei</a:t>
            </a:r>
            <a:r>
              <a:rPr lang="ru-RU" dirty="0">
                <a:latin typeface="Montserrat"/>
                <a:sym typeface="Libre Baskerville"/>
              </a:rPr>
              <a:t> </a:t>
            </a:r>
            <a:r>
              <a:rPr lang="ru-RU" dirty="0" err="1">
                <a:latin typeface="Montserrat"/>
                <a:sym typeface="Libre Baskerville"/>
              </a:rPr>
              <a:t>în</a:t>
            </a:r>
            <a:r>
              <a:rPr lang="ru-RU" dirty="0">
                <a:latin typeface="Montserrat"/>
                <a:sym typeface="Libre Baskerville"/>
              </a:rPr>
              <a:t> </a:t>
            </a:r>
            <a:r>
              <a:rPr lang="ru-RU" dirty="0" err="1">
                <a:latin typeface="Montserrat"/>
                <a:sym typeface="Libre Baskerville"/>
              </a:rPr>
              <a:t>provincie</a:t>
            </a:r>
            <a:r>
              <a:rPr lang="ru-RU" dirty="0">
                <a:latin typeface="Montserrat"/>
                <a:sym typeface="Libre Baskerville"/>
              </a:rPr>
              <a:t> </a:t>
            </a:r>
            <a:r>
              <a:rPr lang="ru-RU" dirty="0" err="1">
                <a:latin typeface="Montserrat"/>
                <a:sym typeface="Libre Baskerville"/>
              </a:rPr>
              <a:t>romană</a:t>
            </a:r>
            <a:endParaRPr lang="it-IT">
              <a:latin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0984" y="434575"/>
            <a:ext cx="8522032" cy="846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Perioada de formare a limbii române </a:t>
            </a:r>
            <a:endParaRPr lang="it-IT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24425" y="150950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sz="1600" dirty="0" err="1">
                <a:latin typeface="Candara"/>
              </a:rPr>
              <a:t>în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timpul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celor</a:t>
            </a:r>
            <a:r>
              <a:rPr lang="ru-RU" sz="1600" dirty="0">
                <a:latin typeface="Candara"/>
              </a:rPr>
              <a:t> 165 </a:t>
            </a:r>
            <a:r>
              <a:rPr lang="ru-RU" sz="1600" dirty="0" err="1">
                <a:latin typeface="Candara"/>
              </a:rPr>
              <a:t>de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ani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de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colonizare</a:t>
            </a:r>
            <a:r>
              <a:rPr lang="ru-RU" sz="1600" dirty="0">
                <a:latin typeface="Candara"/>
              </a:rPr>
              <a:t>, </a:t>
            </a:r>
            <a:r>
              <a:rPr lang="ru-RU" sz="1600" dirty="0" err="1">
                <a:latin typeface="Candara"/>
              </a:rPr>
              <a:t>soldaţii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şi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negustorii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romani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care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îşi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încheiau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stagiul</a:t>
            </a:r>
            <a:r>
              <a:rPr lang="ru-RU" sz="1600" dirty="0">
                <a:latin typeface="Candara"/>
              </a:rPr>
              <a:t>, </a:t>
            </a:r>
            <a:r>
              <a:rPr lang="ru-RU" sz="1600" dirty="0" err="1">
                <a:latin typeface="Candara"/>
              </a:rPr>
              <a:t>erau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răsplătiţi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cu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acordarea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de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privilegii</a:t>
            </a:r>
            <a:r>
              <a:rPr lang="ru-RU" sz="1600" dirty="0">
                <a:latin typeface="Candara"/>
              </a:rPr>
              <a:t> (</a:t>
            </a:r>
            <a:r>
              <a:rPr lang="ru-RU" sz="1600" dirty="0" err="1">
                <a:latin typeface="Candara"/>
              </a:rPr>
              <a:t>pământ</a:t>
            </a:r>
            <a:r>
              <a:rPr lang="ru-RU" sz="1600" dirty="0">
                <a:latin typeface="Candara"/>
              </a:rPr>
              <a:t>, </a:t>
            </a:r>
            <a:r>
              <a:rPr lang="ru-RU" sz="1600" dirty="0" err="1">
                <a:latin typeface="Candara"/>
              </a:rPr>
              <a:t>drepturi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cetăţeneşti</a:t>
            </a:r>
            <a:r>
              <a:rPr lang="ru-RU" sz="1600" dirty="0">
                <a:latin typeface="Candara"/>
              </a:rPr>
              <a:t>) </a:t>
            </a:r>
            <a:endParaRPr lang="it-IT"/>
          </a:p>
          <a:p>
            <a:pPr algn="just"/>
            <a:endParaRPr lang="ru-RU" sz="1600" dirty="0">
              <a:latin typeface="Candara"/>
            </a:endParaRPr>
          </a:p>
          <a:p>
            <a:pPr algn="just"/>
            <a:r>
              <a:rPr lang="ru-RU" sz="1600" dirty="0" err="1">
                <a:latin typeface="Candara"/>
              </a:rPr>
              <a:t>în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anul</a:t>
            </a:r>
            <a:r>
              <a:rPr lang="ru-RU" sz="1600" dirty="0">
                <a:latin typeface="Candara"/>
              </a:rPr>
              <a:t> 212 </a:t>
            </a:r>
            <a:r>
              <a:rPr lang="ru-RU" sz="1600" dirty="0" err="1">
                <a:latin typeface="Candara"/>
              </a:rPr>
              <a:t>împăratul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Caracalla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semnează</a:t>
            </a:r>
            <a:r>
              <a:rPr lang="ru-RU" sz="1600" dirty="0">
                <a:latin typeface="Candara"/>
              </a:rPr>
              <a:t> “</a:t>
            </a:r>
            <a:r>
              <a:rPr lang="ru-RU" sz="1600" dirty="0" err="1">
                <a:latin typeface="Candara"/>
              </a:rPr>
              <a:t>Constitutio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Antoniana</a:t>
            </a:r>
            <a:r>
              <a:rPr lang="ru-RU" sz="1600" dirty="0">
                <a:latin typeface="Candara"/>
              </a:rPr>
              <a:t>” </a:t>
            </a:r>
            <a:r>
              <a:rPr lang="ru-RU" sz="1600" dirty="0" err="1">
                <a:latin typeface="Candara"/>
              </a:rPr>
              <a:t>prin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care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dacii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devin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cetăţeni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romani</a:t>
            </a:r>
            <a:r>
              <a:rPr lang="ru-RU" sz="1600" dirty="0">
                <a:latin typeface="Candara"/>
              </a:rPr>
              <a:t>, </a:t>
            </a:r>
            <a:r>
              <a:rPr lang="ru-RU" sz="1600" dirty="0" err="1">
                <a:latin typeface="Candara"/>
              </a:rPr>
              <a:t>ca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urmare</a:t>
            </a:r>
            <a:r>
              <a:rPr lang="ru-RU" sz="1600" dirty="0">
                <a:latin typeface="Candara"/>
              </a:rPr>
              <a:t> a </a:t>
            </a:r>
            <a:r>
              <a:rPr lang="ru-RU" sz="1600" dirty="0" err="1">
                <a:latin typeface="Candara"/>
              </a:rPr>
              <a:t>faptului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că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şi-au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însuşit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limba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latină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şi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modul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roman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de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viaţă</a:t>
            </a:r>
            <a:r>
              <a:rPr lang="ru-RU" sz="1600" dirty="0">
                <a:latin typeface="Candara"/>
              </a:rPr>
              <a:t>. </a:t>
            </a:r>
            <a:endParaRPr lang="ru-RU"/>
          </a:p>
          <a:p>
            <a:pPr algn="just"/>
            <a:endParaRPr lang="ru-RU" sz="1600" dirty="0">
              <a:latin typeface="Candara"/>
            </a:endParaRPr>
          </a:p>
          <a:p>
            <a:pPr indent="-457200" algn="just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ru-RU" sz="1600" dirty="0" err="1">
                <a:latin typeface="Candara"/>
              </a:rPr>
              <a:t>între</a:t>
            </a:r>
            <a:r>
              <a:rPr lang="ru-RU" sz="1600" dirty="0">
                <a:latin typeface="Candara"/>
              </a:rPr>
              <a:t> 101 </a:t>
            </a:r>
            <a:r>
              <a:rPr lang="ru-RU" sz="1600" dirty="0" err="1">
                <a:latin typeface="Candara"/>
              </a:rPr>
              <a:t>şi</a:t>
            </a:r>
            <a:r>
              <a:rPr lang="ru-RU" sz="1600" dirty="0">
                <a:latin typeface="Candara"/>
              </a:rPr>
              <a:t> 271 </a:t>
            </a:r>
            <a:r>
              <a:rPr lang="ru-RU" sz="1600" dirty="0" err="1">
                <a:latin typeface="Candara"/>
              </a:rPr>
              <a:t>e.n</a:t>
            </a:r>
            <a:r>
              <a:rPr lang="ru-RU" sz="1600" dirty="0">
                <a:latin typeface="Candara"/>
              </a:rPr>
              <a:t>. </a:t>
            </a:r>
            <a:r>
              <a:rPr lang="ru-RU" sz="1600" dirty="0" err="1">
                <a:latin typeface="Candara"/>
              </a:rPr>
              <a:t>este</a:t>
            </a:r>
            <a:r>
              <a:rPr lang="ru-RU" sz="1600" dirty="0">
                <a:latin typeface="Candara"/>
              </a:rPr>
              <a:t> o </a:t>
            </a:r>
            <a:r>
              <a:rPr lang="ru-RU" sz="1600" dirty="0" err="1">
                <a:latin typeface="Candara"/>
              </a:rPr>
              <a:t>perioadă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de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bilingvism</a:t>
            </a:r>
            <a:r>
              <a:rPr lang="ru-RU" sz="1600" dirty="0">
                <a:latin typeface="Candara"/>
              </a:rPr>
              <a:t> (</a:t>
            </a:r>
            <a:r>
              <a:rPr lang="ru-RU" sz="1600" dirty="0" err="1">
                <a:latin typeface="Candara"/>
              </a:rPr>
              <a:t>dacă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şi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romană</a:t>
            </a:r>
            <a:r>
              <a:rPr lang="ru-RU" sz="1600" dirty="0">
                <a:latin typeface="Candara"/>
              </a:rPr>
              <a:t>) </a:t>
            </a:r>
            <a:r>
              <a:rPr lang="ru-RU" sz="1600" dirty="0" err="1">
                <a:latin typeface="Candara"/>
              </a:rPr>
              <a:t>Limba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latină</a:t>
            </a:r>
            <a:r>
              <a:rPr lang="ru-RU" sz="1600" dirty="0">
                <a:latin typeface="Candara"/>
              </a:rPr>
              <a:t> s-a </a:t>
            </a:r>
            <a:r>
              <a:rPr lang="ru-RU" sz="1600" dirty="0" err="1">
                <a:latin typeface="Candara"/>
              </a:rPr>
              <a:t>impus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fiind</a:t>
            </a:r>
            <a:r>
              <a:rPr lang="ru-RU" sz="1600" dirty="0">
                <a:latin typeface="Candara"/>
              </a:rPr>
              <a:t> o </a:t>
            </a:r>
            <a:r>
              <a:rPr lang="ru-RU" sz="1600" dirty="0" err="1">
                <a:latin typeface="Candara"/>
              </a:rPr>
              <a:t>limbă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mai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perfecţionată</a:t>
            </a:r>
            <a:r>
              <a:rPr lang="ru-RU" sz="1600" dirty="0">
                <a:latin typeface="Candara"/>
              </a:rPr>
              <a:t>, </a:t>
            </a:r>
            <a:r>
              <a:rPr lang="ru-RU" sz="1600" dirty="0" err="1">
                <a:latin typeface="Candara"/>
              </a:rPr>
              <a:t>ca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urmare</a:t>
            </a:r>
            <a:r>
              <a:rPr lang="ru-RU" sz="1600" dirty="0">
                <a:latin typeface="Candara"/>
              </a:rPr>
              <a:t> a </a:t>
            </a:r>
            <a:r>
              <a:rPr lang="ru-RU" sz="1600" dirty="0" err="1">
                <a:latin typeface="Candara"/>
              </a:rPr>
              <a:t>superiorităţii</a:t>
            </a:r>
            <a:r>
              <a:rPr lang="ru-RU" sz="1600" dirty="0">
                <a:latin typeface="Candara"/>
              </a:rPr>
              <a:t> </a:t>
            </a:r>
            <a:r>
              <a:rPr lang="ru-RU" sz="1600" dirty="0" err="1">
                <a:latin typeface="Candara"/>
              </a:rPr>
              <a:t>culturale</a:t>
            </a:r>
            <a:r>
              <a:rPr lang="ru-RU" sz="1600" dirty="0">
                <a:latin typeface="Candara"/>
              </a:rPr>
              <a:t> a </a:t>
            </a:r>
            <a:r>
              <a:rPr lang="ru-RU" sz="1600" dirty="0" err="1">
                <a:latin typeface="Candara"/>
              </a:rPr>
              <a:t>acesteia</a:t>
            </a:r>
            <a:r>
              <a:rPr lang="ru-RU" sz="1600" dirty="0">
                <a:latin typeface="Candara"/>
              </a:rPr>
              <a:t>. </a:t>
            </a:r>
            <a:endParaRPr lang="ru-RU"/>
          </a:p>
          <a:p>
            <a:pPr algn="just"/>
            <a:endParaRPr lang="ru-RU" sz="1600" dirty="0">
              <a:latin typeface="Candara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963557"/>
      </p:ext>
    </p:extLst>
  </p:cSld>
  <p:clrMapOvr>
    <a:masterClrMapping/>
  </p:clrMapOvr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403228"/>
      </a:dk1>
      <a:lt1>
        <a:srgbClr val="FFFFFF"/>
      </a:lt1>
      <a:dk2>
        <a:srgbClr val="926940"/>
      </a:dk2>
      <a:lt2>
        <a:srgbClr val="F3EFEA"/>
      </a:lt2>
      <a:accent1>
        <a:srgbClr val="261408"/>
      </a:accent1>
      <a:accent2>
        <a:srgbClr val="8E5025"/>
      </a:accent2>
      <a:accent3>
        <a:srgbClr val="B68C68"/>
      </a:accent3>
      <a:accent4>
        <a:srgbClr val="E8DAC2"/>
      </a:accent4>
      <a:accent5>
        <a:srgbClr val="8E2525"/>
      </a:accent5>
      <a:accent6>
        <a:srgbClr val="B67068"/>
      </a:accent6>
      <a:hlink>
        <a:srgbClr val="40322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(16:9)</PresentationFormat>
  <Slides>5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Dolabella template</vt:lpstr>
      <vt:lpstr>Formarea poporului român si a limbii române</vt:lpstr>
      <vt:lpstr>Principalele etape ale formării  poporului român</vt:lpstr>
      <vt:lpstr>Principalele etape ale formării  poporului român</vt:lpstr>
      <vt:lpstr>Perioada de formare a limbii române </vt:lpstr>
      <vt:lpstr>Perioada de formare a limbii române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revision>160</cp:revision>
  <dcterms:modified xsi:type="dcterms:W3CDTF">2022-11-22T19:10:44Z</dcterms:modified>
</cp:coreProperties>
</file>