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 id="2147483648" r:id="rId5"/>
  </p:sldMasterIdLst>
  <p:notesMasterIdLst>
    <p:notesMasterId r:id="rId29"/>
  </p:notesMasterIdLst>
  <p:sldIdLst>
    <p:sldId id="256" r:id="rId6"/>
    <p:sldId id="257" r:id="rId7"/>
    <p:sldId id="304" r:id="rId8"/>
    <p:sldId id="343" r:id="rId9"/>
    <p:sldId id="344" r:id="rId10"/>
    <p:sldId id="353" r:id="rId11"/>
    <p:sldId id="377" r:id="rId12"/>
    <p:sldId id="376" r:id="rId13"/>
    <p:sldId id="356" r:id="rId14"/>
    <p:sldId id="382" r:id="rId15"/>
    <p:sldId id="381" r:id="rId16"/>
    <p:sldId id="383" r:id="rId17"/>
    <p:sldId id="378" r:id="rId18"/>
    <p:sldId id="384" r:id="rId19"/>
    <p:sldId id="385" r:id="rId20"/>
    <p:sldId id="375" r:id="rId21"/>
    <p:sldId id="386" r:id="rId22"/>
    <p:sldId id="387" r:id="rId23"/>
    <p:sldId id="388" r:id="rId24"/>
    <p:sldId id="389" r:id="rId25"/>
    <p:sldId id="390" r:id="rId26"/>
    <p:sldId id="350" r:id="rId27"/>
    <p:sldId id="3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337C9-F9C1-4A22-8FAE-3EF61F5AE9DA}" v="2" dt="2021-03-18T04:12:30.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p:cViewPr varScale="1">
        <p:scale>
          <a:sx n="108" d="100"/>
          <a:sy n="108"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Schaeffer" userId="64e1b9c56e7ec9ea" providerId="LiveId" clId="{7EE337C9-F9C1-4A22-8FAE-3EF61F5AE9DA}"/>
    <pc:docChg chg="undo custSel addSld delSld modSld sldOrd">
      <pc:chgData name="Alex Schaeffer" userId="64e1b9c56e7ec9ea" providerId="LiveId" clId="{7EE337C9-F9C1-4A22-8FAE-3EF61F5AE9DA}" dt="2021-03-18T04:38:08.994" v="1771" actId="33524"/>
      <pc:docMkLst>
        <pc:docMk/>
      </pc:docMkLst>
      <pc:sldChg chg="modSp mod">
        <pc:chgData name="Alex Schaeffer" userId="64e1b9c56e7ec9ea" providerId="LiveId" clId="{7EE337C9-F9C1-4A22-8FAE-3EF61F5AE9DA}" dt="2021-03-17T18:19:02.948" v="31" actId="20577"/>
        <pc:sldMkLst>
          <pc:docMk/>
          <pc:sldMk cId="3401748718" sldId="304"/>
        </pc:sldMkLst>
        <pc:spChg chg="mod">
          <ac:chgData name="Alex Schaeffer" userId="64e1b9c56e7ec9ea" providerId="LiveId" clId="{7EE337C9-F9C1-4A22-8FAE-3EF61F5AE9DA}" dt="2021-03-17T18:19:02.948" v="31" actId="20577"/>
          <ac:spMkLst>
            <pc:docMk/>
            <pc:sldMk cId="3401748718" sldId="304"/>
            <ac:spMk id="37" creationId="{D525FBF8-C8AC-493A-AC3E-6E93DBC80B07}"/>
          </ac:spMkLst>
        </pc:spChg>
      </pc:sldChg>
      <pc:sldChg chg="del">
        <pc:chgData name="Alex Schaeffer" userId="64e1b9c56e7ec9ea" providerId="LiveId" clId="{7EE337C9-F9C1-4A22-8FAE-3EF61F5AE9DA}" dt="2021-03-18T04:27:25.020" v="1392" actId="2696"/>
        <pc:sldMkLst>
          <pc:docMk/>
          <pc:sldMk cId="4120671462" sldId="316"/>
        </pc:sldMkLst>
      </pc:sldChg>
      <pc:sldChg chg="modSp mod">
        <pc:chgData name="Alex Schaeffer" userId="64e1b9c56e7ec9ea" providerId="LiveId" clId="{7EE337C9-F9C1-4A22-8FAE-3EF61F5AE9DA}" dt="2021-03-17T21:17:14.750" v="33" actId="1076"/>
        <pc:sldMkLst>
          <pc:docMk/>
          <pc:sldMk cId="1221890367" sldId="353"/>
        </pc:sldMkLst>
        <pc:spChg chg="mod">
          <ac:chgData name="Alex Schaeffer" userId="64e1b9c56e7ec9ea" providerId="LiveId" clId="{7EE337C9-F9C1-4A22-8FAE-3EF61F5AE9DA}" dt="2021-03-17T21:17:14.750" v="33" actId="1076"/>
          <ac:spMkLst>
            <pc:docMk/>
            <pc:sldMk cId="1221890367" sldId="353"/>
            <ac:spMk id="2" creationId="{A8E966EE-4FBD-534E-AAED-6C54465EF91C}"/>
          </ac:spMkLst>
        </pc:spChg>
      </pc:sldChg>
      <pc:sldChg chg="modSp mod">
        <pc:chgData name="Alex Schaeffer" userId="64e1b9c56e7ec9ea" providerId="LiveId" clId="{7EE337C9-F9C1-4A22-8FAE-3EF61F5AE9DA}" dt="2021-03-18T04:29:40.682" v="1403" actId="1076"/>
        <pc:sldMkLst>
          <pc:docMk/>
          <pc:sldMk cId="436916281" sldId="378"/>
        </pc:sldMkLst>
        <pc:spChg chg="mod">
          <ac:chgData name="Alex Schaeffer" userId="64e1b9c56e7ec9ea" providerId="LiveId" clId="{7EE337C9-F9C1-4A22-8FAE-3EF61F5AE9DA}" dt="2021-03-18T04:29:40.682" v="1403" actId="1076"/>
          <ac:spMkLst>
            <pc:docMk/>
            <pc:sldMk cId="436916281" sldId="378"/>
            <ac:spMk id="10" creationId="{0D27F5A7-8EA2-4A10-82F5-1C631AF5ADBE}"/>
          </ac:spMkLst>
        </pc:spChg>
        <pc:spChg chg="mod">
          <ac:chgData name="Alex Schaeffer" userId="64e1b9c56e7ec9ea" providerId="LiveId" clId="{7EE337C9-F9C1-4A22-8FAE-3EF61F5AE9DA}" dt="2021-03-18T04:29:37.061" v="1402" actId="14100"/>
          <ac:spMkLst>
            <pc:docMk/>
            <pc:sldMk cId="436916281" sldId="378"/>
            <ac:spMk id="11" creationId="{8408BA9C-7D99-448D-9FA4-E4F06A0D8DCB}"/>
          </ac:spMkLst>
        </pc:spChg>
        <pc:picChg chg="mod">
          <ac:chgData name="Alex Schaeffer" userId="64e1b9c56e7ec9ea" providerId="LiveId" clId="{7EE337C9-F9C1-4A22-8FAE-3EF61F5AE9DA}" dt="2021-03-18T04:29:10.736" v="1396" actId="1076"/>
          <ac:picMkLst>
            <pc:docMk/>
            <pc:sldMk cId="436916281" sldId="378"/>
            <ac:picMk id="4" creationId="{A260FF89-5DE5-480A-9DBF-7B86A28BE173}"/>
          </ac:picMkLst>
        </pc:picChg>
        <pc:picChg chg="mod">
          <ac:chgData name="Alex Schaeffer" userId="64e1b9c56e7ec9ea" providerId="LiveId" clId="{7EE337C9-F9C1-4A22-8FAE-3EF61F5AE9DA}" dt="2021-03-18T04:29:03.686" v="1393" actId="14100"/>
          <ac:picMkLst>
            <pc:docMk/>
            <pc:sldMk cId="436916281" sldId="378"/>
            <ac:picMk id="7" creationId="{46CFC519-E72D-4C28-BA56-54EBCB762E4F}"/>
          </ac:picMkLst>
        </pc:picChg>
      </pc:sldChg>
      <pc:sldChg chg="modSp mod">
        <pc:chgData name="Alex Schaeffer" userId="64e1b9c56e7ec9ea" providerId="LiveId" clId="{7EE337C9-F9C1-4A22-8FAE-3EF61F5AE9DA}" dt="2021-03-17T18:20:54.221" v="32" actId="1076"/>
        <pc:sldMkLst>
          <pc:docMk/>
          <pc:sldMk cId="835363894" sldId="381"/>
        </pc:sldMkLst>
        <pc:spChg chg="mod">
          <ac:chgData name="Alex Schaeffer" userId="64e1b9c56e7ec9ea" providerId="LiveId" clId="{7EE337C9-F9C1-4A22-8FAE-3EF61F5AE9DA}" dt="2021-03-17T18:20:54.221" v="32" actId="1076"/>
          <ac:spMkLst>
            <pc:docMk/>
            <pc:sldMk cId="835363894" sldId="381"/>
            <ac:spMk id="10" creationId="{CF30F36E-CEBB-4941-BA13-570C8256FC91}"/>
          </ac:spMkLst>
        </pc:spChg>
      </pc:sldChg>
      <pc:sldChg chg="modSp mod">
        <pc:chgData name="Alex Schaeffer" userId="64e1b9c56e7ec9ea" providerId="LiveId" clId="{7EE337C9-F9C1-4A22-8FAE-3EF61F5AE9DA}" dt="2021-03-18T04:29:52.968" v="1405" actId="1076"/>
        <pc:sldMkLst>
          <pc:docMk/>
          <pc:sldMk cId="996204649" sldId="385"/>
        </pc:sldMkLst>
        <pc:picChg chg="mod">
          <ac:chgData name="Alex Schaeffer" userId="64e1b9c56e7ec9ea" providerId="LiveId" clId="{7EE337C9-F9C1-4A22-8FAE-3EF61F5AE9DA}" dt="2021-03-18T04:29:52.968" v="1405" actId="1076"/>
          <ac:picMkLst>
            <pc:docMk/>
            <pc:sldMk cId="996204649" sldId="385"/>
            <ac:picMk id="7" creationId="{03F918F9-582A-4977-9791-622AC652ACD3}"/>
          </ac:picMkLst>
        </pc:picChg>
        <pc:picChg chg="mod">
          <ac:chgData name="Alex Schaeffer" userId="64e1b9c56e7ec9ea" providerId="LiveId" clId="{7EE337C9-F9C1-4A22-8FAE-3EF61F5AE9DA}" dt="2021-03-18T04:29:50.296" v="1404" actId="1076"/>
          <ac:picMkLst>
            <pc:docMk/>
            <pc:sldMk cId="996204649" sldId="385"/>
            <ac:picMk id="8" creationId="{EB4A51A5-0993-4C90-AB47-7BEB2C95ACF8}"/>
          </ac:picMkLst>
        </pc:picChg>
      </pc:sldChg>
      <pc:sldChg chg="addSp delSp modSp add mod ord">
        <pc:chgData name="Alex Schaeffer" userId="64e1b9c56e7ec9ea" providerId="LiveId" clId="{7EE337C9-F9C1-4A22-8FAE-3EF61F5AE9DA}" dt="2021-03-18T04:35:41.020" v="1770" actId="20577"/>
        <pc:sldMkLst>
          <pc:docMk/>
          <pc:sldMk cId="4070465426" sldId="388"/>
        </pc:sldMkLst>
        <pc:spChg chg="mod">
          <ac:chgData name="Alex Schaeffer" userId="64e1b9c56e7ec9ea" providerId="LiveId" clId="{7EE337C9-F9C1-4A22-8FAE-3EF61F5AE9DA}" dt="2021-03-18T03:50:38.160" v="51" actId="20577"/>
          <ac:spMkLst>
            <pc:docMk/>
            <pc:sldMk cId="4070465426" sldId="388"/>
            <ac:spMk id="3" creationId="{55A25740-8193-4EDF-9507-20894B39027B}"/>
          </ac:spMkLst>
        </pc:spChg>
        <pc:spChg chg="mod">
          <ac:chgData name="Alex Schaeffer" userId="64e1b9c56e7ec9ea" providerId="LiveId" clId="{7EE337C9-F9C1-4A22-8FAE-3EF61F5AE9DA}" dt="2021-03-18T04:35:41.020" v="1770" actId="20577"/>
          <ac:spMkLst>
            <pc:docMk/>
            <pc:sldMk cId="4070465426" sldId="388"/>
            <ac:spMk id="4" creationId="{34DE1C4C-A0FA-4836-BEFD-0276EB79B186}"/>
          </ac:spMkLst>
        </pc:spChg>
        <pc:spChg chg="add del">
          <ac:chgData name="Alex Schaeffer" userId="64e1b9c56e7ec9ea" providerId="LiveId" clId="{7EE337C9-F9C1-4A22-8FAE-3EF61F5AE9DA}" dt="2021-03-18T04:09:59.525" v="301" actId="22"/>
          <ac:spMkLst>
            <pc:docMk/>
            <pc:sldMk cId="4070465426" sldId="388"/>
            <ac:spMk id="10" creationId="{7E094A01-C54E-41DB-9E88-19AFAE3DEA4D}"/>
          </ac:spMkLst>
        </pc:spChg>
        <pc:spChg chg="add del mod">
          <ac:chgData name="Alex Schaeffer" userId="64e1b9c56e7ec9ea" providerId="LiveId" clId="{7EE337C9-F9C1-4A22-8FAE-3EF61F5AE9DA}" dt="2021-03-18T04:10:18.734" v="304" actId="478"/>
          <ac:spMkLst>
            <pc:docMk/>
            <pc:sldMk cId="4070465426" sldId="388"/>
            <ac:spMk id="12" creationId="{E281456A-A199-4F20-8B2D-CD7213CB630E}"/>
          </ac:spMkLst>
        </pc:spChg>
        <pc:spChg chg="add del mod">
          <ac:chgData name="Alex Schaeffer" userId="64e1b9c56e7ec9ea" providerId="LiveId" clId="{7EE337C9-F9C1-4A22-8FAE-3EF61F5AE9DA}" dt="2021-03-18T04:11:17.883" v="308" actId="478"/>
          <ac:spMkLst>
            <pc:docMk/>
            <pc:sldMk cId="4070465426" sldId="388"/>
            <ac:spMk id="14" creationId="{19D97DD7-D8FF-4717-B134-CB2B2D36B941}"/>
          </ac:spMkLst>
        </pc:spChg>
        <pc:spChg chg="add del mod">
          <ac:chgData name="Alex Schaeffer" userId="64e1b9c56e7ec9ea" providerId="LiveId" clId="{7EE337C9-F9C1-4A22-8FAE-3EF61F5AE9DA}" dt="2021-03-18T04:12:11.305" v="314" actId="478"/>
          <ac:spMkLst>
            <pc:docMk/>
            <pc:sldMk cId="4070465426" sldId="388"/>
            <ac:spMk id="17" creationId="{5D745564-EDDA-4194-A127-E340472F9089}"/>
          </ac:spMkLst>
        </pc:spChg>
        <pc:graphicFrameChg chg="del">
          <ac:chgData name="Alex Schaeffer" userId="64e1b9c56e7ec9ea" providerId="LiveId" clId="{7EE337C9-F9C1-4A22-8FAE-3EF61F5AE9DA}" dt="2021-03-18T03:50:46.643" v="52" actId="478"/>
          <ac:graphicFrameMkLst>
            <pc:docMk/>
            <pc:sldMk cId="4070465426" sldId="388"/>
            <ac:graphicFrameMk id="2" creationId="{1D6195CE-0694-465B-88E8-8AA632BB2583}"/>
          </ac:graphicFrameMkLst>
        </pc:graphicFrameChg>
        <pc:graphicFrameChg chg="add del mod">
          <ac:chgData name="Alex Schaeffer" userId="64e1b9c56e7ec9ea" providerId="LiveId" clId="{7EE337C9-F9C1-4A22-8FAE-3EF61F5AE9DA}" dt="2021-03-18T04:09:53.221" v="299" actId="478"/>
          <ac:graphicFrameMkLst>
            <pc:docMk/>
            <pc:sldMk cId="4070465426" sldId="388"/>
            <ac:graphicFrameMk id="8" creationId="{70055EAC-D5E7-498A-A304-2E7043993F9C}"/>
          </ac:graphicFrameMkLst>
        </pc:graphicFrameChg>
        <pc:graphicFrameChg chg="add del mod">
          <ac:chgData name="Alex Schaeffer" userId="64e1b9c56e7ec9ea" providerId="LiveId" clId="{7EE337C9-F9C1-4A22-8FAE-3EF61F5AE9DA}" dt="2021-03-18T04:11:56.112" v="311" actId="478"/>
          <ac:graphicFrameMkLst>
            <pc:docMk/>
            <pc:sldMk cId="4070465426" sldId="388"/>
            <ac:graphicFrameMk id="15" creationId="{9D950B3A-9C15-4811-8288-F4491B4502BC}"/>
          </ac:graphicFrameMkLst>
        </pc:graphicFrameChg>
        <pc:graphicFrameChg chg="add del mod modGraphic">
          <ac:chgData name="Alex Schaeffer" userId="64e1b9c56e7ec9ea" providerId="LiveId" clId="{7EE337C9-F9C1-4A22-8FAE-3EF61F5AE9DA}" dt="2021-03-18T04:13:57.259" v="394" actId="478"/>
          <ac:graphicFrameMkLst>
            <pc:docMk/>
            <pc:sldMk cId="4070465426" sldId="388"/>
            <ac:graphicFrameMk id="18" creationId="{6A4C7EDA-8A20-4302-8C8C-35341BDC84C1}"/>
          </ac:graphicFrameMkLst>
        </pc:graphicFrameChg>
        <pc:picChg chg="add mod">
          <ac:chgData name="Alex Schaeffer" userId="64e1b9c56e7ec9ea" providerId="LiveId" clId="{7EE337C9-F9C1-4A22-8FAE-3EF61F5AE9DA}" dt="2021-03-18T04:15:06.981" v="400" actId="1076"/>
          <ac:picMkLst>
            <pc:docMk/>
            <pc:sldMk cId="4070465426" sldId="388"/>
            <ac:picMk id="20" creationId="{FF383D9C-AE25-49B7-ADB0-6C37683575A2}"/>
          </ac:picMkLst>
        </pc:picChg>
        <pc:picChg chg="add mod">
          <ac:chgData name="Alex Schaeffer" userId="64e1b9c56e7ec9ea" providerId="LiveId" clId="{7EE337C9-F9C1-4A22-8FAE-3EF61F5AE9DA}" dt="2021-03-18T04:15:36.933" v="402" actId="1076"/>
          <ac:picMkLst>
            <pc:docMk/>
            <pc:sldMk cId="4070465426" sldId="388"/>
            <ac:picMk id="22" creationId="{D7F1CD99-6231-42DF-ACF6-FA5D319EE783}"/>
          </ac:picMkLst>
        </pc:picChg>
      </pc:sldChg>
      <pc:sldChg chg="addSp modSp add mod ord">
        <pc:chgData name="Alex Schaeffer" userId="64e1b9c56e7ec9ea" providerId="LiveId" clId="{7EE337C9-F9C1-4A22-8FAE-3EF61F5AE9DA}" dt="2021-03-18T04:31:01.664" v="1442" actId="20577"/>
        <pc:sldMkLst>
          <pc:docMk/>
          <pc:sldMk cId="3907762529" sldId="389"/>
        </pc:sldMkLst>
        <pc:spChg chg="mod">
          <ac:chgData name="Alex Schaeffer" userId="64e1b9c56e7ec9ea" providerId="LiveId" clId="{7EE337C9-F9C1-4A22-8FAE-3EF61F5AE9DA}" dt="2021-03-18T04:18:06.083" v="506" actId="20577"/>
          <ac:spMkLst>
            <pc:docMk/>
            <pc:sldMk cId="3907762529" sldId="389"/>
            <ac:spMk id="2" creationId="{ACE8BEBA-8288-415A-A1F1-121F27424D68}"/>
          </ac:spMkLst>
        </pc:spChg>
        <pc:spChg chg="mod">
          <ac:chgData name="Alex Schaeffer" userId="64e1b9c56e7ec9ea" providerId="LiveId" clId="{7EE337C9-F9C1-4A22-8FAE-3EF61F5AE9DA}" dt="2021-03-18T04:31:01.664" v="1442" actId="20577"/>
          <ac:spMkLst>
            <pc:docMk/>
            <pc:sldMk cId="3907762529" sldId="389"/>
            <ac:spMk id="4" creationId="{90213B46-3DDB-4203-B460-030A20B54032}"/>
          </ac:spMkLst>
        </pc:spChg>
        <pc:picChg chg="add mod">
          <ac:chgData name="Alex Schaeffer" userId="64e1b9c56e7ec9ea" providerId="LiveId" clId="{7EE337C9-F9C1-4A22-8FAE-3EF61F5AE9DA}" dt="2021-03-18T04:24:47.342" v="1134" actId="1076"/>
          <ac:picMkLst>
            <pc:docMk/>
            <pc:sldMk cId="3907762529" sldId="389"/>
            <ac:picMk id="6" creationId="{C05F2384-FD24-4F9F-99BA-5AC9D0C6FB1F}"/>
          </ac:picMkLst>
        </pc:picChg>
      </pc:sldChg>
      <pc:sldChg chg="modSp new mod">
        <pc:chgData name="Alex Schaeffer" userId="64e1b9c56e7ec9ea" providerId="LiveId" clId="{7EE337C9-F9C1-4A22-8FAE-3EF61F5AE9DA}" dt="2021-03-18T04:38:08.994" v="1771" actId="33524"/>
        <pc:sldMkLst>
          <pc:docMk/>
          <pc:sldMk cId="3114916278" sldId="390"/>
        </pc:sldMkLst>
        <pc:spChg chg="mod">
          <ac:chgData name="Alex Schaeffer" userId="64e1b9c56e7ec9ea" providerId="LiveId" clId="{7EE337C9-F9C1-4A22-8FAE-3EF61F5AE9DA}" dt="2021-03-18T04:27:14.692" v="1391" actId="20577"/>
          <ac:spMkLst>
            <pc:docMk/>
            <pc:sldMk cId="3114916278" sldId="390"/>
            <ac:spMk id="2" creationId="{D1C32B20-CE81-40CB-B0E2-D53FD08749C9}"/>
          </ac:spMkLst>
        </pc:spChg>
        <pc:spChg chg="mod">
          <ac:chgData name="Alex Schaeffer" userId="64e1b9c56e7ec9ea" providerId="LiveId" clId="{7EE337C9-F9C1-4A22-8FAE-3EF61F5AE9DA}" dt="2021-03-18T04:38:08.994" v="1771" actId="33524"/>
          <ac:spMkLst>
            <pc:docMk/>
            <pc:sldMk cId="3114916278" sldId="390"/>
            <ac:spMk id="3" creationId="{0E2ABB7C-2576-4FE5-8B36-52A879FE28DB}"/>
          </ac:spMkLst>
        </pc:spChg>
      </pc:sldChg>
      <pc:sldMasterChg chg="delSldLayout">
        <pc:chgData name="Alex Schaeffer" userId="64e1b9c56e7ec9ea" providerId="LiveId" clId="{7EE337C9-F9C1-4A22-8FAE-3EF61F5AE9DA}" dt="2021-03-18T04:27:25.020" v="1392" actId="2696"/>
        <pc:sldMasterMkLst>
          <pc:docMk/>
          <pc:sldMasterMk cId="761012075" sldId="2147483670"/>
        </pc:sldMasterMkLst>
        <pc:sldLayoutChg chg="del">
          <pc:chgData name="Alex Schaeffer" userId="64e1b9c56e7ec9ea" providerId="LiveId" clId="{7EE337C9-F9C1-4A22-8FAE-3EF61F5AE9DA}" dt="2021-03-18T04:27:25.020" v="1392" actId="2696"/>
          <pc:sldLayoutMkLst>
            <pc:docMk/>
            <pc:sldMasterMk cId="761012075" sldId="2147483670"/>
            <pc:sldLayoutMk cId="1130607483"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227E5-0005-4204-A4E7-B4896A8A2468}" type="datetimeFigureOut">
              <a:rPr lang="en-US" smtClean="0"/>
              <a:t>3/17/2021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5C3C0-674C-469F-9A56-0F51F0AF1962}" type="slidenum">
              <a:rPr lang="en-US" smtClean="0"/>
              <a:t>‹#›</a:t>
            </a:fld>
            <a:endParaRPr lang="en-US" dirty="0"/>
          </a:p>
        </p:txBody>
      </p:sp>
    </p:spTree>
    <p:extLst>
      <p:ext uri="{BB962C8B-B14F-4D97-AF65-F5344CB8AC3E}">
        <p14:creationId xmlns:p14="http://schemas.microsoft.com/office/powerpoint/2010/main" val="269857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2</a:t>
            </a:fld>
            <a:endParaRPr lang="en-US" dirty="0"/>
          </a:p>
        </p:txBody>
      </p:sp>
    </p:spTree>
    <p:extLst>
      <p:ext uri="{BB962C8B-B14F-4D97-AF65-F5344CB8AC3E}">
        <p14:creationId xmlns:p14="http://schemas.microsoft.com/office/powerpoint/2010/main" val="27279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5C3C0-674C-469F-9A56-0F51F0AF1962}" type="slidenum">
              <a:rPr lang="en-US" smtClean="0"/>
              <a:t>20</a:t>
            </a:fld>
            <a:endParaRPr lang="en-US" dirty="0"/>
          </a:p>
        </p:txBody>
      </p:sp>
    </p:spTree>
    <p:extLst>
      <p:ext uri="{BB962C8B-B14F-4D97-AF65-F5344CB8AC3E}">
        <p14:creationId xmlns:p14="http://schemas.microsoft.com/office/powerpoint/2010/main" val="239409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56F3-01D4-42CE-9B98-474CEA454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D8AE8E-E3F9-4109-8800-93D873011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D4F7A-FE8C-441C-8293-B8822C736D01}"/>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25B11028-553E-4ABE-8BCB-D5B8DDA28C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65F3BB-E1DE-40EB-87E0-CB53871493E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56003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A95E-36E6-40DE-BA56-ADBAC12E4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8FC78-578C-42DD-8D5A-17369425C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D4CAC-74B7-41AB-9FEA-2188D35AF6EB}"/>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A137D1C5-5EB9-4762-A981-882062B658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59C0B2-F3A6-4C12-8559-6E086E1477D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49142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E6F02-F869-4061-B8F5-A36752DCEF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57840-A150-4324-8188-405081B1F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E0715-2A7F-48F5-A5A0-0D0F8209EE04}"/>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F634DC56-EDE8-437A-AB04-200B65FDF1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D73130-9650-470F-BC13-0BB533C8ED9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74525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42357451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dirty="0"/>
              <a:t>Click icon to add picture</a:t>
            </a:r>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312552681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arrow Content">
    <p:bg>
      <p:bgPr>
        <a:solidFill>
          <a:schemeClr val="accent6">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0" y="0"/>
            <a:ext cx="6921500" cy="6858000"/>
          </a:xfrm>
          <a:prstGeom prst="hexagon">
            <a:avLst>
              <a:gd name="adj" fmla="val 7593"/>
              <a:gd name="vf" fmla="val 115470"/>
            </a:avLst>
          </a:prstGeom>
          <a:solidFill>
            <a:schemeClr val="bg1">
              <a:lumMod val="95000"/>
            </a:schemeClr>
          </a:solidFill>
        </p:spPr>
        <p:txBody>
          <a:bodyPr tIns="1512000"/>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3033000"/>
            <a:ext cx="6235201" cy="792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7487346" y="924301"/>
            <a:ext cx="3442907" cy="5009400"/>
          </a:xfrm>
        </p:spPr>
        <p:txBody>
          <a:bodyPr anchor="ct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185035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dirty="0"/>
              <a:t>Click icon to add picture</a:t>
            </a:r>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8180024"/>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9AC8-52CD-4B33-A5F4-D6A1FF3C8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0AD13-E095-4279-B1F9-60905BC5A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7612E-45D2-4F39-825D-A1AD76250E87}"/>
              </a:ext>
            </a:extLst>
          </p:cNvPr>
          <p:cNvSpPr>
            <a:spLocks noGrp="1"/>
          </p:cNvSpPr>
          <p:nvPr>
            <p:ph type="dt" sz="half" idx="10"/>
          </p:nvPr>
        </p:nvSpPr>
        <p:spPr/>
        <p:txBody>
          <a:bodyPr/>
          <a:lstStyle/>
          <a:p>
            <a:fld id="{20E47F80-2941-4190-A59C-8113B30A9040}" type="datetimeFigureOut">
              <a:rPr lang="en-US" smtClean="0"/>
              <a:t>3/17/2021</a:t>
            </a:fld>
            <a:endParaRPr lang="en-US"/>
          </a:p>
        </p:txBody>
      </p:sp>
      <p:sp>
        <p:nvSpPr>
          <p:cNvPr id="5" name="Footer Placeholder 4">
            <a:extLst>
              <a:ext uri="{FF2B5EF4-FFF2-40B4-BE49-F238E27FC236}">
                <a16:creationId xmlns:a16="http://schemas.microsoft.com/office/drawing/2014/main" id="{E49DFEEF-E015-480E-8DB1-3D71C3F4F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F568B-F075-4EFF-B8C0-2FD6B329845A}"/>
              </a:ext>
            </a:extLst>
          </p:cNvPr>
          <p:cNvSpPr>
            <a:spLocks noGrp="1"/>
          </p:cNvSpPr>
          <p:nvPr>
            <p:ph type="sldNum" sz="quarter" idx="12"/>
          </p:nvPr>
        </p:nvSpPr>
        <p:spPr/>
        <p:txBody>
          <a:bodyPr/>
          <a:lstStyle/>
          <a:p>
            <a:fld id="{A7D43EE3-3E3A-4678-AEC3-CAB15E3DDA7C}" type="slidenum">
              <a:rPr lang="en-US" smtClean="0"/>
              <a:t>‹#›</a:t>
            </a:fld>
            <a:endParaRPr lang="en-US"/>
          </a:p>
        </p:txBody>
      </p:sp>
    </p:spTree>
    <p:extLst>
      <p:ext uri="{BB962C8B-B14F-4D97-AF65-F5344CB8AC3E}">
        <p14:creationId xmlns:p14="http://schemas.microsoft.com/office/powerpoint/2010/main" val="62248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E4F3-DB94-4078-B315-B6B3AF428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24492-7268-4343-8743-9CF5058E2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ADBF3-EEC8-4A6C-AAE2-1C215ECEC83E}"/>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64D27B3B-30A7-48A7-8EDD-A1AC4113F7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7EDB11-48D3-4EB1-9067-BA4C0821FE3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094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39CC-9E26-4A88-8D62-FCAFD6697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CD5A8-460D-450A-BD74-4B4F92EB4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BD217-025F-4356-9C97-CE3B65F9D605}"/>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F470E888-85A2-41FD-AB13-D91EAC2378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EBFE87-CA92-40CA-AB15-CFDF921992D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14506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1B34-B281-4382-8827-1CF5DE6FD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F1D6A-6238-45A0-BE51-D05211F3B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D8D72A-B476-4459-BB74-91C9225E2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B98022-7940-468D-87C1-2B3D1C39DD7E}"/>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6" name="Footer Placeholder 5">
            <a:extLst>
              <a:ext uri="{FF2B5EF4-FFF2-40B4-BE49-F238E27FC236}">
                <a16:creationId xmlns:a16="http://schemas.microsoft.com/office/drawing/2014/main" id="{213AF79E-5C8A-42F2-B4CC-48D63361CA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1F424C-BBA5-4721-BA15-03EE338F9A8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25770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8ED6-9525-4B87-AFB3-89D742665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97C3B2-FB1F-4B31-A7B5-F9E77773F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86CA2-36EF-42DF-913B-99CD446BD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06A01-A4E6-4F4E-8AF8-7AE3C5262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7F104-C213-48AD-B736-960C9032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B65191-6F10-4629-BE13-343943F8CA7E}"/>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8" name="Footer Placeholder 7">
            <a:extLst>
              <a:ext uri="{FF2B5EF4-FFF2-40B4-BE49-F238E27FC236}">
                <a16:creationId xmlns:a16="http://schemas.microsoft.com/office/drawing/2014/main" id="{4FA98048-3CDC-47FE-BAA4-398B9888AB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3656E0-DC20-4150-ADFF-50F18A4161A3}"/>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54879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1B2F-BDA5-41C5-A2FD-C99F83A2A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C9A315-C392-4008-9CFD-A98714FFD02D}"/>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4" name="Footer Placeholder 3">
            <a:extLst>
              <a:ext uri="{FF2B5EF4-FFF2-40B4-BE49-F238E27FC236}">
                <a16:creationId xmlns:a16="http://schemas.microsoft.com/office/drawing/2014/main" id="{7CB1D97D-8EAB-40E2-A1F7-250ACF7BCEE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F7AD13-0E90-4384-96DE-6E70BE184936}"/>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46248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E8060-AB02-47F9-922A-2A93A83437CD}"/>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3" name="Footer Placeholder 2">
            <a:extLst>
              <a:ext uri="{FF2B5EF4-FFF2-40B4-BE49-F238E27FC236}">
                <a16:creationId xmlns:a16="http://schemas.microsoft.com/office/drawing/2014/main" id="{5CA07499-04E0-44CB-BE19-34209BEE7A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8462DFA-005C-47D1-A99D-2F8DB34E0DC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10408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FF6A-836C-4941-BE35-B109B3F95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AD757-E8FD-44F0-92CD-492CD8D5B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FB94A-8A3D-432A-9A8D-8309594BF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C81856-A3E9-437B-98EF-8C45B8ADAE6E}"/>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6" name="Footer Placeholder 5">
            <a:extLst>
              <a:ext uri="{FF2B5EF4-FFF2-40B4-BE49-F238E27FC236}">
                <a16:creationId xmlns:a16="http://schemas.microsoft.com/office/drawing/2014/main" id="{56C0DA7C-AE1B-4631-85E5-DB3EEB86E7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192CEE-A449-4882-8EEA-25D5FCC9451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53854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7F15-8315-4A4B-B048-FC69A3533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2A1AF-1E98-45BB-99CE-03BF577C5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613C0B-38B2-49B6-B344-D4D2B8DC0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6DFE1-C59A-432F-BA6F-73339EB7C843}"/>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6" name="Footer Placeholder 5">
            <a:extLst>
              <a:ext uri="{FF2B5EF4-FFF2-40B4-BE49-F238E27FC236}">
                <a16:creationId xmlns:a16="http://schemas.microsoft.com/office/drawing/2014/main" id="{D3D7E783-98A0-40AB-A3D1-1C168C5BC2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D03399-872F-4CFD-A079-9D9E8167A007}"/>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9560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495BF-ADB1-435D-8583-BF848C2D2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F0E72-2EA4-404B-B229-7D1145079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59CA7-7285-4571-ABA4-F3492E4A0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F015478C-2A33-4945-BEF9-4AD6AA792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6C821CE-A845-47EF-AB52-6189299EB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C028F-E73E-40D1-ADE0-215E3D573EEA}" type="slidenum">
              <a:rPr lang="en-US" smtClean="0"/>
              <a:t>‹#›</a:t>
            </a:fld>
            <a:endParaRPr lang="en-US" dirty="0"/>
          </a:p>
        </p:txBody>
      </p:sp>
    </p:spTree>
    <p:extLst>
      <p:ext uri="{BB962C8B-B14F-4D97-AF65-F5344CB8AC3E}">
        <p14:creationId xmlns:p14="http://schemas.microsoft.com/office/powerpoint/2010/main" val="761012075"/>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09AC7-A1E8-4B3D-BDD8-4B029256D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1FF67-BFE8-46A0-BFFF-D9CDF7894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C1E85-8A4D-4D56-ACB9-53EF5D2D4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47F80-2941-4190-A59C-8113B30A9040}" type="datetimeFigureOut">
              <a:rPr lang="en-US" smtClean="0"/>
              <a:t>3/17/2021</a:t>
            </a:fld>
            <a:endParaRPr lang="en-US"/>
          </a:p>
        </p:txBody>
      </p:sp>
      <p:sp>
        <p:nvSpPr>
          <p:cNvPr id="5" name="Footer Placeholder 4">
            <a:extLst>
              <a:ext uri="{FF2B5EF4-FFF2-40B4-BE49-F238E27FC236}">
                <a16:creationId xmlns:a16="http://schemas.microsoft.com/office/drawing/2014/main" id="{6C32217F-C1D9-465F-9AD7-BA41AFC94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EA2D5E-7400-422D-9E81-A3DCF909A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43EE3-3E3A-4678-AEC3-CAB15E3DDA7C}" type="slidenum">
              <a:rPr lang="en-US" smtClean="0"/>
              <a:t>‹#›</a:t>
            </a:fld>
            <a:endParaRPr lang="en-US"/>
          </a:p>
        </p:txBody>
      </p:sp>
    </p:spTree>
    <p:extLst>
      <p:ext uri="{BB962C8B-B14F-4D97-AF65-F5344CB8AC3E}">
        <p14:creationId xmlns:p14="http://schemas.microsoft.com/office/powerpoint/2010/main" val="3651357746"/>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16.xml"/><Relationship Id="rId5" Type="http://schemas.openxmlformats.org/officeDocument/2006/relationships/image" Target="../media/image7.emf"/><Relationship Id="rId4" Type="http://schemas.openxmlformats.org/officeDocument/2006/relationships/package" Target="../embeddings/Microsoft_Excel_Worksheet1.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hyperlink" Target="http://nces.ed.gov/programs/coe/glossary/s.asp" TargetMode="External"/><Relationship Id="rId7" Type="http://schemas.openxmlformats.org/officeDocument/2006/relationships/hyperlink" Target="https://www.ibm.com/support/knowledgecenter/SSLVMB_23.0.0/spss/tutorials/factoranalysis_table.html" TargetMode="External"/><Relationship Id="rId2" Type="http://schemas.openxmlformats.org/officeDocument/2006/relationships/hyperlink" Target="https://journals.sagepub.com/doi/abs/10.1177/0011128717714974" TargetMode="External"/><Relationship Id="rId1" Type="http://schemas.openxmlformats.org/officeDocument/2006/relationships/slideLayout" Target="../slideLayouts/slideLayout15.xml"/><Relationship Id="rId6" Type="http://schemas.openxmlformats.org/officeDocument/2006/relationships/hyperlink" Target="https://builtin.com/data-science/step-step-explanation-principal-component-analysis" TargetMode="External"/><Relationship Id="rId5" Type="http://schemas.openxmlformats.org/officeDocument/2006/relationships/hyperlink" Target="http://www.apa.org/pi/ses/resources/publications/disability.aspx" TargetMode="External"/><Relationship Id="rId4" Type="http://schemas.openxmlformats.org/officeDocument/2006/relationships/hyperlink" Target="https://en.wikipedia.org/wiki/Socioeconomic_status#cite_ref-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7E35B8-F0E6-473E-AA70-CBED5B2ABB95}"/>
              </a:ext>
            </a:extLst>
          </p:cNvPr>
          <p:cNvSpPr>
            <a:spLocks noGrp="1"/>
          </p:cNvSpPr>
          <p:nvPr>
            <p:ph type="ctrTitle"/>
          </p:nvPr>
        </p:nvSpPr>
        <p:spPr>
          <a:xfrm>
            <a:off x="795342" y="637953"/>
            <a:ext cx="8272458" cy="3189507"/>
          </a:xfrm>
        </p:spPr>
        <p:txBody>
          <a:bodyPr>
            <a:normAutofit fontScale="90000"/>
          </a:bodyPr>
          <a:lstStyle/>
          <a:p>
            <a:pPr algn="l"/>
            <a:r>
              <a:rPr lang="en-US" sz="8000" dirty="0">
                <a:solidFill>
                  <a:srgbClr val="FFFFFF"/>
                </a:solidFill>
              </a:rPr>
              <a:t>Kansas City Neighborhood Health Index Analysis</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ubtitle 2">
            <a:extLst>
              <a:ext uri="{FF2B5EF4-FFF2-40B4-BE49-F238E27FC236}">
                <a16:creationId xmlns:a16="http://schemas.microsoft.com/office/drawing/2014/main" id="{F292AD9E-B06D-4C15-ACFE-2BEBAC5F65CD}"/>
              </a:ext>
            </a:extLst>
          </p:cNvPr>
          <p:cNvSpPr>
            <a:spLocks noGrp="1"/>
          </p:cNvSpPr>
          <p:nvPr>
            <p:ph type="subTitle" idx="1"/>
          </p:nvPr>
        </p:nvSpPr>
        <p:spPr>
          <a:xfrm>
            <a:off x="795342" y="4377268"/>
            <a:ext cx="7970903" cy="1280582"/>
          </a:xfrm>
        </p:spPr>
        <p:txBody>
          <a:bodyPr anchor="t">
            <a:normAutofit fontScale="70000" lnSpcReduction="20000"/>
          </a:bodyPr>
          <a:lstStyle/>
          <a:p>
            <a:pPr algn="l"/>
            <a:r>
              <a:rPr lang="en-US" sz="4800" dirty="0">
                <a:solidFill>
                  <a:schemeClr val="bg1"/>
                </a:solidFill>
              </a:rPr>
              <a:t>Braeden Vaughn, Harrison Terry, Caston Stack and Alex Schaeffer</a:t>
            </a:r>
          </a:p>
          <a:p>
            <a:pPr algn="l"/>
            <a:r>
              <a:rPr lang="en-US" sz="3200" dirty="0">
                <a:solidFill>
                  <a:srgbClr val="FEFFFF"/>
                </a:solidFill>
              </a:rPr>
              <a:t>3/16/2021</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1620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E139F69-90DB-4363-99C1-CDD094EED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4377BC-5A6C-4AA4-9F09-526316E601C4}"/>
              </a:ext>
            </a:extLst>
          </p:cNvPr>
          <p:cNvSpPr>
            <a:spLocks noGrp="1"/>
          </p:cNvSpPr>
          <p:nvPr>
            <p:ph type="title"/>
          </p:nvPr>
        </p:nvSpPr>
        <p:spPr>
          <a:xfrm>
            <a:off x="1252800" y="662399"/>
            <a:ext cx="5995987" cy="1494000"/>
          </a:xfrm>
        </p:spPr>
        <p:txBody>
          <a:bodyPr anchor="t">
            <a:normAutofit/>
          </a:bodyPr>
          <a:lstStyle/>
          <a:p>
            <a:r>
              <a:rPr lang="en-US" dirty="0"/>
              <a:t>Results:</a:t>
            </a:r>
          </a:p>
        </p:txBody>
      </p:sp>
      <p:grpSp>
        <p:nvGrpSpPr>
          <p:cNvPr id="13" name="Group 12">
            <a:extLst>
              <a:ext uri="{FF2B5EF4-FFF2-40B4-BE49-F238E27FC236}">
                <a16:creationId xmlns:a16="http://schemas.microsoft.com/office/drawing/2014/main" id="{EF5608BC-985E-44AE-8C56-1C79902865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FF652A2A-BC90-4341-B339-840F6E1C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E55F3E59-21AB-424D-B654-E1B9E304F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69562445-EAB9-438A-BF77-FED82173FFF0}"/>
              </a:ext>
            </a:extLst>
          </p:cNvPr>
          <p:cNvSpPr>
            <a:spLocks noGrp="1"/>
          </p:cNvSpPr>
          <p:nvPr>
            <p:ph idx="1"/>
          </p:nvPr>
        </p:nvSpPr>
        <p:spPr>
          <a:xfrm>
            <a:off x="1251678" y="2286000"/>
            <a:ext cx="6015897" cy="3844800"/>
          </a:xfrm>
        </p:spPr>
        <p:txBody>
          <a:bodyPr>
            <a:normAutofit/>
          </a:bodyPr>
          <a:lstStyle/>
          <a:p>
            <a:pPr marL="0" indent="0">
              <a:buNone/>
            </a:pPr>
            <a:r>
              <a:rPr lang="en-US" sz="2000" dirty="0">
                <a:solidFill>
                  <a:schemeClr val="tx1">
                    <a:alpha val="60000"/>
                  </a:schemeClr>
                </a:solidFill>
              </a:rPr>
              <a:t>We want to be sure that our data is well fit for PCA. The following two outputs tell us that:</a:t>
            </a:r>
          </a:p>
          <a:p>
            <a:r>
              <a:rPr lang="en-US" sz="2000" dirty="0">
                <a:solidFill>
                  <a:schemeClr val="tx1">
                    <a:alpha val="60000"/>
                  </a:schemeClr>
                </a:solidFill>
              </a:rPr>
              <a:t>KMO measures how much of our variance might be caused by underlying factors. The closer to 1 the better. By rerunning with some changes to our data we could improve our KMO score </a:t>
            </a:r>
          </a:p>
          <a:p>
            <a:endParaRPr lang="en-US" sz="2000" dirty="0">
              <a:solidFill>
                <a:schemeClr val="tx1">
                  <a:alpha val="60000"/>
                </a:schemeClr>
              </a:solidFill>
            </a:endParaRPr>
          </a:p>
          <a:p>
            <a:r>
              <a:rPr lang="en-US" sz="2000" dirty="0">
                <a:solidFill>
                  <a:schemeClr val="tx1">
                    <a:alpha val="60000"/>
                  </a:schemeClr>
                </a:solidFill>
              </a:rPr>
              <a:t>Bartlett’s Test of Sphericity tests the hypothesis that our correlation matrix is the identity matrix. Hence our data  being uncorrelated. In this case the value is sufficiently low enough to reject this hypothesis.</a:t>
            </a:r>
          </a:p>
        </p:txBody>
      </p:sp>
      <p:graphicFrame>
        <p:nvGraphicFramePr>
          <p:cNvPr id="6" name="Table 5">
            <a:extLst>
              <a:ext uri="{FF2B5EF4-FFF2-40B4-BE49-F238E27FC236}">
                <a16:creationId xmlns:a16="http://schemas.microsoft.com/office/drawing/2014/main" id="{9EE5B8A3-84B8-4BA9-B060-12228E5ADF5D}"/>
              </a:ext>
            </a:extLst>
          </p:cNvPr>
          <p:cNvGraphicFramePr>
            <a:graphicFrameLocks noGrp="1"/>
          </p:cNvGraphicFramePr>
          <p:nvPr>
            <p:extLst>
              <p:ext uri="{D42A27DB-BD31-4B8C-83A1-F6EECF244321}">
                <p14:modId xmlns:p14="http://schemas.microsoft.com/office/powerpoint/2010/main" val="929522350"/>
              </p:ext>
            </p:extLst>
          </p:nvPr>
        </p:nvGraphicFramePr>
        <p:xfrm>
          <a:off x="7633428" y="2398464"/>
          <a:ext cx="3914165" cy="2061073"/>
        </p:xfrm>
        <a:graphic>
          <a:graphicData uri="http://schemas.openxmlformats.org/drawingml/2006/table">
            <a:tbl>
              <a:tblPr firstRow="1" bandRow="1"/>
              <a:tblGrid>
                <a:gridCol w="1532990">
                  <a:extLst>
                    <a:ext uri="{9D8B030D-6E8A-4147-A177-3AD203B41FA5}">
                      <a16:colId xmlns:a16="http://schemas.microsoft.com/office/drawing/2014/main" val="2972578184"/>
                    </a:ext>
                  </a:extLst>
                </a:gridCol>
                <a:gridCol w="1377745">
                  <a:extLst>
                    <a:ext uri="{9D8B030D-6E8A-4147-A177-3AD203B41FA5}">
                      <a16:colId xmlns:a16="http://schemas.microsoft.com/office/drawing/2014/main" val="4176995203"/>
                    </a:ext>
                  </a:extLst>
                </a:gridCol>
                <a:gridCol w="1003430">
                  <a:extLst>
                    <a:ext uri="{9D8B030D-6E8A-4147-A177-3AD203B41FA5}">
                      <a16:colId xmlns:a16="http://schemas.microsoft.com/office/drawing/2014/main" val="370697409"/>
                    </a:ext>
                  </a:extLst>
                </a:gridCol>
              </a:tblGrid>
              <a:tr h="355439">
                <a:tc gridSpan="3">
                  <a:txBody>
                    <a:bodyPr/>
                    <a:lstStyle/>
                    <a:p>
                      <a:pPr algn="ctr" fontAlgn="ctr"/>
                      <a:r>
                        <a:rPr lang="en-US" sz="1900" b="1" i="0" u="none" strike="noStrike">
                          <a:solidFill>
                            <a:srgbClr val="010205"/>
                          </a:solidFill>
                          <a:effectLst/>
                          <a:latin typeface="Arial Bold" panose="020B0704020202020204" pitchFamily="34" charset="0"/>
                        </a:rPr>
                        <a:t>KMO and Bartlett's Test</a:t>
                      </a:r>
                    </a:p>
                  </a:txBody>
                  <a:tcPr marL="14785" marR="14785" marT="1478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951766"/>
                  </a:ext>
                </a:extLst>
              </a:tr>
              <a:tr h="544691">
                <a:tc gridSpan="2">
                  <a:txBody>
                    <a:bodyPr/>
                    <a:lstStyle/>
                    <a:p>
                      <a:pPr algn="l" fontAlgn="t"/>
                      <a:r>
                        <a:rPr lang="en-US" sz="1600" b="0" i="0" u="none" strike="noStrike">
                          <a:solidFill>
                            <a:srgbClr val="264A60"/>
                          </a:solidFill>
                          <a:effectLst/>
                          <a:latin typeface="Arial" panose="020B0604020202020204" pitchFamily="34" charset="0"/>
                        </a:rPr>
                        <a:t>Kaiser-Meyer-Olkin Measure of Sampling Adequacy.</a:t>
                      </a:r>
                    </a:p>
                  </a:txBody>
                  <a:tcPr marL="14785" marR="14785" marT="14785" marB="0">
                    <a:lnL>
                      <a:noFill/>
                    </a:lnL>
                    <a:lnR>
                      <a:noFill/>
                    </a:lnR>
                    <a:lnT>
                      <a:noFill/>
                    </a:lnT>
                    <a:lnB w="6350" cap="flat" cmpd="sng" algn="ctr">
                      <a:solidFill>
                        <a:srgbClr val="AEAEAE"/>
                      </a:solidFill>
                      <a:prstDash val="solid"/>
                      <a:round/>
                      <a:headEnd type="none" w="med" len="med"/>
                      <a:tailEnd type="none" w="med" len="med"/>
                    </a:lnB>
                    <a:solidFill>
                      <a:srgbClr val="E0E0E0"/>
                    </a:solidFill>
                  </a:tcPr>
                </a:tc>
                <a:tc hMerge="1">
                  <a:txBody>
                    <a:bodyPr/>
                    <a:lstStyle/>
                    <a:p>
                      <a:endParaRPr lang="en-US"/>
                    </a:p>
                  </a:txBody>
                  <a:tcPr/>
                </a:tc>
                <a:tc>
                  <a:txBody>
                    <a:bodyPr/>
                    <a:lstStyle/>
                    <a:p>
                      <a:pPr algn="r" fontAlgn="t"/>
                      <a:r>
                        <a:rPr lang="en-US" sz="1600" b="0" i="0" u="none" strike="noStrike">
                          <a:solidFill>
                            <a:srgbClr val="010205"/>
                          </a:solidFill>
                          <a:effectLst/>
                          <a:latin typeface="Arial" panose="020B0604020202020204" pitchFamily="34" charset="0"/>
                        </a:rPr>
                        <a:t>0.680</a:t>
                      </a:r>
                    </a:p>
                  </a:txBody>
                  <a:tcPr marL="14785" marR="14785" marT="14785" marB="0">
                    <a:lnL>
                      <a:noFill/>
                    </a:lnL>
                    <a:lnR>
                      <a:noFill/>
                    </a:lnR>
                    <a:lnT>
                      <a:noFill/>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045238650"/>
                  </a:ext>
                </a:extLst>
              </a:tr>
              <a:tr h="544691">
                <a:tc rowSpan="3">
                  <a:txBody>
                    <a:bodyPr/>
                    <a:lstStyle/>
                    <a:p>
                      <a:pPr algn="l" fontAlgn="t"/>
                      <a:r>
                        <a:rPr lang="en-US" sz="1600" b="0" i="0" u="none" strike="noStrike">
                          <a:solidFill>
                            <a:srgbClr val="264A60"/>
                          </a:solidFill>
                          <a:effectLst/>
                          <a:latin typeface="Arial" panose="020B0604020202020204" pitchFamily="34" charset="0"/>
                        </a:rPr>
                        <a:t>Bartlett's Test of Sphericity</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solidFill>
                      <a:srgbClr val="E0E0E0"/>
                    </a:solidFill>
                  </a:tcPr>
                </a:tc>
                <a:tc>
                  <a:txBody>
                    <a:bodyPr/>
                    <a:lstStyle/>
                    <a:p>
                      <a:pPr algn="l" fontAlgn="t"/>
                      <a:r>
                        <a:rPr lang="en-US" sz="1600" b="0" i="0" u="none" strike="noStrike">
                          <a:solidFill>
                            <a:srgbClr val="264A60"/>
                          </a:solidFill>
                          <a:effectLst/>
                          <a:latin typeface="Arial" panose="020B0604020202020204" pitchFamily="34" charset="0"/>
                        </a:rPr>
                        <a:t>Approx. Chi-Square</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600" b="0" i="0" u="none" strike="noStrike">
                          <a:solidFill>
                            <a:srgbClr val="010205"/>
                          </a:solidFill>
                          <a:effectLst/>
                          <a:latin typeface="Arial" panose="020B0604020202020204" pitchFamily="34" charset="0"/>
                        </a:rPr>
                        <a:t>2860.729</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881213404"/>
                  </a:ext>
                </a:extLst>
              </a:tr>
              <a:tr h="308126">
                <a:tc vMerge="1">
                  <a:txBody>
                    <a:bodyPr/>
                    <a:lstStyle/>
                    <a:p>
                      <a:endParaRPr lang="en-US"/>
                    </a:p>
                  </a:txBody>
                  <a:tcPr/>
                </a:tc>
                <a:tc>
                  <a:txBody>
                    <a:bodyPr/>
                    <a:lstStyle/>
                    <a:p>
                      <a:pPr algn="l" fontAlgn="t"/>
                      <a:r>
                        <a:rPr lang="en-US" sz="1600" b="0" i="0" u="none" strike="noStrike">
                          <a:solidFill>
                            <a:srgbClr val="264A60"/>
                          </a:solidFill>
                          <a:effectLst/>
                          <a:latin typeface="Arial" panose="020B0604020202020204" pitchFamily="34" charset="0"/>
                        </a:rPr>
                        <a:t>df</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600" b="0" i="0" u="none" strike="noStrike">
                          <a:solidFill>
                            <a:srgbClr val="010205"/>
                          </a:solidFill>
                          <a:effectLst/>
                          <a:latin typeface="Arial" panose="020B0604020202020204" pitchFamily="34" charset="0"/>
                        </a:rPr>
                        <a:t>136</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032242130"/>
                  </a:ext>
                </a:extLst>
              </a:tr>
              <a:tr h="308126">
                <a:tc vMerge="1">
                  <a:txBody>
                    <a:bodyPr/>
                    <a:lstStyle/>
                    <a:p>
                      <a:endParaRPr lang="en-US"/>
                    </a:p>
                  </a:txBody>
                  <a:tcPr/>
                </a:tc>
                <a:tc>
                  <a:txBody>
                    <a:bodyPr/>
                    <a:lstStyle/>
                    <a:p>
                      <a:pPr algn="l" fontAlgn="t"/>
                      <a:r>
                        <a:rPr lang="en-US" sz="1600" b="0" i="0" u="none" strike="noStrike">
                          <a:solidFill>
                            <a:srgbClr val="264A60"/>
                          </a:solidFill>
                          <a:effectLst/>
                          <a:latin typeface="Arial" panose="020B0604020202020204" pitchFamily="34" charset="0"/>
                        </a:rPr>
                        <a:t>Sig.</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solidFill>
                      <a:srgbClr val="E0E0E0"/>
                    </a:solidFill>
                  </a:tcPr>
                </a:tc>
                <a:tc>
                  <a:txBody>
                    <a:bodyPr/>
                    <a:lstStyle/>
                    <a:p>
                      <a:pPr algn="r" fontAlgn="t"/>
                      <a:r>
                        <a:rPr lang="en-US" sz="1600" b="0" i="0" u="none" strike="noStrike">
                          <a:solidFill>
                            <a:srgbClr val="010205"/>
                          </a:solidFill>
                          <a:effectLst/>
                          <a:latin typeface="Arial" panose="020B0604020202020204" pitchFamily="34" charset="0"/>
                        </a:rPr>
                        <a:t>0.000</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3696914476"/>
                  </a:ext>
                </a:extLst>
              </a:tr>
            </a:tbl>
          </a:graphicData>
        </a:graphic>
      </p:graphicFrame>
    </p:spTree>
    <p:extLst>
      <p:ext uri="{BB962C8B-B14F-4D97-AF65-F5344CB8AC3E}">
        <p14:creationId xmlns:p14="http://schemas.microsoft.com/office/powerpoint/2010/main" val="143332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C5E9-82A3-47E7-ABC1-B2A526E1B05D}"/>
              </a:ext>
            </a:extLst>
          </p:cNvPr>
          <p:cNvSpPr>
            <a:spLocks noGrp="1"/>
          </p:cNvSpPr>
          <p:nvPr>
            <p:ph type="title"/>
          </p:nvPr>
        </p:nvSpPr>
        <p:spPr>
          <a:xfrm>
            <a:off x="4345496" y="0"/>
            <a:ext cx="7671033" cy="360727"/>
          </a:xfrm>
        </p:spPr>
        <p:txBody>
          <a:bodyPr>
            <a:normAutofit fontScale="90000"/>
          </a:bodyPr>
          <a:lstStyle/>
          <a:p>
            <a:endParaRPr lang="en-US" dirty="0"/>
          </a:p>
        </p:txBody>
      </p:sp>
      <p:sp>
        <p:nvSpPr>
          <p:cNvPr id="9" name="TextBox 8">
            <a:extLst>
              <a:ext uri="{FF2B5EF4-FFF2-40B4-BE49-F238E27FC236}">
                <a16:creationId xmlns:a16="http://schemas.microsoft.com/office/drawing/2014/main" id="{617A3299-1DEC-43FA-81EA-A0F0AA1D67C4}"/>
              </a:ext>
            </a:extLst>
          </p:cNvPr>
          <p:cNvSpPr txBox="1"/>
          <p:nvPr/>
        </p:nvSpPr>
        <p:spPr>
          <a:xfrm>
            <a:off x="0" y="418147"/>
            <a:ext cx="1489078" cy="646331"/>
          </a:xfrm>
          <a:prstGeom prst="rect">
            <a:avLst/>
          </a:prstGeom>
          <a:noFill/>
        </p:spPr>
        <p:txBody>
          <a:bodyPr wrap="square" rtlCol="0">
            <a:spAutoFit/>
          </a:bodyPr>
          <a:lstStyle/>
          <a:p>
            <a:r>
              <a:rPr lang="en-US" dirty="0"/>
              <a:t>Correlation</a:t>
            </a:r>
          </a:p>
          <a:p>
            <a:r>
              <a:rPr lang="en-US" dirty="0"/>
              <a:t>Matrix</a:t>
            </a:r>
          </a:p>
        </p:txBody>
      </p:sp>
      <p:sp>
        <p:nvSpPr>
          <p:cNvPr id="10" name="TextBox 9">
            <a:extLst>
              <a:ext uri="{FF2B5EF4-FFF2-40B4-BE49-F238E27FC236}">
                <a16:creationId xmlns:a16="http://schemas.microsoft.com/office/drawing/2014/main" id="{CF30F36E-CEBB-4941-BA13-570C8256FC91}"/>
              </a:ext>
            </a:extLst>
          </p:cNvPr>
          <p:cNvSpPr txBox="1"/>
          <p:nvPr/>
        </p:nvSpPr>
        <p:spPr>
          <a:xfrm>
            <a:off x="991080" y="3023533"/>
            <a:ext cx="9949343" cy="3416320"/>
          </a:xfrm>
          <a:prstGeom prst="rect">
            <a:avLst/>
          </a:prstGeom>
          <a:noFill/>
        </p:spPr>
        <p:txBody>
          <a:bodyPr wrap="square" rtlCol="0">
            <a:spAutoFit/>
          </a:bodyPr>
          <a:lstStyle/>
          <a:p>
            <a:r>
              <a:rPr lang="en-US" dirty="0"/>
              <a:t>This matrix is a section of our complete 17 x 17 correlation matrix, that shows how the selected variables vary with one another Along the diagonals we see that each variable is compared with itself resulting in a correlation coefficient of 1. All of the other values vary from -1 to 1. For instance, We see that median income has a coefficient of -0.462 with total crime but a value of .689 with Population with BS or More. This tells us that neighborhoods with a higher median income will have a lower amount of total crime and a higher proportion of population holding a Bachelor’s degree or higher. </a:t>
            </a:r>
          </a:p>
          <a:p>
            <a:endParaRPr lang="en-US" dirty="0"/>
          </a:p>
          <a:p>
            <a:endParaRPr lang="en-US" dirty="0"/>
          </a:p>
          <a:p>
            <a:r>
              <a:rPr lang="en-US" dirty="0"/>
              <a:t>This matrix is symmetric therefore we can orthogonally diagonalize it which will provide us with an SVD for our data. The eigenvectors provide the linear combination of our original data and the eigenvalues tell us how much of our data is represented by this linear combination. </a:t>
            </a:r>
          </a:p>
          <a:p>
            <a:endParaRPr lang="en-US" dirty="0"/>
          </a:p>
        </p:txBody>
      </p:sp>
      <p:graphicFrame>
        <p:nvGraphicFramePr>
          <p:cNvPr id="11" name="Object 10">
            <a:extLst>
              <a:ext uri="{FF2B5EF4-FFF2-40B4-BE49-F238E27FC236}">
                <a16:creationId xmlns:a16="http://schemas.microsoft.com/office/drawing/2014/main" id="{B0D725BB-DBCF-46EB-A1FC-188650C03BD7}"/>
              </a:ext>
            </a:extLst>
          </p:cNvPr>
          <p:cNvGraphicFramePr>
            <a:graphicFrameLocks noChangeAspect="1"/>
          </p:cNvGraphicFramePr>
          <p:nvPr/>
        </p:nvGraphicFramePr>
        <p:xfrm>
          <a:off x="0" y="1182688"/>
          <a:ext cx="7581900" cy="1438275"/>
        </p:xfrm>
        <a:graphic>
          <a:graphicData uri="http://schemas.openxmlformats.org/presentationml/2006/ole">
            <mc:AlternateContent xmlns:mc="http://schemas.openxmlformats.org/markup-compatibility/2006">
              <mc:Choice xmlns:v="urn:schemas-microsoft-com:vml" Requires="v">
                <p:oleObj name="Worksheet" r:id="rId2" imgW="7582044" imgH="1438261" progId="Excel.Sheet.12">
                  <p:embed/>
                </p:oleObj>
              </mc:Choice>
              <mc:Fallback>
                <p:oleObj name="Worksheet" r:id="rId2" imgW="7582044" imgH="1438261" progId="Excel.Sheet.12">
                  <p:embed/>
                  <p:pic>
                    <p:nvPicPr>
                      <p:cNvPr id="11" name="Object 10">
                        <a:extLst>
                          <a:ext uri="{FF2B5EF4-FFF2-40B4-BE49-F238E27FC236}">
                            <a16:creationId xmlns:a16="http://schemas.microsoft.com/office/drawing/2014/main" id="{B0D725BB-DBCF-46EB-A1FC-188650C03BD7}"/>
                          </a:ext>
                        </a:extLst>
                      </p:cNvPr>
                      <p:cNvPicPr/>
                      <p:nvPr/>
                    </p:nvPicPr>
                    <p:blipFill>
                      <a:blip r:embed="rId3"/>
                      <a:stretch>
                        <a:fillRect/>
                      </a:stretch>
                    </p:blipFill>
                    <p:spPr>
                      <a:xfrm>
                        <a:off x="0" y="1182688"/>
                        <a:ext cx="7581900" cy="143827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F11F831-AB95-4583-A227-41822CBB3393}"/>
              </a:ext>
            </a:extLst>
          </p:cNvPr>
          <p:cNvGraphicFramePr>
            <a:graphicFrameLocks noChangeAspect="1"/>
          </p:cNvGraphicFramePr>
          <p:nvPr/>
        </p:nvGraphicFramePr>
        <p:xfrm>
          <a:off x="1514475" y="447071"/>
          <a:ext cx="6067425" cy="752475"/>
        </p:xfrm>
        <a:graphic>
          <a:graphicData uri="http://schemas.openxmlformats.org/presentationml/2006/ole">
            <mc:AlternateContent xmlns:mc="http://schemas.openxmlformats.org/markup-compatibility/2006">
              <mc:Choice xmlns:v="urn:schemas-microsoft-com:vml" Requires="v">
                <p:oleObj name="Worksheet" r:id="rId4" imgW="6067245" imgH="752333" progId="Excel.Sheet.12">
                  <p:embed/>
                </p:oleObj>
              </mc:Choice>
              <mc:Fallback>
                <p:oleObj name="Worksheet" r:id="rId4" imgW="6067245" imgH="752333" progId="Excel.Sheet.12">
                  <p:embed/>
                  <p:pic>
                    <p:nvPicPr>
                      <p:cNvPr id="8" name="Object 7">
                        <a:extLst>
                          <a:ext uri="{FF2B5EF4-FFF2-40B4-BE49-F238E27FC236}">
                            <a16:creationId xmlns:a16="http://schemas.microsoft.com/office/drawing/2014/main" id="{9F11F831-AB95-4583-A227-41822CBB3393}"/>
                          </a:ext>
                        </a:extLst>
                      </p:cNvPr>
                      <p:cNvPicPr/>
                      <p:nvPr/>
                    </p:nvPicPr>
                    <p:blipFill>
                      <a:blip r:embed="rId5"/>
                      <a:stretch>
                        <a:fillRect/>
                      </a:stretch>
                    </p:blipFill>
                    <p:spPr>
                      <a:xfrm>
                        <a:off x="1514475" y="447071"/>
                        <a:ext cx="6067425" cy="752475"/>
                      </a:xfrm>
                      <a:prstGeom prst="rect">
                        <a:avLst/>
                      </a:prstGeom>
                    </p:spPr>
                  </p:pic>
                </p:oleObj>
              </mc:Fallback>
            </mc:AlternateContent>
          </a:graphicData>
        </a:graphic>
      </p:graphicFrame>
    </p:spTree>
    <p:extLst>
      <p:ext uri="{BB962C8B-B14F-4D97-AF65-F5344CB8AC3E}">
        <p14:creationId xmlns:p14="http://schemas.microsoft.com/office/powerpoint/2010/main" val="83536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39AA9710-4D8A-4393-B3F2-591EDF30C770}"/>
              </a:ext>
            </a:extLst>
          </p:cNvPr>
          <p:cNvSpPr>
            <a:spLocks noGrp="1"/>
          </p:cNvSpPr>
          <p:nvPr>
            <p:ph type="title"/>
          </p:nvPr>
        </p:nvSpPr>
        <p:spPr>
          <a:xfrm>
            <a:off x="8016641" y="662400"/>
            <a:ext cx="3410309" cy="1492132"/>
          </a:xfrm>
        </p:spPr>
        <p:txBody>
          <a:bodyPr anchor="t">
            <a:normAutofit/>
          </a:bodyPr>
          <a:lstStyle/>
          <a:p>
            <a:endParaRPr lang="en-US"/>
          </a:p>
        </p:txBody>
      </p:sp>
      <p:sp>
        <p:nvSpPr>
          <p:cNvPr id="19" name="Freeform: Shape 18">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EA6EAB5-2C3E-423C-81BA-C264F423B0C9}"/>
              </a:ext>
            </a:extLst>
          </p:cNvPr>
          <p:cNvSpPr>
            <a:spLocks noGrp="1"/>
          </p:cNvSpPr>
          <p:nvPr>
            <p:ph idx="1"/>
          </p:nvPr>
        </p:nvSpPr>
        <p:spPr>
          <a:xfrm>
            <a:off x="8016641" y="2286000"/>
            <a:ext cx="3410309" cy="3844800"/>
          </a:xfrm>
        </p:spPr>
        <p:txBody>
          <a:bodyPr>
            <a:normAutofit/>
          </a:bodyPr>
          <a:lstStyle/>
          <a:p>
            <a:r>
              <a:rPr lang="en-US" sz="1700" dirty="0">
                <a:solidFill>
                  <a:schemeClr val="tx1">
                    <a:alpha val="60000"/>
                  </a:schemeClr>
                </a:solidFill>
              </a:rPr>
              <a:t>The Extraction Communalities table describes the proportion  of each variable’s variance that can be explained by the principal components.</a:t>
            </a:r>
          </a:p>
          <a:p>
            <a:r>
              <a:rPr lang="en-US" sz="1700" dirty="0">
                <a:solidFill>
                  <a:schemeClr val="tx1">
                    <a:alpha val="60000"/>
                  </a:schemeClr>
                </a:solidFill>
              </a:rPr>
              <a:t>Not here that both the variables “Hispanic or Latino” and “Population” both have low values in the extraction column. This tells us that these variables are not being represented in these first two components. In the future we could run the analysis again without these factors and analyze those results.</a:t>
            </a:r>
          </a:p>
          <a:p>
            <a:endParaRPr lang="en-US" sz="1700" dirty="0">
              <a:solidFill>
                <a:schemeClr val="tx1">
                  <a:alpha val="60000"/>
                </a:schemeClr>
              </a:solidFill>
            </a:endParaRPr>
          </a:p>
          <a:p>
            <a:endParaRPr lang="en-US" sz="1700" dirty="0">
              <a:solidFill>
                <a:schemeClr val="tx1">
                  <a:alpha val="60000"/>
                </a:schemeClr>
              </a:solidFill>
            </a:endParaRPr>
          </a:p>
          <a:p>
            <a:endParaRPr lang="en-US" sz="1700" dirty="0">
              <a:solidFill>
                <a:schemeClr val="tx1">
                  <a:alpha val="60000"/>
                </a:schemeClr>
              </a:solidFill>
            </a:endParaRPr>
          </a:p>
        </p:txBody>
      </p:sp>
      <p:graphicFrame>
        <p:nvGraphicFramePr>
          <p:cNvPr id="6" name="Table 5">
            <a:extLst>
              <a:ext uri="{FF2B5EF4-FFF2-40B4-BE49-F238E27FC236}">
                <a16:creationId xmlns:a16="http://schemas.microsoft.com/office/drawing/2014/main" id="{59E6D620-65F7-4D5C-BC7D-9531D04748D4}"/>
              </a:ext>
            </a:extLst>
          </p:cNvPr>
          <p:cNvGraphicFramePr>
            <a:graphicFrameLocks noGrp="1"/>
          </p:cNvGraphicFramePr>
          <p:nvPr>
            <p:extLst>
              <p:ext uri="{D42A27DB-BD31-4B8C-83A1-F6EECF244321}">
                <p14:modId xmlns:p14="http://schemas.microsoft.com/office/powerpoint/2010/main" val="2021184482"/>
              </p:ext>
            </p:extLst>
          </p:nvPr>
        </p:nvGraphicFramePr>
        <p:xfrm>
          <a:off x="806508" y="643469"/>
          <a:ext cx="5932982" cy="5571064"/>
        </p:xfrm>
        <a:graphic>
          <a:graphicData uri="http://schemas.openxmlformats.org/drawingml/2006/table">
            <a:tbl>
              <a:tblPr firstRow="1" bandRow="1">
                <a:tableStyleId>{69012ECD-51FC-41F1-AA8D-1B2483CD663E}</a:tableStyleId>
              </a:tblPr>
              <a:tblGrid>
                <a:gridCol w="2919058">
                  <a:extLst>
                    <a:ext uri="{9D8B030D-6E8A-4147-A177-3AD203B41FA5}">
                      <a16:colId xmlns:a16="http://schemas.microsoft.com/office/drawing/2014/main" val="2674644574"/>
                    </a:ext>
                  </a:extLst>
                </a:gridCol>
                <a:gridCol w="1228159">
                  <a:extLst>
                    <a:ext uri="{9D8B030D-6E8A-4147-A177-3AD203B41FA5}">
                      <a16:colId xmlns:a16="http://schemas.microsoft.com/office/drawing/2014/main" val="3030682688"/>
                    </a:ext>
                  </a:extLst>
                </a:gridCol>
                <a:gridCol w="1785765">
                  <a:extLst>
                    <a:ext uri="{9D8B030D-6E8A-4147-A177-3AD203B41FA5}">
                      <a16:colId xmlns:a16="http://schemas.microsoft.com/office/drawing/2014/main" val="2674896459"/>
                    </a:ext>
                  </a:extLst>
                </a:gridCol>
              </a:tblGrid>
              <a:tr h="338996">
                <a:tc gridSpan="3">
                  <a:txBody>
                    <a:bodyPr/>
                    <a:lstStyle/>
                    <a:p>
                      <a:pPr algn="ctr" fontAlgn="ctr"/>
                      <a:r>
                        <a:rPr lang="en-US" sz="1800" b="1" u="none" strike="noStrike">
                          <a:solidFill>
                            <a:srgbClr val="010205"/>
                          </a:solidFill>
                          <a:effectLst/>
                        </a:rPr>
                        <a:t>Communalities</a:t>
                      </a:r>
                      <a:endParaRPr lang="en-US" sz="1800" b="1" i="0" u="none" strike="noStrike">
                        <a:solidFill>
                          <a:srgbClr val="010205"/>
                        </a:solidFill>
                        <a:effectLst/>
                        <a:latin typeface="Arial Bold" panose="020B0704020202020204" pitchFamily="34" charset="0"/>
                      </a:endParaRPr>
                    </a:p>
                  </a:txBody>
                  <a:tcPr marL="12395" marR="12395" marT="1239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4011185"/>
                  </a:ext>
                </a:extLst>
              </a:tr>
              <a:tr h="275372">
                <a:tc>
                  <a:txBody>
                    <a:bodyPr/>
                    <a:lstStyle/>
                    <a:p>
                      <a:pPr algn="l" fontAlgn="b"/>
                      <a:r>
                        <a:rPr lang="en-US" sz="1400" b="0" u="none" strike="noStrike">
                          <a:solidFill>
                            <a:srgbClr val="264A60"/>
                          </a:solidFill>
                          <a:effectLst/>
                        </a:rPr>
                        <a:t> </a:t>
                      </a:r>
                      <a:endParaRPr lang="en-US" sz="1400" b="0" i="0" u="none" strike="noStrike">
                        <a:solidFill>
                          <a:srgbClr val="264A60"/>
                        </a:solidFill>
                        <a:effectLst/>
                        <a:latin typeface="Arial" panose="020B0604020202020204" pitchFamily="34" charset="0"/>
                      </a:endParaRPr>
                    </a:p>
                  </a:txBody>
                  <a:tcPr marL="12395" marR="12395" marT="12395" marB="0" anchor="b"/>
                </a:tc>
                <a:tc>
                  <a:txBody>
                    <a:bodyPr/>
                    <a:lstStyle/>
                    <a:p>
                      <a:pPr algn="ctr" fontAlgn="b"/>
                      <a:r>
                        <a:rPr lang="en-US" sz="1400" b="0" u="none" strike="noStrike">
                          <a:solidFill>
                            <a:srgbClr val="264A60"/>
                          </a:solidFill>
                          <a:effectLst/>
                        </a:rPr>
                        <a:t>Initial</a:t>
                      </a:r>
                      <a:endParaRPr lang="en-US" sz="1400" b="0" i="0" u="none" strike="noStrike">
                        <a:solidFill>
                          <a:srgbClr val="264A60"/>
                        </a:solidFill>
                        <a:effectLst/>
                        <a:latin typeface="Arial" panose="020B0604020202020204" pitchFamily="34" charset="0"/>
                      </a:endParaRPr>
                    </a:p>
                  </a:txBody>
                  <a:tcPr marL="12395" marR="12395" marT="12395" marB="0" anchor="b"/>
                </a:tc>
                <a:tc>
                  <a:txBody>
                    <a:bodyPr/>
                    <a:lstStyle/>
                    <a:p>
                      <a:pPr algn="ctr" fontAlgn="b"/>
                      <a:r>
                        <a:rPr lang="en-US" sz="1400" b="0" u="none" strike="noStrike">
                          <a:solidFill>
                            <a:srgbClr val="264A60"/>
                          </a:solidFill>
                          <a:effectLst/>
                        </a:rPr>
                        <a:t>Extraction</a:t>
                      </a:r>
                      <a:endParaRPr lang="en-US" sz="1400" b="0" i="0" u="none" strike="noStrike">
                        <a:solidFill>
                          <a:srgbClr val="264A60"/>
                        </a:solidFill>
                        <a:effectLst/>
                        <a:latin typeface="Arial" panose="020B0604020202020204" pitchFamily="34" charset="0"/>
                      </a:endParaRPr>
                    </a:p>
                  </a:txBody>
                  <a:tcPr marL="12395" marR="12395" marT="12395" marB="0" anchor="b"/>
                </a:tc>
                <a:extLst>
                  <a:ext uri="{0D108BD9-81ED-4DB2-BD59-A6C34878D82A}">
                    <a16:rowId xmlns:a16="http://schemas.microsoft.com/office/drawing/2014/main" val="3412676097"/>
                  </a:ext>
                </a:extLst>
              </a:tr>
              <a:tr h="275372">
                <a:tc>
                  <a:txBody>
                    <a:bodyPr/>
                    <a:lstStyle/>
                    <a:p>
                      <a:pPr algn="l" fontAlgn="t"/>
                      <a:r>
                        <a:rPr lang="en-US" sz="1400" b="0" u="none" strike="noStrike">
                          <a:solidFill>
                            <a:srgbClr val="264A60"/>
                          </a:solidFill>
                          <a:effectLst/>
                        </a:rPr>
                        <a:t>total crime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0.472</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1902808464"/>
                  </a:ext>
                </a:extLst>
              </a:tr>
              <a:tr h="275372">
                <a:tc>
                  <a:txBody>
                    <a:bodyPr/>
                    <a:lstStyle/>
                    <a:p>
                      <a:pPr algn="l" fontAlgn="t"/>
                      <a:r>
                        <a:rPr lang="en-US" sz="1400" b="0" u="none" strike="noStrike">
                          <a:solidFill>
                            <a:srgbClr val="264A60"/>
                          </a:solidFill>
                          <a:effectLst/>
                        </a:rPr>
                        <a:t>violent crime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0.423</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1164439917"/>
                  </a:ext>
                </a:extLst>
              </a:tr>
              <a:tr h="275372">
                <a:tc>
                  <a:txBody>
                    <a:bodyPr/>
                    <a:lstStyle/>
                    <a:p>
                      <a:pPr algn="l" fontAlgn="t"/>
                      <a:r>
                        <a:rPr lang="en-US" sz="1400" b="0" u="none" strike="noStrike">
                          <a:solidFill>
                            <a:srgbClr val="264A60"/>
                          </a:solidFill>
                          <a:effectLst/>
                        </a:rPr>
                        <a:t>property crime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0.338</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2103103096"/>
                  </a:ext>
                </a:extLst>
              </a:tr>
              <a:tr h="275372">
                <a:tc>
                  <a:txBody>
                    <a:bodyPr/>
                    <a:lstStyle/>
                    <a:p>
                      <a:pPr algn="l" fontAlgn="t"/>
                      <a:r>
                        <a:rPr lang="en-US" sz="1400" b="0" u="none" strike="noStrike">
                          <a:solidFill>
                            <a:srgbClr val="264A60"/>
                          </a:solidFill>
                          <a:effectLst/>
                        </a:rPr>
                        <a:t>Median income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0.691</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1611274686"/>
                  </a:ext>
                </a:extLst>
              </a:tr>
              <a:tr h="275372">
                <a:tc>
                  <a:txBody>
                    <a:bodyPr/>
                    <a:lstStyle/>
                    <a:p>
                      <a:pPr algn="l" fontAlgn="t"/>
                      <a:r>
                        <a:rPr lang="en-US" sz="1400" b="0" u="none" strike="noStrike">
                          <a:solidFill>
                            <a:srgbClr val="264A60"/>
                          </a:solidFill>
                          <a:effectLst/>
                        </a:rPr>
                        <a:t>Median home value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0.570</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4012855120"/>
                  </a:ext>
                </a:extLst>
              </a:tr>
              <a:tr h="275372">
                <a:tc>
                  <a:txBody>
                    <a:bodyPr/>
                    <a:lstStyle/>
                    <a:p>
                      <a:pPr algn="l" fontAlgn="t"/>
                      <a:r>
                        <a:rPr lang="en-US" sz="1400" b="0" u="none" strike="noStrike">
                          <a:solidFill>
                            <a:srgbClr val="264A60"/>
                          </a:solidFill>
                          <a:effectLst/>
                        </a:rPr>
                        <a:t>Population with BS or More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0.807</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2882135449"/>
                  </a:ext>
                </a:extLst>
              </a:tr>
              <a:tr h="275372">
                <a:tc>
                  <a:txBody>
                    <a:bodyPr/>
                    <a:lstStyle/>
                    <a:p>
                      <a:pPr algn="l" fontAlgn="t"/>
                      <a:r>
                        <a:rPr lang="en-US" sz="1400" b="0" u="none" strike="noStrike">
                          <a:solidFill>
                            <a:srgbClr val="264A60"/>
                          </a:solidFill>
                          <a:effectLst/>
                        </a:rPr>
                        <a:t>White alone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0.698</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9715295"/>
                  </a:ext>
                </a:extLst>
              </a:tr>
              <a:tr h="275372">
                <a:tc>
                  <a:txBody>
                    <a:bodyPr/>
                    <a:lstStyle/>
                    <a:p>
                      <a:pPr algn="l" fontAlgn="t"/>
                      <a:r>
                        <a:rPr lang="en-US" sz="1400" b="0" u="none" strike="noStrike">
                          <a:solidFill>
                            <a:srgbClr val="264A60"/>
                          </a:solidFill>
                          <a:effectLst/>
                        </a:rPr>
                        <a:t>Black or African American alone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0.396</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934462479"/>
                  </a:ext>
                </a:extLst>
              </a:tr>
              <a:tr h="275372">
                <a:tc>
                  <a:txBody>
                    <a:bodyPr/>
                    <a:lstStyle/>
                    <a:p>
                      <a:pPr algn="l" fontAlgn="t"/>
                      <a:r>
                        <a:rPr lang="en-US" sz="1400" b="0" u="none" strike="noStrike">
                          <a:solidFill>
                            <a:srgbClr val="264A60"/>
                          </a:solidFill>
                          <a:effectLst/>
                        </a:rPr>
                        <a:t>Asian alone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0.230</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1814417421"/>
                  </a:ext>
                </a:extLst>
              </a:tr>
              <a:tr h="275372">
                <a:tc>
                  <a:txBody>
                    <a:bodyPr/>
                    <a:lstStyle/>
                    <a:p>
                      <a:pPr algn="l" fontAlgn="t"/>
                      <a:r>
                        <a:rPr lang="en-US" sz="1400" b="0" u="none" strike="noStrike">
                          <a:solidFill>
                            <a:srgbClr val="264A60"/>
                          </a:solidFill>
                          <a:effectLst/>
                        </a:rPr>
                        <a:t>Hispanic or Latino</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0.001</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282257625"/>
                  </a:ext>
                </a:extLst>
              </a:tr>
              <a:tr h="275372">
                <a:tc>
                  <a:txBody>
                    <a:bodyPr/>
                    <a:lstStyle/>
                    <a:p>
                      <a:pPr algn="l" fontAlgn="t"/>
                      <a:r>
                        <a:rPr lang="en-US" sz="1400" b="0" u="none" strike="noStrike">
                          <a:solidFill>
                            <a:srgbClr val="264A60"/>
                          </a:solidFill>
                          <a:effectLst/>
                        </a:rPr>
                        <a:t>Total Vacant</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0.504</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557921219"/>
                  </a:ext>
                </a:extLst>
              </a:tr>
              <a:tr h="275372">
                <a:tc>
                  <a:txBody>
                    <a:bodyPr/>
                    <a:lstStyle/>
                    <a:p>
                      <a:pPr algn="l" fontAlgn="t"/>
                      <a:r>
                        <a:rPr lang="en-US" sz="1400" b="0" u="none" strike="noStrike">
                          <a:solidFill>
                            <a:srgbClr val="264A60"/>
                          </a:solidFill>
                          <a:effectLst/>
                        </a:rPr>
                        <a:t>Total Renter Occupied</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0.346</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233755382"/>
                  </a:ext>
                </a:extLst>
              </a:tr>
              <a:tr h="275372">
                <a:tc>
                  <a:txBody>
                    <a:bodyPr/>
                    <a:lstStyle/>
                    <a:p>
                      <a:pPr algn="l" fontAlgn="t"/>
                      <a:r>
                        <a:rPr lang="en-US" sz="1400" b="0" u="none" strike="noStrike">
                          <a:solidFill>
                            <a:srgbClr val="264A60"/>
                          </a:solidFill>
                          <a:effectLst/>
                        </a:rPr>
                        <a:t>Number of Households</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0.331</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197638409"/>
                  </a:ext>
                </a:extLst>
              </a:tr>
              <a:tr h="275372">
                <a:tc>
                  <a:txBody>
                    <a:bodyPr/>
                    <a:lstStyle/>
                    <a:p>
                      <a:pPr algn="l" fontAlgn="t"/>
                      <a:r>
                        <a:rPr lang="en-US" sz="1400" b="0" u="none" strike="noStrike">
                          <a:solidFill>
                            <a:srgbClr val="264A60"/>
                          </a:solidFill>
                          <a:effectLst/>
                        </a:rPr>
                        <a:t>Walk Score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0.718</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2356265863"/>
                  </a:ext>
                </a:extLst>
              </a:tr>
              <a:tr h="275372">
                <a:tc>
                  <a:txBody>
                    <a:bodyPr/>
                    <a:lstStyle/>
                    <a:p>
                      <a:pPr algn="l" fontAlgn="t"/>
                      <a:r>
                        <a:rPr lang="en-US" sz="1400" b="0" u="none" strike="noStrike">
                          <a:solidFill>
                            <a:srgbClr val="264A60"/>
                          </a:solidFill>
                          <a:effectLst/>
                        </a:rPr>
                        <a:t>Transit Score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0.740</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4286757463"/>
                  </a:ext>
                </a:extLst>
              </a:tr>
              <a:tr h="275372">
                <a:tc>
                  <a:txBody>
                    <a:bodyPr/>
                    <a:lstStyle/>
                    <a:p>
                      <a:pPr algn="l" fontAlgn="t"/>
                      <a:r>
                        <a:rPr lang="en-US" sz="1400" b="0" u="none" strike="noStrike">
                          <a:solidFill>
                            <a:srgbClr val="264A60"/>
                          </a:solidFill>
                          <a:effectLst/>
                        </a:rPr>
                        <a:t>Bike Score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0.729</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885182572"/>
                  </a:ext>
                </a:extLst>
              </a:tr>
              <a:tr h="275372">
                <a:tc>
                  <a:txBody>
                    <a:bodyPr/>
                    <a:lstStyle/>
                    <a:p>
                      <a:pPr algn="l" fontAlgn="t"/>
                      <a:r>
                        <a:rPr lang="en-US" sz="1400" b="0" u="none" strike="noStrike">
                          <a:solidFill>
                            <a:srgbClr val="264A60"/>
                          </a:solidFill>
                          <a:effectLst/>
                        </a:rPr>
                        <a:t>Population</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0.003</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2142315748"/>
                  </a:ext>
                </a:extLst>
              </a:tr>
              <a:tr h="275372">
                <a:tc gridSpan="3">
                  <a:txBody>
                    <a:bodyPr/>
                    <a:lstStyle/>
                    <a:p>
                      <a:pPr algn="l" fontAlgn="t"/>
                      <a:r>
                        <a:rPr lang="en-US" sz="1400" b="0" u="none" strike="noStrike">
                          <a:solidFill>
                            <a:srgbClr val="010205"/>
                          </a:solidFill>
                          <a:effectLst/>
                        </a:rPr>
                        <a:t>Extraction Method: Principal Component Analysis.</a:t>
                      </a:r>
                      <a:endParaRPr lang="en-US" sz="1400" b="0" i="0" u="none" strike="noStrike">
                        <a:solidFill>
                          <a:srgbClr val="010205"/>
                        </a:solidFill>
                        <a:effectLst/>
                        <a:latin typeface="Arial" panose="020B0604020202020204" pitchFamily="34" charset="0"/>
                      </a:endParaRPr>
                    </a:p>
                  </a:txBody>
                  <a:tcPr marL="12395" marR="12395" marT="12395"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79929075"/>
                  </a:ext>
                </a:extLst>
              </a:tr>
            </a:tbl>
          </a:graphicData>
        </a:graphic>
      </p:graphicFrame>
    </p:spTree>
    <p:extLst>
      <p:ext uri="{BB962C8B-B14F-4D97-AF65-F5344CB8AC3E}">
        <p14:creationId xmlns:p14="http://schemas.microsoft.com/office/powerpoint/2010/main" val="942615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CFC519-E72D-4C28-BA56-54EBCB762E4F}"/>
              </a:ext>
            </a:extLst>
          </p:cNvPr>
          <p:cNvPicPr>
            <a:picLocks noChangeAspect="1" noChangeArrowheads="1"/>
          </p:cNvPicPr>
          <p:nvPr/>
        </p:nvPicPr>
        <p:blipFill>
          <a:blip r:embed="rId2" cstate="print"/>
          <a:srcRect/>
          <a:stretch>
            <a:fillRect/>
          </a:stretch>
        </p:blipFill>
        <p:spPr bwMode="auto">
          <a:xfrm>
            <a:off x="461874" y="753481"/>
            <a:ext cx="4937002" cy="2904119"/>
          </a:xfrm>
          <a:prstGeom prst="rect">
            <a:avLst/>
          </a:prstGeom>
          <a:noFill/>
          <a:ln w="1">
            <a:noFill/>
            <a:miter lim="800000"/>
            <a:headEnd/>
            <a:tailEnd type="none" w="med" len="med"/>
          </a:ln>
          <a:effectLst/>
        </p:spPr>
      </p:pic>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461874" y="19459"/>
            <a:ext cx="9267444" cy="645284"/>
          </a:xfrm>
        </p:spPr>
        <p:txBody>
          <a:bodyPr>
            <a:normAutofit/>
          </a:bodyPr>
          <a:lstStyle/>
          <a:p>
            <a:r>
              <a:rPr lang="en-US" sz="4400" dirty="0">
                <a:solidFill>
                  <a:schemeClr val="tx1"/>
                </a:solidFill>
              </a:rPr>
              <a:t>Principal Component Analysis (PCA)</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13</a:t>
            </a:fld>
            <a:endParaRPr lang="en-US" dirty="0"/>
          </a:p>
        </p:txBody>
      </p:sp>
      <p:pic>
        <p:nvPicPr>
          <p:cNvPr id="4" name="Picture 3">
            <a:extLst>
              <a:ext uri="{FF2B5EF4-FFF2-40B4-BE49-F238E27FC236}">
                <a16:creationId xmlns:a16="http://schemas.microsoft.com/office/drawing/2014/main" id="{A260FF89-5DE5-480A-9DBF-7B86A28BE173}"/>
              </a:ext>
            </a:extLst>
          </p:cNvPr>
          <p:cNvPicPr>
            <a:picLocks noChangeAspect="1"/>
          </p:cNvPicPr>
          <p:nvPr/>
        </p:nvPicPr>
        <p:blipFill>
          <a:blip r:embed="rId3"/>
          <a:stretch>
            <a:fillRect/>
          </a:stretch>
        </p:blipFill>
        <p:spPr>
          <a:xfrm>
            <a:off x="6580252" y="569337"/>
            <a:ext cx="4681703" cy="3088263"/>
          </a:xfrm>
          <a:prstGeom prst="rect">
            <a:avLst/>
          </a:prstGeom>
        </p:spPr>
      </p:pic>
      <p:sp>
        <p:nvSpPr>
          <p:cNvPr id="10" name="TextBox 9">
            <a:extLst>
              <a:ext uri="{FF2B5EF4-FFF2-40B4-BE49-F238E27FC236}">
                <a16:creationId xmlns:a16="http://schemas.microsoft.com/office/drawing/2014/main" id="{0D27F5A7-8EA2-4A10-82F5-1C631AF5ADBE}"/>
              </a:ext>
            </a:extLst>
          </p:cNvPr>
          <p:cNvSpPr txBox="1"/>
          <p:nvPr/>
        </p:nvSpPr>
        <p:spPr>
          <a:xfrm>
            <a:off x="377419" y="3889891"/>
            <a:ext cx="5914238" cy="2585323"/>
          </a:xfrm>
          <a:prstGeom prst="rect">
            <a:avLst/>
          </a:prstGeom>
          <a:noFill/>
        </p:spPr>
        <p:txBody>
          <a:bodyPr wrap="square" rtlCol="0">
            <a:spAutoFit/>
          </a:bodyPr>
          <a:lstStyle/>
          <a:p>
            <a:r>
              <a:rPr lang="en-US" dirty="0"/>
              <a:t>The scree plots the eigen-value against its corresponding principal component number. The principal components are eigen-vectors and so they are associated with an eigen-value. As we increase the component number the eigenvalue decreases, reflecting the fact that the principal components are ordered in such a way that the first explains the most data, second the second most and so on. For a given set of data it is useful when deciding how many principal components to include. Look for when the slope levels off.</a:t>
            </a:r>
          </a:p>
        </p:txBody>
      </p:sp>
      <p:sp>
        <p:nvSpPr>
          <p:cNvPr id="11" name="TextBox 10">
            <a:extLst>
              <a:ext uri="{FF2B5EF4-FFF2-40B4-BE49-F238E27FC236}">
                <a16:creationId xmlns:a16="http://schemas.microsoft.com/office/drawing/2014/main" id="{8408BA9C-7D99-448D-9FA4-E4F06A0D8DCB}"/>
              </a:ext>
            </a:extLst>
          </p:cNvPr>
          <p:cNvSpPr txBox="1"/>
          <p:nvPr/>
        </p:nvSpPr>
        <p:spPr>
          <a:xfrm>
            <a:off x="6417051" y="3729835"/>
            <a:ext cx="5472945" cy="3139321"/>
          </a:xfrm>
          <a:prstGeom prst="rect">
            <a:avLst/>
          </a:prstGeom>
          <a:noFill/>
        </p:spPr>
        <p:txBody>
          <a:bodyPr wrap="square" rtlCol="0">
            <a:spAutoFit/>
          </a:bodyPr>
          <a:lstStyle/>
          <a:p>
            <a:r>
              <a:rPr lang="en-US" dirty="0"/>
              <a:t>Eigenvalues are the variances of the principal components. The total variance explained table shows us how much of the data’s total variance is explained by each of the principal components. Like the scree plot it is useful when determining how many components we wish to include. The higher the percent explained, the better; but at some point it may not be worth it to add more components. In this case the first two components explain 47.036% of the variance. This is not particularly high, so we may want to run </a:t>
            </a:r>
            <a:r>
              <a:rPr lang="en-US" dirty="0" err="1"/>
              <a:t>pca</a:t>
            </a:r>
            <a:r>
              <a:rPr lang="en-US" dirty="0"/>
              <a:t> again (with new data or less variables)</a:t>
            </a:r>
          </a:p>
        </p:txBody>
      </p:sp>
    </p:spTree>
    <p:extLst>
      <p:ext uri="{BB962C8B-B14F-4D97-AF65-F5344CB8AC3E}">
        <p14:creationId xmlns:p14="http://schemas.microsoft.com/office/powerpoint/2010/main" val="436916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1">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3"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8"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5" name="TextBox 4">
            <a:extLst>
              <a:ext uri="{FF2B5EF4-FFF2-40B4-BE49-F238E27FC236}">
                <a16:creationId xmlns:a16="http://schemas.microsoft.com/office/drawing/2014/main" id="{5EB6C3E2-A9DD-4479-B785-C88694F90C79}"/>
              </a:ext>
            </a:extLst>
          </p:cNvPr>
          <p:cNvSpPr txBox="1"/>
          <p:nvPr/>
        </p:nvSpPr>
        <p:spPr>
          <a:xfrm>
            <a:off x="1251678" y="1404594"/>
            <a:ext cx="4363595" cy="472620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solidFill>
                  <a:schemeClr val="tx1">
                    <a:alpha val="60000"/>
                  </a:schemeClr>
                </a:solidFill>
              </a:rPr>
              <a:t>The component matrix displays the loadings of each variable with the principal components. These tell us how correlated the variables are with the new principal component. Close to -1 shows strong negative correlation, and 1 to positive correlation. Near 0 means little correlation</a:t>
            </a:r>
          </a:p>
          <a:p>
            <a:pPr indent="-228600">
              <a:lnSpc>
                <a:spcPct val="90000"/>
              </a:lnSpc>
              <a:spcAft>
                <a:spcPts val="600"/>
              </a:spcAft>
              <a:buFont typeface="Arial" panose="020B0604020202020204" pitchFamily="34" charset="0"/>
              <a:buChar char="•"/>
            </a:pPr>
            <a:endParaRPr lang="en-US" sz="16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sz="1600" dirty="0">
                <a:solidFill>
                  <a:schemeClr val="tx1">
                    <a:alpha val="60000"/>
                  </a:schemeClr>
                </a:solidFill>
              </a:rPr>
              <a:t>Component 2 has a strong positive correlation with walk, transit and bike scores. So, these neighborhoods are relying more on public transit or transport without cars (Related to Income?) (possibly City neighborhoods, apartments).</a:t>
            </a:r>
          </a:p>
          <a:p>
            <a:pPr indent="-228600">
              <a:lnSpc>
                <a:spcPct val="90000"/>
              </a:lnSpc>
              <a:spcAft>
                <a:spcPts val="600"/>
              </a:spcAft>
              <a:buFont typeface="Arial" panose="020B0604020202020204" pitchFamily="34" charset="0"/>
              <a:buChar char="•"/>
            </a:pPr>
            <a:endParaRPr lang="en-US" sz="16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sz="1600" dirty="0">
                <a:solidFill>
                  <a:schemeClr val="tx1">
                    <a:alpha val="60000"/>
                  </a:schemeClr>
                </a:solidFill>
              </a:rPr>
              <a:t>The loadings are the weights each variable has in the linear combination that constructs the principle components</a:t>
            </a:r>
          </a:p>
          <a:p>
            <a:pPr indent="-228600">
              <a:lnSpc>
                <a:spcPct val="90000"/>
              </a:lnSpc>
              <a:spcAft>
                <a:spcPts val="600"/>
              </a:spcAft>
              <a:buFont typeface="Arial" panose="020B0604020202020204" pitchFamily="34" charset="0"/>
              <a:buChar char="•"/>
            </a:pPr>
            <a:endParaRPr lang="en-US" sz="1300" dirty="0">
              <a:solidFill>
                <a:schemeClr val="tx1">
                  <a:alpha val="60000"/>
                </a:schemeClr>
              </a:solidFill>
            </a:endParaRPr>
          </a:p>
        </p:txBody>
      </p:sp>
      <p:graphicFrame>
        <p:nvGraphicFramePr>
          <p:cNvPr id="4" name="Content Placeholder 3">
            <a:extLst>
              <a:ext uri="{FF2B5EF4-FFF2-40B4-BE49-F238E27FC236}">
                <a16:creationId xmlns:a16="http://schemas.microsoft.com/office/drawing/2014/main" id="{BA8561EA-42A5-417E-B97E-27CB4829A629}"/>
              </a:ext>
            </a:extLst>
          </p:cNvPr>
          <p:cNvGraphicFramePr>
            <a:graphicFrameLocks noGrp="1"/>
          </p:cNvGraphicFramePr>
          <p:nvPr>
            <p:ph idx="1"/>
            <p:extLst>
              <p:ext uri="{D42A27DB-BD31-4B8C-83A1-F6EECF244321}">
                <p14:modId xmlns:p14="http://schemas.microsoft.com/office/powerpoint/2010/main" val="3836681578"/>
              </p:ext>
            </p:extLst>
          </p:nvPr>
        </p:nvGraphicFramePr>
        <p:xfrm>
          <a:off x="6276385" y="643469"/>
          <a:ext cx="4969851" cy="5571081"/>
        </p:xfrm>
        <a:graphic>
          <a:graphicData uri="http://schemas.openxmlformats.org/drawingml/2006/table">
            <a:tbl>
              <a:tblPr firstRow="1" bandRow="1"/>
              <a:tblGrid>
                <a:gridCol w="2635439">
                  <a:extLst>
                    <a:ext uri="{9D8B030D-6E8A-4147-A177-3AD203B41FA5}">
                      <a16:colId xmlns:a16="http://schemas.microsoft.com/office/drawing/2014/main" val="15393047"/>
                    </a:ext>
                  </a:extLst>
                </a:gridCol>
                <a:gridCol w="1167206">
                  <a:extLst>
                    <a:ext uri="{9D8B030D-6E8A-4147-A177-3AD203B41FA5}">
                      <a16:colId xmlns:a16="http://schemas.microsoft.com/office/drawing/2014/main" val="157163454"/>
                    </a:ext>
                  </a:extLst>
                </a:gridCol>
                <a:gridCol w="1167206">
                  <a:extLst>
                    <a:ext uri="{9D8B030D-6E8A-4147-A177-3AD203B41FA5}">
                      <a16:colId xmlns:a16="http://schemas.microsoft.com/office/drawing/2014/main" val="484564537"/>
                    </a:ext>
                  </a:extLst>
                </a:gridCol>
              </a:tblGrid>
              <a:tr h="271857">
                <a:tc gridSpan="3">
                  <a:txBody>
                    <a:bodyPr/>
                    <a:lstStyle/>
                    <a:p>
                      <a:pPr algn="ctr" fontAlgn="ctr"/>
                      <a:r>
                        <a:rPr lang="en-US" sz="1400" b="0" i="0" u="none" strike="noStrike">
                          <a:solidFill>
                            <a:srgbClr val="000000"/>
                          </a:solidFill>
                          <a:effectLst/>
                          <a:latin typeface="Arial Bold" panose="020B0704020202020204" pitchFamily="34" charset="0"/>
                        </a:rPr>
                        <a:t>Component Matrix</a:t>
                      </a:r>
                      <a:r>
                        <a:rPr lang="en-US" sz="1400" b="0" i="0" u="none" strike="noStrike" baseline="30000">
                          <a:solidFill>
                            <a:srgbClr val="000000"/>
                          </a:solidFill>
                          <a:effectLst/>
                          <a:latin typeface="Arial Bold" panose="020B0704020202020204" pitchFamily="34" charset="0"/>
                        </a:rPr>
                        <a:t>a</a:t>
                      </a:r>
                      <a:endParaRPr lang="en-US" sz="1400" b="1" i="0" u="none" strike="noStrike">
                        <a:solidFill>
                          <a:srgbClr val="010205"/>
                        </a:solidFill>
                        <a:effectLst/>
                        <a:latin typeface="Arial Bold" panose="020B0704020202020204" pitchFamily="34" charset="0"/>
                      </a:endParaRPr>
                    </a:p>
                  </a:txBody>
                  <a:tcPr marL="10383" marR="10383" marT="10383"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9687735"/>
                  </a:ext>
                </a:extLst>
              </a:tr>
              <a:tr h="252344">
                <a:tc rowSpan="2">
                  <a:txBody>
                    <a:bodyPr/>
                    <a:lstStyle/>
                    <a:p>
                      <a:pPr algn="l" fontAlgn="b"/>
                      <a:r>
                        <a:rPr lang="en-US" sz="1300" b="0" i="0" u="none" strike="noStrike">
                          <a:solidFill>
                            <a:srgbClr val="264A60"/>
                          </a:solidFill>
                          <a:effectLst/>
                          <a:latin typeface="Arial" panose="020B0604020202020204" pitchFamily="34" charset="0"/>
                        </a:rPr>
                        <a:t> </a:t>
                      </a:r>
                    </a:p>
                  </a:txBody>
                  <a:tcPr marL="10383" marR="10383" marT="10383" marB="0" anchor="b">
                    <a:lnL>
                      <a:noFill/>
                    </a:lnL>
                    <a:lnR>
                      <a:noFill/>
                    </a:lnR>
                    <a:lnT>
                      <a:noFill/>
                    </a:lnT>
                    <a:lnB w="6350" cap="flat" cmpd="sng" algn="ctr">
                      <a:solidFill>
                        <a:srgbClr val="152935"/>
                      </a:solidFill>
                      <a:prstDash val="solid"/>
                      <a:round/>
                      <a:headEnd type="none" w="med" len="med"/>
                      <a:tailEnd type="none" w="med" len="med"/>
                    </a:lnB>
                  </a:tcPr>
                </a:tc>
                <a:tc gridSpan="2">
                  <a:txBody>
                    <a:bodyPr/>
                    <a:lstStyle/>
                    <a:p>
                      <a:pPr algn="ctr" fontAlgn="b"/>
                      <a:r>
                        <a:rPr lang="en-US" sz="1300" b="0" i="0" u="none" strike="noStrike">
                          <a:solidFill>
                            <a:srgbClr val="264A60"/>
                          </a:solidFill>
                          <a:effectLst/>
                          <a:latin typeface="Arial" panose="020B0604020202020204" pitchFamily="34" charset="0"/>
                        </a:rPr>
                        <a:t>Component</a:t>
                      </a:r>
                    </a:p>
                  </a:txBody>
                  <a:tcPr marL="10383" marR="10383" marT="10383" marB="0" anchor="b">
                    <a:lnL>
                      <a:noFill/>
                    </a:lnL>
                    <a:lnR w="6350" cap="flat" cmpd="sng" algn="ctr">
                      <a:solidFill>
                        <a:srgbClr val="E0E0E0"/>
                      </a:solidFill>
                      <a:prstDash val="solid"/>
                      <a:round/>
                      <a:headEnd type="none" w="med" len="med"/>
                      <a:tailEnd type="none" w="med" len="med"/>
                    </a:lnR>
                    <a:lnT>
                      <a:noFill/>
                    </a:lnT>
                    <a:lnB>
                      <a:noFill/>
                    </a:lnB>
                  </a:tcPr>
                </a:tc>
                <a:tc hMerge="1">
                  <a:txBody>
                    <a:bodyPr/>
                    <a:lstStyle/>
                    <a:p>
                      <a:endParaRPr lang="en-US"/>
                    </a:p>
                  </a:txBody>
                  <a:tcPr/>
                </a:tc>
                <a:extLst>
                  <a:ext uri="{0D108BD9-81ED-4DB2-BD59-A6C34878D82A}">
                    <a16:rowId xmlns:a16="http://schemas.microsoft.com/office/drawing/2014/main" val="3319726710"/>
                  </a:ext>
                </a:extLst>
              </a:tr>
              <a:tr h="252344">
                <a:tc vMerge="1">
                  <a:txBody>
                    <a:bodyPr/>
                    <a:lstStyle/>
                    <a:p>
                      <a:endParaRPr lang="en-US"/>
                    </a:p>
                  </a:txBody>
                  <a:tcPr/>
                </a:tc>
                <a:tc>
                  <a:txBody>
                    <a:bodyPr/>
                    <a:lstStyle/>
                    <a:p>
                      <a:pPr algn="ctr" fontAlgn="b"/>
                      <a:r>
                        <a:rPr lang="en-US" sz="1300" b="0" i="0" u="none" strike="noStrike">
                          <a:solidFill>
                            <a:srgbClr val="264A60"/>
                          </a:solidFill>
                          <a:effectLst/>
                          <a:latin typeface="Arial" panose="020B0604020202020204" pitchFamily="34" charset="0"/>
                        </a:rPr>
                        <a:t>1</a:t>
                      </a:r>
                    </a:p>
                  </a:txBody>
                  <a:tcPr marL="10383" marR="10383" marT="10383" marB="0" anchor="b">
                    <a:lnL>
                      <a:noFill/>
                    </a:lnL>
                    <a:lnR w="6350" cap="flat" cmpd="sng" algn="ctr">
                      <a:solidFill>
                        <a:srgbClr val="E0E0E0"/>
                      </a:solidFill>
                      <a:prstDash val="solid"/>
                      <a:round/>
                      <a:headEnd type="none" w="med" len="med"/>
                      <a:tailEnd type="none" w="med" len="med"/>
                    </a:lnR>
                    <a:lnT>
                      <a:noFill/>
                    </a:lnT>
                    <a:lnB w="6350" cap="flat" cmpd="sng" algn="ctr">
                      <a:solidFill>
                        <a:srgbClr val="152935"/>
                      </a:solidFill>
                      <a:prstDash val="solid"/>
                      <a:round/>
                      <a:headEnd type="none" w="med" len="med"/>
                      <a:tailEnd type="none" w="med" len="med"/>
                    </a:lnB>
                  </a:tcPr>
                </a:tc>
                <a:tc>
                  <a:txBody>
                    <a:bodyPr/>
                    <a:lstStyle/>
                    <a:p>
                      <a:pPr algn="ctr" fontAlgn="b"/>
                      <a:r>
                        <a:rPr lang="en-US" sz="1300" b="0" i="0" u="none" strike="noStrike">
                          <a:solidFill>
                            <a:srgbClr val="264A60"/>
                          </a:solidFill>
                          <a:effectLst/>
                          <a:latin typeface="Arial" panose="020B0604020202020204" pitchFamily="34" charset="0"/>
                        </a:rPr>
                        <a:t>2</a:t>
                      </a:r>
                    </a:p>
                  </a:txBody>
                  <a:tcPr marL="10383" marR="10383" marT="10383" marB="0" anchor="b">
                    <a:lnL w="6350" cap="flat" cmpd="sng" algn="ctr">
                      <a:solidFill>
                        <a:srgbClr val="E0E0E0"/>
                      </a:solidFill>
                      <a:prstDash val="solid"/>
                      <a:round/>
                      <a:headEnd type="none" w="med" len="med"/>
                      <a:tailEnd type="none" w="med" len="med"/>
                    </a:lnL>
                    <a:lnR>
                      <a:noFill/>
                    </a:lnR>
                    <a:lnT>
                      <a:noFill/>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2250385169"/>
                  </a:ext>
                </a:extLst>
              </a:tr>
              <a:tr h="252344">
                <a:tc>
                  <a:txBody>
                    <a:bodyPr/>
                    <a:lstStyle/>
                    <a:p>
                      <a:pPr algn="l" fontAlgn="t"/>
                      <a:r>
                        <a:rPr lang="en-US" sz="1300" b="0" i="0" u="none" strike="noStrike">
                          <a:solidFill>
                            <a:srgbClr val="264A60"/>
                          </a:solidFill>
                          <a:effectLst/>
                          <a:latin typeface="Arial" panose="020B0604020202020204" pitchFamily="34" charset="0"/>
                        </a:rPr>
                        <a:t>total crime</a:t>
                      </a:r>
                    </a:p>
                  </a:txBody>
                  <a:tcPr marL="10383" marR="10383" marT="10383" marB="0">
                    <a:lnL>
                      <a:noFill/>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-0.687</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-0.022</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623997122"/>
                  </a:ext>
                </a:extLst>
              </a:tr>
              <a:tr h="252344">
                <a:tc>
                  <a:txBody>
                    <a:bodyPr/>
                    <a:lstStyle/>
                    <a:p>
                      <a:pPr algn="l" fontAlgn="t"/>
                      <a:r>
                        <a:rPr lang="en-US" sz="1300" b="0" i="0" u="none" strike="noStrike">
                          <a:solidFill>
                            <a:srgbClr val="264A60"/>
                          </a:solidFill>
                          <a:effectLst/>
                          <a:latin typeface="Arial" panose="020B0604020202020204" pitchFamily="34" charset="0"/>
                        </a:rPr>
                        <a:t>violent crime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-0.647</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0.067</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938547825"/>
                  </a:ext>
                </a:extLst>
              </a:tr>
              <a:tr h="252344">
                <a:tc>
                  <a:txBody>
                    <a:bodyPr/>
                    <a:lstStyle/>
                    <a:p>
                      <a:pPr algn="l" fontAlgn="t"/>
                      <a:r>
                        <a:rPr lang="en-US" sz="1300" b="0" i="0" u="none" strike="noStrike">
                          <a:solidFill>
                            <a:srgbClr val="264A60"/>
                          </a:solidFill>
                          <a:effectLst/>
                          <a:latin typeface="Arial" panose="020B0604020202020204" pitchFamily="34" charset="0"/>
                        </a:rPr>
                        <a:t>property crime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-0.562</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-0.149</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78063123"/>
                  </a:ext>
                </a:extLst>
              </a:tr>
              <a:tr h="252344">
                <a:tc>
                  <a:txBody>
                    <a:bodyPr/>
                    <a:lstStyle/>
                    <a:p>
                      <a:pPr algn="l" fontAlgn="t"/>
                      <a:r>
                        <a:rPr lang="en-US" sz="1300" b="0" i="0" u="none" strike="noStrike">
                          <a:solidFill>
                            <a:srgbClr val="264A60"/>
                          </a:solidFill>
                          <a:effectLst/>
                          <a:latin typeface="Arial" panose="020B0604020202020204" pitchFamily="34" charset="0"/>
                        </a:rPr>
                        <a:t>Median income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0.828</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-0.071</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066639527"/>
                  </a:ext>
                </a:extLst>
              </a:tr>
              <a:tr h="252344">
                <a:tc>
                  <a:txBody>
                    <a:bodyPr/>
                    <a:lstStyle/>
                    <a:p>
                      <a:pPr algn="l" fontAlgn="t"/>
                      <a:r>
                        <a:rPr lang="en-US" sz="1300" b="0" i="0" u="none" strike="noStrike">
                          <a:solidFill>
                            <a:srgbClr val="264A60"/>
                          </a:solidFill>
                          <a:effectLst/>
                          <a:latin typeface="Arial" panose="020B0604020202020204" pitchFamily="34" charset="0"/>
                        </a:rPr>
                        <a:t>Median home value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0.727</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0.205</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23140133"/>
                  </a:ext>
                </a:extLst>
              </a:tr>
              <a:tr h="252344">
                <a:tc>
                  <a:txBody>
                    <a:bodyPr/>
                    <a:lstStyle/>
                    <a:p>
                      <a:pPr algn="l" fontAlgn="t"/>
                      <a:r>
                        <a:rPr lang="en-US" sz="1300" b="0" i="0" u="none" strike="noStrike">
                          <a:solidFill>
                            <a:srgbClr val="264A60"/>
                          </a:solidFill>
                          <a:effectLst/>
                          <a:latin typeface="Arial" panose="020B0604020202020204" pitchFamily="34" charset="0"/>
                        </a:rPr>
                        <a:t>Population with BS or More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0.833</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0.336</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542144233"/>
                  </a:ext>
                </a:extLst>
              </a:tr>
              <a:tr h="252344">
                <a:tc>
                  <a:txBody>
                    <a:bodyPr/>
                    <a:lstStyle/>
                    <a:p>
                      <a:pPr algn="l" fontAlgn="t"/>
                      <a:r>
                        <a:rPr lang="en-US" sz="1300" b="0" i="0" u="none" strike="noStrike">
                          <a:solidFill>
                            <a:srgbClr val="264A60"/>
                          </a:solidFill>
                          <a:effectLst/>
                          <a:latin typeface="Arial" panose="020B0604020202020204" pitchFamily="34" charset="0"/>
                        </a:rPr>
                        <a:t>White alone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0.835</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0.022</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272718749"/>
                  </a:ext>
                </a:extLst>
              </a:tr>
              <a:tr h="252344">
                <a:tc>
                  <a:txBody>
                    <a:bodyPr/>
                    <a:lstStyle/>
                    <a:p>
                      <a:pPr algn="l" fontAlgn="t"/>
                      <a:r>
                        <a:rPr lang="en-US" sz="1300" b="0" i="0" u="none" strike="noStrike">
                          <a:solidFill>
                            <a:srgbClr val="264A60"/>
                          </a:solidFill>
                          <a:effectLst/>
                          <a:latin typeface="Arial" panose="020B0604020202020204" pitchFamily="34" charset="0"/>
                        </a:rPr>
                        <a:t>Black or African American alone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-0.628</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0.049</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38363172"/>
                  </a:ext>
                </a:extLst>
              </a:tr>
              <a:tr h="252344">
                <a:tc>
                  <a:txBody>
                    <a:bodyPr/>
                    <a:lstStyle/>
                    <a:p>
                      <a:pPr algn="l" fontAlgn="t"/>
                      <a:r>
                        <a:rPr lang="en-US" sz="1300" b="0" i="0" u="none" strike="noStrike">
                          <a:solidFill>
                            <a:srgbClr val="264A60"/>
                          </a:solidFill>
                          <a:effectLst/>
                          <a:latin typeface="Arial" panose="020B0604020202020204" pitchFamily="34" charset="0"/>
                        </a:rPr>
                        <a:t>Asian alone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0.389</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0.281</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929040545"/>
                  </a:ext>
                </a:extLst>
              </a:tr>
              <a:tr h="252344">
                <a:tc>
                  <a:txBody>
                    <a:bodyPr/>
                    <a:lstStyle/>
                    <a:p>
                      <a:pPr algn="l" fontAlgn="t"/>
                      <a:r>
                        <a:rPr lang="en-US" sz="1300" b="0" i="0" u="none" strike="noStrike">
                          <a:solidFill>
                            <a:srgbClr val="264A60"/>
                          </a:solidFill>
                          <a:effectLst/>
                          <a:latin typeface="Arial" panose="020B0604020202020204" pitchFamily="34" charset="0"/>
                        </a:rPr>
                        <a:t>Hispanic or Latino</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-0.031</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-0.006</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652530847"/>
                  </a:ext>
                </a:extLst>
              </a:tr>
              <a:tr h="252344">
                <a:tc>
                  <a:txBody>
                    <a:bodyPr/>
                    <a:lstStyle/>
                    <a:p>
                      <a:pPr algn="l" fontAlgn="t"/>
                      <a:r>
                        <a:rPr lang="en-US" sz="1300" b="0" i="0" u="none" strike="noStrike">
                          <a:solidFill>
                            <a:srgbClr val="264A60"/>
                          </a:solidFill>
                          <a:effectLst/>
                          <a:latin typeface="Arial" panose="020B0604020202020204" pitchFamily="34" charset="0"/>
                        </a:rPr>
                        <a:t>Total Vacant</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-0.554</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0.443</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475680536"/>
                  </a:ext>
                </a:extLst>
              </a:tr>
              <a:tr h="252344">
                <a:tc>
                  <a:txBody>
                    <a:bodyPr/>
                    <a:lstStyle/>
                    <a:p>
                      <a:pPr algn="l" fontAlgn="t"/>
                      <a:r>
                        <a:rPr lang="en-US" sz="1300" b="0" i="0" u="none" strike="noStrike">
                          <a:solidFill>
                            <a:srgbClr val="264A60"/>
                          </a:solidFill>
                          <a:effectLst/>
                          <a:latin typeface="Arial" panose="020B0604020202020204" pitchFamily="34" charset="0"/>
                        </a:rPr>
                        <a:t>Total Renter Occupied</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-0.066</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0.584</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175228517"/>
                  </a:ext>
                </a:extLst>
              </a:tr>
              <a:tr h="252344">
                <a:tc>
                  <a:txBody>
                    <a:bodyPr/>
                    <a:lstStyle/>
                    <a:p>
                      <a:pPr algn="l" fontAlgn="t"/>
                      <a:r>
                        <a:rPr lang="en-US" sz="1300" b="0" i="0" u="none" strike="noStrike">
                          <a:solidFill>
                            <a:srgbClr val="264A60"/>
                          </a:solidFill>
                          <a:effectLst/>
                          <a:latin typeface="Arial" panose="020B0604020202020204" pitchFamily="34" charset="0"/>
                        </a:rPr>
                        <a:t>Number of Households</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0.489</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0.304</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015137811"/>
                  </a:ext>
                </a:extLst>
              </a:tr>
              <a:tr h="252344">
                <a:tc>
                  <a:txBody>
                    <a:bodyPr/>
                    <a:lstStyle/>
                    <a:p>
                      <a:pPr algn="l" fontAlgn="t"/>
                      <a:r>
                        <a:rPr lang="en-US" sz="1300" b="0" i="0" u="none" strike="noStrike">
                          <a:solidFill>
                            <a:srgbClr val="264A60"/>
                          </a:solidFill>
                          <a:effectLst/>
                          <a:latin typeface="Arial" panose="020B0604020202020204" pitchFamily="34" charset="0"/>
                        </a:rPr>
                        <a:t>Walk Score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-0.095</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0.842</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315187240"/>
                  </a:ext>
                </a:extLst>
              </a:tr>
              <a:tr h="252344">
                <a:tc>
                  <a:txBody>
                    <a:bodyPr/>
                    <a:lstStyle/>
                    <a:p>
                      <a:pPr algn="l" fontAlgn="t"/>
                      <a:r>
                        <a:rPr lang="en-US" sz="1300" b="0" i="0" u="none" strike="noStrike">
                          <a:solidFill>
                            <a:srgbClr val="264A60"/>
                          </a:solidFill>
                          <a:effectLst/>
                          <a:latin typeface="Arial" panose="020B0604020202020204" pitchFamily="34" charset="0"/>
                        </a:rPr>
                        <a:t>Transit Score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-0.329</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0.795</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630795384"/>
                  </a:ext>
                </a:extLst>
              </a:tr>
              <a:tr h="252344">
                <a:tc>
                  <a:txBody>
                    <a:bodyPr/>
                    <a:lstStyle/>
                    <a:p>
                      <a:pPr algn="l" fontAlgn="t"/>
                      <a:r>
                        <a:rPr lang="en-US" sz="1300" b="0" i="0" u="none" strike="noStrike">
                          <a:solidFill>
                            <a:srgbClr val="264A60"/>
                          </a:solidFill>
                          <a:effectLst/>
                          <a:latin typeface="Arial" panose="020B0604020202020204" pitchFamily="34" charset="0"/>
                        </a:rPr>
                        <a:t>Bike Score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-0.054</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0.852</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045179510"/>
                  </a:ext>
                </a:extLst>
              </a:tr>
              <a:tr h="252344">
                <a:tc>
                  <a:txBody>
                    <a:bodyPr/>
                    <a:lstStyle/>
                    <a:p>
                      <a:pPr algn="l" fontAlgn="t"/>
                      <a:r>
                        <a:rPr lang="en-US" sz="1300" b="0" i="0" u="none" strike="noStrike">
                          <a:solidFill>
                            <a:srgbClr val="264A60"/>
                          </a:solidFill>
                          <a:effectLst/>
                          <a:latin typeface="Arial" panose="020B0604020202020204" pitchFamily="34" charset="0"/>
                        </a:rPr>
                        <a:t>Population</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0.045</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0.032</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1324055279"/>
                  </a:ext>
                </a:extLst>
              </a:tr>
              <a:tr h="252344">
                <a:tc gridSpan="3">
                  <a:txBody>
                    <a:bodyPr/>
                    <a:lstStyle/>
                    <a:p>
                      <a:pPr algn="l" fontAlgn="t"/>
                      <a:r>
                        <a:rPr lang="en-US" sz="1300" b="0" i="0" u="none" strike="noStrike">
                          <a:solidFill>
                            <a:srgbClr val="010205"/>
                          </a:solidFill>
                          <a:effectLst/>
                          <a:latin typeface="Arial" panose="020B0604020202020204" pitchFamily="34" charset="0"/>
                        </a:rPr>
                        <a:t>Extraction Method: Principal Component Analysis.</a:t>
                      </a:r>
                    </a:p>
                  </a:txBody>
                  <a:tcPr marL="10383" marR="10383" marT="10383" marB="0">
                    <a:lnL>
                      <a:noFill/>
                    </a:lnL>
                    <a:lnR>
                      <a:noFill/>
                    </a:lnR>
                    <a:lnT w="6350" cap="flat" cmpd="sng" algn="ctr">
                      <a:solidFill>
                        <a:srgbClr val="152935"/>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56454914"/>
                  </a:ext>
                </a:extLst>
              </a:tr>
              <a:tr h="252344">
                <a:tc gridSpan="3">
                  <a:txBody>
                    <a:bodyPr/>
                    <a:lstStyle/>
                    <a:p>
                      <a:pPr algn="l" fontAlgn="t"/>
                      <a:r>
                        <a:rPr lang="en-US" sz="1300" b="0" i="0" u="none" strike="noStrike">
                          <a:solidFill>
                            <a:srgbClr val="010205"/>
                          </a:solidFill>
                          <a:effectLst/>
                          <a:latin typeface="Arial" panose="020B0604020202020204" pitchFamily="34" charset="0"/>
                        </a:rPr>
                        <a:t>a. 2 components extracted.</a:t>
                      </a:r>
                    </a:p>
                  </a:txBody>
                  <a:tcPr marL="10383" marR="10383" marT="10383" marB="0">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20367509"/>
                  </a:ext>
                </a:extLst>
              </a:tr>
            </a:tbl>
          </a:graphicData>
        </a:graphic>
      </p:graphicFrame>
    </p:spTree>
    <p:extLst>
      <p:ext uri="{BB962C8B-B14F-4D97-AF65-F5344CB8AC3E}">
        <p14:creationId xmlns:p14="http://schemas.microsoft.com/office/powerpoint/2010/main" val="1486571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D97DAA-372C-4170-B289-9032839F6A08}"/>
              </a:ext>
            </a:extLst>
          </p:cNvPr>
          <p:cNvSpPr txBox="1"/>
          <p:nvPr/>
        </p:nvSpPr>
        <p:spPr>
          <a:xfrm>
            <a:off x="3047301" y="3246431"/>
            <a:ext cx="6094602" cy="369332"/>
          </a:xfrm>
          <a:prstGeom prst="rect">
            <a:avLst/>
          </a:prstGeom>
          <a:noFill/>
        </p:spPr>
        <p:txBody>
          <a:bodyPr wrap="square">
            <a:spAutoFit/>
          </a:bodyPr>
          <a:lstStyle/>
          <a:p>
            <a:endParaRPr lang="en-US" dirty="0"/>
          </a:p>
        </p:txBody>
      </p:sp>
      <p:pic>
        <p:nvPicPr>
          <p:cNvPr id="7" name="Picture 6">
            <a:extLst>
              <a:ext uri="{FF2B5EF4-FFF2-40B4-BE49-F238E27FC236}">
                <a16:creationId xmlns:a16="http://schemas.microsoft.com/office/drawing/2014/main" id="{03F918F9-582A-4977-9791-622AC652ACD3}"/>
              </a:ext>
            </a:extLst>
          </p:cNvPr>
          <p:cNvPicPr>
            <a:picLocks noChangeAspect="1"/>
          </p:cNvPicPr>
          <p:nvPr/>
        </p:nvPicPr>
        <p:blipFill>
          <a:blip r:embed="rId2"/>
          <a:stretch>
            <a:fillRect/>
          </a:stretch>
        </p:blipFill>
        <p:spPr>
          <a:xfrm>
            <a:off x="6405513" y="199413"/>
            <a:ext cx="5334000" cy="4095750"/>
          </a:xfrm>
          <a:prstGeom prst="rect">
            <a:avLst/>
          </a:prstGeom>
        </p:spPr>
      </p:pic>
      <p:pic>
        <p:nvPicPr>
          <p:cNvPr id="8" name="Picture 7">
            <a:extLst>
              <a:ext uri="{FF2B5EF4-FFF2-40B4-BE49-F238E27FC236}">
                <a16:creationId xmlns:a16="http://schemas.microsoft.com/office/drawing/2014/main" id="{EB4A51A5-0993-4C90-AB47-7BEB2C95ACF8}"/>
              </a:ext>
            </a:extLst>
          </p:cNvPr>
          <p:cNvPicPr>
            <a:picLocks noChangeAspect="1"/>
          </p:cNvPicPr>
          <p:nvPr/>
        </p:nvPicPr>
        <p:blipFill>
          <a:blip r:embed="rId3"/>
          <a:stretch>
            <a:fillRect/>
          </a:stretch>
        </p:blipFill>
        <p:spPr>
          <a:xfrm>
            <a:off x="657138" y="2921045"/>
            <a:ext cx="5954224" cy="3513968"/>
          </a:xfrm>
          <a:prstGeom prst="rect">
            <a:avLst/>
          </a:prstGeom>
        </p:spPr>
      </p:pic>
      <p:sp>
        <p:nvSpPr>
          <p:cNvPr id="9" name="TextBox 8">
            <a:extLst>
              <a:ext uri="{FF2B5EF4-FFF2-40B4-BE49-F238E27FC236}">
                <a16:creationId xmlns:a16="http://schemas.microsoft.com/office/drawing/2014/main" id="{6C5A8B34-6832-4255-B033-E164D1AF68F0}"/>
              </a:ext>
            </a:extLst>
          </p:cNvPr>
          <p:cNvSpPr txBox="1"/>
          <p:nvPr/>
        </p:nvSpPr>
        <p:spPr>
          <a:xfrm>
            <a:off x="136321" y="58723"/>
            <a:ext cx="5821959" cy="2862322"/>
          </a:xfrm>
          <a:prstGeom prst="rect">
            <a:avLst/>
          </a:prstGeom>
          <a:noFill/>
        </p:spPr>
        <p:txBody>
          <a:bodyPr wrap="square" rtlCol="0">
            <a:spAutoFit/>
          </a:bodyPr>
          <a:lstStyle/>
          <a:p>
            <a:r>
              <a:rPr lang="en-US" b="1" u="sng" dirty="0"/>
              <a:t>Component Plot Rotated Space:</a:t>
            </a:r>
          </a:p>
          <a:p>
            <a:r>
              <a:rPr lang="en-US" dirty="0"/>
              <a:t>Graph of each variable plotted over the two principal components.</a:t>
            </a:r>
          </a:p>
          <a:p>
            <a:pPr marL="742950" lvl="1" indent="-285750">
              <a:buFont typeface="Arial" panose="020B0604020202020204" pitchFamily="34" charset="0"/>
              <a:buChar char="•"/>
            </a:pPr>
            <a:r>
              <a:rPr lang="en-US" dirty="0" err="1"/>
              <a:t>Hisp</a:t>
            </a:r>
            <a:r>
              <a:rPr lang="en-US" dirty="0"/>
              <a:t>/Lat, Pop near the origin( as previously 	discussed).</a:t>
            </a:r>
          </a:p>
          <a:p>
            <a:pPr marL="742950" lvl="1" indent="-285750">
              <a:buFont typeface="Arial" panose="020B0604020202020204" pitchFamily="34" charset="0"/>
              <a:buChar char="•"/>
            </a:pPr>
            <a:r>
              <a:rPr lang="en-US" dirty="0"/>
              <a:t>Three large groupings of the data. Each fairly 	independent of one of the components. </a:t>
            </a:r>
          </a:p>
          <a:p>
            <a:pPr marL="742950" lvl="1" indent="-285750">
              <a:buFont typeface="Arial" panose="020B0604020202020204" pitchFamily="34" charset="0"/>
              <a:buChar char="•"/>
            </a:pPr>
            <a:r>
              <a:rPr lang="en-US" dirty="0"/>
              <a:t>Groupings could be more distinct by removing variables outside them, if communality value is low.</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2AED0DA3-A25A-4E45-A720-428EBC67C8B5}"/>
              </a:ext>
            </a:extLst>
          </p:cNvPr>
          <p:cNvSpPr txBox="1"/>
          <p:nvPr/>
        </p:nvSpPr>
        <p:spPr>
          <a:xfrm>
            <a:off x="7088697" y="4295163"/>
            <a:ext cx="4446165" cy="1200329"/>
          </a:xfrm>
          <a:prstGeom prst="rect">
            <a:avLst/>
          </a:prstGeom>
          <a:noFill/>
        </p:spPr>
        <p:txBody>
          <a:bodyPr wrap="square" rtlCol="0">
            <a:spAutoFit/>
          </a:bodyPr>
          <a:lstStyle/>
          <a:p>
            <a:r>
              <a:rPr lang="en-US" dirty="0"/>
              <a:t>Plot of neighborhoods and their corresponding scores for factor 1 and 2. The neighborhoods are fairly spread out in terms of their correlations to factors 1 and 2</a:t>
            </a:r>
          </a:p>
        </p:txBody>
      </p:sp>
    </p:spTree>
    <p:extLst>
      <p:ext uri="{BB962C8B-B14F-4D97-AF65-F5344CB8AC3E}">
        <p14:creationId xmlns:p14="http://schemas.microsoft.com/office/powerpoint/2010/main" val="996204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CE8BEBA-8288-415A-A1F1-121F27424D68}"/>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800" kern="1200">
                <a:solidFill>
                  <a:srgbClr val="FFFFFF"/>
                </a:solidFill>
                <a:latin typeface="+mj-lt"/>
                <a:ea typeface="+mj-ea"/>
                <a:cs typeface="+mj-cs"/>
              </a:rPr>
              <a:t>Analysis: PCA First Run</a:t>
            </a: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0213B46-3DDB-4203-B460-030A20B54032}"/>
              </a:ext>
            </a:extLst>
          </p:cNvPr>
          <p:cNvSpPr txBox="1"/>
          <p:nvPr/>
        </p:nvSpPr>
        <p:spPr>
          <a:xfrm>
            <a:off x="4379709" y="686862"/>
            <a:ext cx="7037591" cy="547512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a:t>After our first run we have constructed two components that are linear combinations of our original variables.</a:t>
            </a:r>
          </a:p>
          <a:p>
            <a:pPr indent="-228600">
              <a:lnSpc>
                <a:spcPct val="90000"/>
              </a:lnSpc>
              <a:spcAft>
                <a:spcPts val="600"/>
              </a:spcAft>
              <a:buFont typeface="Arial" panose="020B0604020202020204" pitchFamily="34" charset="0"/>
              <a:buChar char="•"/>
            </a:pPr>
            <a:r>
              <a:rPr lang="en-US" sz="1400"/>
              <a:t> </a:t>
            </a:r>
            <a:r>
              <a:rPr lang="en-US" sz="1400" u="sng"/>
              <a:t>Principal Component 1:</a:t>
            </a:r>
            <a:r>
              <a:rPr lang="en-US" sz="1400"/>
              <a:t> </a:t>
            </a:r>
          </a:p>
          <a:p>
            <a:pPr marL="742950" lvl="1" indent="-228600">
              <a:lnSpc>
                <a:spcPct val="90000"/>
              </a:lnSpc>
              <a:spcAft>
                <a:spcPts val="600"/>
              </a:spcAft>
              <a:buFont typeface="Arial" panose="020B0604020202020204" pitchFamily="34" charset="0"/>
              <a:buChar char="•"/>
            </a:pPr>
            <a:r>
              <a:rPr lang="en-US" sz="1400"/>
              <a:t>Positively correlated with wealthier, more educated and predominately white neighborhoods.</a:t>
            </a:r>
          </a:p>
          <a:p>
            <a:pPr marL="742950" lvl="1" indent="-228600">
              <a:lnSpc>
                <a:spcPct val="90000"/>
              </a:lnSpc>
              <a:spcAft>
                <a:spcPts val="600"/>
              </a:spcAft>
              <a:buFont typeface="Arial" panose="020B0604020202020204" pitchFamily="34" charset="0"/>
              <a:buChar char="•"/>
            </a:pPr>
            <a:r>
              <a:rPr lang="en-US" sz="1400"/>
              <a:t>Negatively associated with dangerous (higher crime rates), emptier (vacant houses </a:t>
            </a:r>
          </a:p>
          <a:p>
            <a:pPr marL="742950" lvl="1" indent="-228600">
              <a:lnSpc>
                <a:spcPct val="90000"/>
              </a:lnSpc>
              <a:spcAft>
                <a:spcPts val="600"/>
              </a:spcAft>
              <a:buFont typeface="Arial" panose="020B0604020202020204" pitchFamily="34" charset="0"/>
              <a:buChar char="•"/>
            </a:pPr>
            <a:r>
              <a:rPr lang="en-US" sz="1400"/>
              <a:t>accounted for approximately 47% of the variance. Ideally, we would want this to be higher least 70 – 75%. We can now run PCA again but remove some of the variables first.</a:t>
            </a:r>
          </a:p>
          <a:p>
            <a:pPr indent="-228600">
              <a:lnSpc>
                <a:spcPct val="90000"/>
              </a:lnSpc>
              <a:spcAft>
                <a:spcPts val="600"/>
              </a:spcAft>
              <a:buFont typeface="Arial" panose="020B0604020202020204" pitchFamily="34" charset="0"/>
              <a:buChar char="•"/>
            </a:pPr>
            <a:r>
              <a:rPr lang="en-US" sz="1400" u="sng"/>
              <a:t>Principal Component 2:</a:t>
            </a:r>
            <a:endParaRPr lang="en-US" sz="1400"/>
          </a:p>
          <a:p>
            <a:pPr marL="742950" lvl="1" indent="-228600">
              <a:lnSpc>
                <a:spcPct val="90000"/>
              </a:lnSpc>
              <a:spcAft>
                <a:spcPts val="600"/>
              </a:spcAft>
              <a:buFont typeface="Arial" panose="020B0604020202020204" pitchFamily="34" charset="0"/>
              <a:buChar char="•"/>
            </a:pPr>
            <a:r>
              <a:rPr lang="en-US" sz="1400"/>
              <a:t>Positively correlated with public and non-car transport, more rented households.</a:t>
            </a:r>
          </a:p>
          <a:p>
            <a:pPr marL="742950" lvl="1" indent="-228600">
              <a:lnSpc>
                <a:spcPct val="90000"/>
              </a:lnSpc>
              <a:spcAft>
                <a:spcPts val="600"/>
              </a:spcAft>
              <a:buFont typeface="Arial" panose="020B0604020202020204" pitchFamily="34" charset="0"/>
              <a:buChar char="•"/>
            </a:pPr>
            <a:r>
              <a:rPr lang="en-US" sz="1400"/>
              <a:t>No strong negative correlations.</a:t>
            </a:r>
          </a:p>
          <a:p>
            <a:pPr marL="742950" lvl="1" indent="-228600">
              <a:lnSpc>
                <a:spcPct val="90000"/>
              </a:lnSpc>
              <a:spcAft>
                <a:spcPts val="600"/>
              </a:spcAft>
              <a:buFont typeface="Arial" panose="020B0604020202020204" pitchFamily="34" charset="0"/>
              <a:buChar char="•"/>
            </a:pPr>
            <a:endParaRPr lang="en-US" sz="1400"/>
          </a:p>
          <a:p>
            <a:pPr marL="0" indent="-228600">
              <a:lnSpc>
                <a:spcPct val="90000"/>
              </a:lnSpc>
              <a:spcAft>
                <a:spcPts val="600"/>
              </a:spcAft>
              <a:buFont typeface="Arial" panose="020B0604020202020204" pitchFamily="34" charset="0"/>
              <a:buChar char="•"/>
            </a:pPr>
            <a:r>
              <a:rPr lang="en-US" sz="1400"/>
              <a:t>Note: Population and Hispanic/ Latino had very low communality values, so we can remove them and rerun PCA. We can also introduce new data into the set and see how that affects the analysis. From our previous work we will include the variables of the average day to closing 311 calls for the categories: Animals/Pets, Lights / Signals, Mowing / Weeds and Trash / Recycling. We intended to include the calls for City Facilities but there were too few missin entries for each neighborhood. For missing data under the other categories, we inputted the mean value per category.</a:t>
            </a:r>
          </a:p>
          <a:p>
            <a:pPr indent="-228600">
              <a:lnSpc>
                <a:spcPct val="90000"/>
              </a:lnSpc>
              <a:spcAft>
                <a:spcPts val="600"/>
              </a:spcAft>
              <a:buFont typeface="Arial" panose="020B0604020202020204" pitchFamily="34" charset="0"/>
              <a:buChar char="•"/>
            </a:pPr>
            <a:endParaRPr lang="en-US" sz="1400"/>
          </a:p>
        </p:txBody>
      </p:sp>
      <p:sp>
        <p:nvSpPr>
          <p:cNvPr id="3" name="Content Placeholder 2">
            <a:extLst>
              <a:ext uri="{FF2B5EF4-FFF2-40B4-BE49-F238E27FC236}">
                <a16:creationId xmlns:a16="http://schemas.microsoft.com/office/drawing/2014/main" id="{27434663-B223-4CEA-870D-56A4E90B982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233342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55A25740-8193-4EDF-9507-20894B39027B}"/>
              </a:ext>
            </a:extLst>
          </p:cNvPr>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a:solidFill>
                  <a:schemeClr val="bg1"/>
                </a:solidFill>
                <a:latin typeface="+mj-lt"/>
                <a:ea typeface="+mj-ea"/>
                <a:cs typeface="+mj-cs"/>
              </a:rPr>
              <a:t>PCA: Second Run</a:t>
            </a:r>
          </a:p>
        </p:txBody>
      </p:sp>
      <p:sp>
        <p:nvSpPr>
          <p:cNvPr id="4" name="TextBox 3">
            <a:extLst>
              <a:ext uri="{FF2B5EF4-FFF2-40B4-BE49-F238E27FC236}">
                <a16:creationId xmlns:a16="http://schemas.microsoft.com/office/drawing/2014/main" id="{34DE1C4C-A0FA-4836-BEFD-0276EB79B186}"/>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solidFill>
                  <a:schemeClr val="bg1">
                    <a:alpha val="60000"/>
                  </a:schemeClr>
                </a:solidFill>
              </a:rPr>
              <a:t>The communality values of the variables after removing the variables ‘Population’, ‘Hispanic or Latino’ and adding in the categories ‘Animals / Pets’, ‘Lights / Signals’, ‘Mowing / Weeds’ and ‘Trash / Recycling’. </a:t>
            </a:r>
          </a:p>
          <a:p>
            <a:pPr indent="-228600">
              <a:lnSpc>
                <a:spcPct val="90000"/>
              </a:lnSpc>
              <a:spcAft>
                <a:spcPts val="600"/>
              </a:spcAft>
              <a:buFont typeface="Arial" panose="020B0604020202020204" pitchFamily="34" charset="0"/>
              <a:buChar char="•"/>
            </a:pPr>
            <a:r>
              <a:rPr lang="en-US" sz="1400">
                <a:solidFill>
                  <a:schemeClr val="bg1">
                    <a:alpha val="60000"/>
                  </a:schemeClr>
                </a:solidFill>
              </a:rPr>
              <a:t>For future reference let us note that of the new variables ‘Trash / Recycling’ has the highest communality value and the rest are pretty close to zero, so they may not be well fit to be included. </a:t>
            </a:r>
          </a:p>
          <a:p>
            <a:pPr indent="-228600">
              <a:lnSpc>
                <a:spcPct val="90000"/>
              </a:lnSpc>
              <a:spcAft>
                <a:spcPts val="600"/>
              </a:spcAft>
              <a:buFont typeface="Arial" panose="020B0604020202020204" pitchFamily="34" charset="0"/>
              <a:buChar char="•"/>
            </a:pPr>
            <a:r>
              <a:rPr lang="en-US" sz="1400">
                <a:solidFill>
                  <a:schemeClr val="bg1">
                    <a:alpha val="60000"/>
                  </a:schemeClr>
                </a:solidFill>
              </a:rPr>
              <a:t>From our original data we also see that the variable ‘Asian alone’ has the next lowest communality value. So if another run is in order these variables are some to keep in mind when making changes to the data. They are not well-explained here.</a:t>
            </a:r>
          </a:p>
        </p:txBody>
      </p:sp>
      <p:graphicFrame>
        <p:nvGraphicFramePr>
          <p:cNvPr id="2" name="Table 1">
            <a:extLst>
              <a:ext uri="{FF2B5EF4-FFF2-40B4-BE49-F238E27FC236}">
                <a16:creationId xmlns:a16="http://schemas.microsoft.com/office/drawing/2014/main" id="{1D6195CE-0694-465B-88E8-8AA632BB2583}"/>
              </a:ext>
            </a:extLst>
          </p:cNvPr>
          <p:cNvGraphicFramePr>
            <a:graphicFrameLocks noGrp="1"/>
          </p:cNvGraphicFramePr>
          <p:nvPr>
            <p:extLst>
              <p:ext uri="{D42A27DB-BD31-4B8C-83A1-F6EECF244321}">
                <p14:modId xmlns:p14="http://schemas.microsoft.com/office/powerpoint/2010/main" val="1204617600"/>
              </p:ext>
            </p:extLst>
          </p:nvPr>
        </p:nvGraphicFramePr>
        <p:xfrm>
          <a:off x="5941508" y="643469"/>
          <a:ext cx="4953276" cy="5571070"/>
        </p:xfrm>
        <a:graphic>
          <a:graphicData uri="http://schemas.openxmlformats.org/drawingml/2006/table">
            <a:tbl>
              <a:tblPr firstRow="1" bandRow="1"/>
              <a:tblGrid>
                <a:gridCol w="2550877">
                  <a:extLst>
                    <a:ext uri="{9D8B030D-6E8A-4147-A177-3AD203B41FA5}">
                      <a16:colId xmlns:a16="http://schemas.microsoft.com/office/drawing/2014/main" val="2099487439"/>
                    </a:ext>
                  </a:extLst>
                </a:gridCol>
                <a:gridCol w="934878">
                  <a:extLst>
                    <a:ext uri="{9D8B030D-6E8A-4147-A177-3AD203B41FA5}">
                      <a16:colId xmlns:a16="http://schemas.microsoft.com/office/drawing/2014/main" val="320152538"/>
                    </a:ext>
                  </a:extLst>
                </a:gridCol>
                <a:gridCol w="1467521">
                  <a:extLst>
                    <a:ext uri="{9D8B030D-6E8A-4147-A177-3AD203B41FA5}">
                      <a16:colId xmlns:a16="http://schemas.microsoft.com/office/drawing/2014/main" val="4251181391"/>
                    </a:ext>
                  </a:extLst>
                </a:gridCol>
              </a:tblGrid>
              <a:tr h="323170">
                <a:tc gridSpan="3">
                  <a:txBody>
                    <a:bodyPr/>
                    <a:lstStyle/>
                    <a:p>
                      <a:pPr algn="ctr" fontAlgn="ctr"/>
                      <a:r>
                        <a:rPr lang="en-US" sz="1700" b="1" i="0" u="none" strike="noStrike" dirty="0">
                          <a:solidFill>
                            <a:srgbClr val="010205"/>
                          </a:solidFill>
                          <a:effectLst/>
                          <a:latin typeface="Arial Bold" panose="020B0704020202020204" pitchFamily="34" charset="0"/>
                        </a:rPr>
                        <a:t>Communalities</a:t>
                      </a:r>
                    </a:p>
                  </a:txBody>
                  <a:tcPr marL="11191" marR="11191" marT="11191"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8553338"/>
                  </a:ext>
                </a:extLst>
              </a:tr>
              <a:tr h="262395">
                <a:tc>
                  <a:txBody>
                    <a:bodyPr/>
                    <a:lstStyle/>
                    <a:p>
                      <a:pPr algn="l" fontAlgn="b"/>
                      <a:r>
                        <a:rPr lang="en-US" sz="1300" b="0" i="0" u="none" strike="noStrike">
                          <a:solidFill>
                            <a:srgbClr val="264A60"/>
                          </a:solidFill>
                          <a:effectLst/>
                          <a:latin typeface="Arial" panose="020B0604020202020204" pitchFamily="34" charset="0"/>
                        </a:rPr>
                        <a:t> </a:t>
                      </a:r>
                    </a:p>
                  </a:txBody>
                  <a:tcPr marL="11191" marR="11191" marT="11191" marB="0" anchor="b">
                    <a:lnL>
                      <a:noFill/>
                    </a:lnL>
                    <a:lnR>
                      <a:noFill/>
                    </a:lnR>
                    <a:lnT>
                      <a:noFill/>
                    </a:lnT>
                    <a:lnB w="6350" cap="flat" cmpd="sng" algn="ctr">
                      <a:solidFill>
                        <a:srgbClr val="152935"/>
                      </a:solidFill>
                      <a:prstDash val="solid"/>
                      <a:round/>
                      <a:headEnd type="none" w="med" len="med"/>
                      <a:tailEnd type="none" w="med" len="med"/>
                    </a:lnB>
                  </a:tcPr>
                </a:tc>
                <a:tc>
                  <a:txBody>
                    <a:bodyPr/>
                    <a:lstStyle/>
                    <a:p>
                      <a:pPr algn="ctr" fontAlgn="b"/>
                      <a:r>
                        <a:rPr lang="en-US" sz="1300" b="0" i="0" u="none" strike="noStrike">
                          <a:solidFill>
                            <a:srgbClr val="264A60"/>
                          </a:solidFill>
                          <a:effectLst/>
                          <a:latin typeface="Arial" panose="020B0604020202020204" pitchFamily="34" charset="0"/>
                        </a:rPr>
                        <a:t>Initial</a:t>
                      </a:r>
                    </a:p>
                  </a:txBody>
                  <a:tcPr marL="11191" marR="11191" marT="11191" marB="0" anchor="b">
                    <a:lnL>
                      <a:noFill/>
                    </a:lnL>
                    <a:lnR w="6350" cap="flat" cmpd="sng" algn="ctr">
                      <a:solidFill>
                        <a:srgbClr val="E0E0E0"/>
                      </a:solidFill>
                      <a:prstDash val="solid"/>
                      <a:round/>
                      <a:headEnd type="none" w="med" len="med"/>
                      <a:tailEnd type="none" w="med" len="med"/>
                    </a:lnR>
                    <a:lnT>
                      <a:noFill/>
                    </a:lnT>
                    <a:lnB w="6350" cap="flat" cmpd="sng" algn="ctr">
                      <a:solidFill>
                        <a:srgbClr val="152935"/>
                      </a:solidFill>
                      <a:prstDash val="solid"/>
                      <a:round/>
                      <a:headEnd type="none" w="med" len="med"/>
                      <a:tailEnd type="none" w="med" len="med"/>
                    </a:lnB>
                  </a:tcPr>
                </a:tc>
                <a:tc>
                  <a:txBody>
                    <a:bodyPr/>
                    <a:lstStyle/>
                    <a:p>
                      <a:pPr algn="ctr" fontAlgn="b"/>
                      <a:r>
                        <a:rPr lang="en-US" sz="1300" b="0" i="0" u="none" strike="noStrike">
                          <a:solidFill>
                            <a:srgbClr val="264A60"/>
                          </a:solidFill>
                          <a:effectLst/>
                          <a:latin typeface="Arial" panose="020B0604020202020204" pitchFamily="34" charset="0"/>
                        </a:rPr>
                        <a:t>Extraction</a:t>
                      </a:r>
                    </a:p>
                  </a:txBody>
                  <a:tcPr marL="11191" marR="11191" marT="11191" marB="0" anchor="b">
                    <a:lnL w="6350" cap="flat" cmpd="sng" algn="ctr">
                      <a:solidFill>
                        <a:srgbClr val="E0E0E0"/>
                      </a:solidFill>
                      <a:prstDash val="solid"/>
                      <a:round/>
                      <a:headEnd type="none" w="med" len="med"/>
                      <a:tailEnd type="none" w="med" len="med"/>
                    </a:lnL>
                    <a:lnR>
                      <a:noFill/>
                    </a:lnR>
                    <a:lnT>
                      <a:noFill/>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989819008"/>
                  </a:ext>
                </a:extLst>
              </a:tr>
              <a:tr h="262395">
                <a:tc>
                  <a:txBody>
                    <a:bodyPr/>
                    <a:lstStyle/>
                    <a:p>
                      <a:pPr algn="l" fontAlgn="t"/>
                      <a:r>
                        <a:rPr lang="en-US" sz="1300" b="0" i="0" u="none" strike="noStrike">
                          <a:solidFill>
                            <a:srgbClr val="264A60"/>
                          </a:solidFill>
                          <a:effectLst/>
                          <a:latin typeface="Arial" panose="020B0604020202020204" pitchFamily="34" charset="0"/>
                        </a:rPr>
                        <a:t>total crime</a:t>
                      </a:r>
                    </a:p>
                  </a:txBody>
                  <a:tcPr marL="11191" marR="11191" marT="11191" marB="0">
                    <a:lnL>
                      <a:noFill/>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0.446</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19290786"/>
                  </a:ext>
                </a:extLst>
              </a:tr>
              <a:tr h="262395">
                <a:tc>
                  <a:txBody>
                    <a:bodyPr/>
                    <a:lstStyle/>
                    <a:p>
                      <a:pPr algn="l" fontAlgn="t"/>
                      <a:r>
                        <a:rPr lang="en-US" sz="1300" b="0" i="0" u="none" strike="noStrike">
                          <a:solidFill>
                            <a:srgbClr val="264A60"/>
                          </a:solidFill>
                          <a:effectLst/>
                          <a:latin typeface="Arial" panose="020B0604020202020204" pitchFamily="34" charset="0"/>
                        </a:rPr>
                        <a:t>violent crime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0.405</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001821608"/>
                  </a:ext>
                </a:extLst>
              </a:tr>
              <a:tr h="262395">
                <a:tc>
                  <a:txBody>
                    <a:bodyPr/>
                    <a:lstStyle/>
                    <a:p>
                      <a:pPr algn="l" fontAlgn="t"/>
                      <a:r>
                        <a:rPr lang="en-US" sz="1300" b="0" i="0" u="none" strike="noStrike">
                          <a:solidFill>
                            <a:srgbClr val="264A60"/>
                          </a:solidFill>
                          <a:effectLst/>
                          <a:latin typeface="Arial" panose="020B0604020202020204" pitchFamily="34" charset="0"/>
                        </a:rPr>
                        <a:t>property crime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0.333</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848231572"/>
                  </a:ext>
                </a:extLst>
              </a:tr>
              <a:tr h="262395">
                <a:tc>
                  <a:txBody>
                    <a:bodyPr/>
                    <a:lstStyle/>
                    <a:p>
                      <a:pPr algn="l" fontAlgn="t"/>
                      <a:r>
                        <a:rPr lang="en-US" sz="1300" b="0" i="0" u="none" strike="noStrike">
                          <a:solidFill>
                            <a:srgbClr val="264A60"/>
                          </a:solidFill>
                          <a:effectLst/>
                          <a:latin typeface="Arial" panose="020B0604020202020204" pitchFamily="34" charset="0"/>
                        </a:rPr>
                        <a:t>Median income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0.678</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441940846"/>
                  </a:ext>
                </a:extLst>
              </a:tr>
              <a:tr h="262395">
                <a:tc>
                  <a:txBody>
                    <a:bodyPr/>
                    <a:lstStyle/>
                    <a:p>
                      <a:pPr algn="l" fontAlgn="t"/>
                      <a:r>
                        <a:rPr lang="en-US" sz="1300" b="0" i="0" u="none" strike="noStrike">
                          <a:solidFill>
                            <a:srgbClr val="264A60"/>
                          </a:solidFill>
                          <a:effectLst/>
                          <a:latin typeface="Arial" panose="020B0604020202020204" pitchFamily="34" charset="0"/>
                        </a:rPr>
                        <a:t>Median home value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0.587</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233475858"/>
                  </a:ext>
                </a:extLst>
              </a:tr>
              <a:tr h="262395">
                <a:tc>
                  <a:txBody>
                    <a:bodyPr/>
                    <a:lstStyle/>
                    <a:p>
                      <a:pPr algn="l" fontAlgn="t"/>
                      <a:r>
                        <a:rPr lang="en-US" sz="1300" b="0" i="0" u="none" strike="noStrike">
                          <a:solidFill>
                            <a:srgbClr val="264A60"/>
                          </a:solidFill>
                          <a:effectLst/>
                          <a:latin typeface="Arial" panose="020B0604020202020204" pitchFamily="34" charset="0"/>
                        </a:rPr>
                        <a:t>White alone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0.696</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884408654"/>
                  </a:ext>
                </a:extLst>
              </a:tr>
              <a:tr h="262395">
                <a:tc>
                  <a:txBody>
                    <a:bodyPr/>
                    <a:lstStyle/>
                    <a:p>
                      <a:pPr algn="l" fontAlgn="t"/>
                      <a:r>
                        <a:rPr lang="en-US" sz="1300" b="0" i="0" u="none" strike="noStrike">
                          <a:solidFill>
                            <a:srgbClr val="264A60"/>
                          </a:solidFill>
                          <a:effectLst/>
                          <a:latin typeface="Arial" panose="020B0604020202020204" pitchFamily="34" charset="0"/>
                        </a:rPr>
                        <a:t>Black or African American alone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0.378</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142953946"/>
                  </a:ext>
                </a:extLst>
              </a:tr>
              <a:tr h="262395">
                <a:tc>
                  <a:txBody>
                    <a:bodyPr/>
                    <a:lstStyle/>
                    <a:p>
                      <a:pPr algn="l" fontAlgn="t"/>
                      <a:r>
                        <a:rPr lang="en-US" sz="1300" b="0" i="0" u="none" strike="noStrike">
                          <a:solidFill>
                            <a:srgbClr val="264A60"/>
                          </a:solidFill>
                          <a:effectLst/>
                          <a:latin typeface="Arial" panose="020B0604020202020204" pitchFamily="34" charset="0"/>
                        </a:rPr>
                        <a:t>Asian alone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0.210</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548442673"/>
                  </a:ext>
                </a:extLst>
              </a:tr>
              <a:tr h="262395">
                <a:tc>
                  <a:txBody>
                    <a:bodyPr/>
                    <a:lstStyle/>
                    <a:p>
                      <a:pPr algn="l" fontAlgn="t"/>
                      <a:r>
                        <a:rPr lang="en-US" sz="1300" b="0" i="0" u="none" strike="noStrike">
                          <a:solidFill>
                            <a:srgbClr val="264A60"/>
                          </a:solidFill>
                          <a:effectLst/>
                          <a:latin typeface="Arial" panose="020B0604020202020204" pitchFamily="34" charset="0"/>
                        </a:rPr>
                        <a:t>Total Vacant</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0.467</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81062763"/>
                  </a:ext>
                </a:extLst>
              </a:tr>
              <a:tr h="262395">
                <a:tc>
                  <a:txBody>
                    <a:bodyPr/>
                    <a:lstStyle/>
                    <a:p>
                      <a:pPr algn="l" fontAlgn="t"/>
                      <a:r>
                        <a:rPr lang="en-US" sz="1300" b="0" i="0" u="none" strike="noStrike">
                          <a:solidFill>
                            <a:srgbClr val="264A60"/>
                          </a:solidFill>
                          <a:effectLst/>
                          <a:latin typeface="Arial" panose="020B0604020202020204" pitchFamily="34" charset="0"/>
                        </a:rPr>
                        <a:t>Total Renter Occupied</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0.276</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217666419"/>
                  </a:ext>
                </a:extLst>
              </a:tr>
              <a:tr h="262395">
                <a:tc>
                  <a:txBody>
                    <a:bodyPr/>
                    <a:lstStyle/>
                    <a:p>
                      <a:pPr algn="l" fontAlgn="t"/>
                      <a:r>
                        <a:rPr lang="en-US" sz="1300" b="0" i="0" u="none" strike="noStrike">
                          <a:solidFill>
                            <a:srgbClr val="264A60"/>
                          </a:solidFill>
                          <a:effectLst/>
                          <a:latin typeface="Arial" panose="020B0604020202020204" pitchFamily="34" charset="0"/>
                        </a:rPr>
                        <a:t>Number of Households</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0.307</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350679088"/>
                  </a:ext>
                </a:extLst>
              </a:tr>
              <a:tr h="262395">
                <a:tc>
                  <a:txBody>
                    <a:bodyPr/>
                    <a:lstStyle/>
                    <a:p>
                      <a:pPr algn="l" fontAlgn="t"/>
                      <a:r>
                        <a:rPr lang="en-US" sz="1300" b="0" i="0" u="none" strike="noStrike">
                          <a:solidFill>
                            <a:srgbClr val="264A60"/>
                          </a:solidFill>
                          <a:effectLst/>
                          <a:latin typeface="Arial" panose="020B0604020202020204" pitchFamily="34" charset="0"/>
                        </a:rPr>
                        <a:t>Walk Score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0.769</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362087042"/>
                  </a:ext>
                </a:extLst>
              </a:tr>
              <a:tr h="262395">
                <a:tc>
                  <a:txBody>
                    <a:bodyPr/>
                    <a:lstStyle/>
                    <a:p>
                      <a:pPr algn="l" fontAlgn="t"/>
                      <a:r>
                        <a:rPr lang="en-US" sz="1300" b="0" i="0" u="none" strike="noStrike">
                          <a:solidFill>
                            <a:srgbClr val="264A60"/>
                          </a:solidFill>
                          <a:effectLst/>
                          <a:latin typeface="Arial" panose="020B0604020202020204" pitchFamily="34" charset="0"/>
                        </a:rPr>
                        <a:t>Transit Score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0.769</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185843943"/>
                  </a:ext>
                </a:extLst>
              </a:tr>
              <a:tr h="262395">
                <a:tc>
                  <a:txBody>
                    <a:bodyPr/>
                    <a:lstStyle/>
                    <a:p>
                      <a:pPr algn="l" fontAlgn="t"/>
                      <a:r>
                        <a:rPr lang="en-US" sz="1300" b="0" i="0" u="none" strike="noStrike">
                          <a:solidFill>
                            <a:srgbClr val="264A60"/>
                          </a:solidFill>
                          <a:effectLst/>
                          <a:latin typeface="Arial" panose="020B0604020202020204" pitchFamily="34" charset="0"/>
                        </a:rPr>
                        <a:t>Bike Score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0.757</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343712774"/>
                  </a:ext>
                </a:extLst>
              </a:tr>
              <a:tr h="262395">
                <a:tc>
                  <a:txBody>
                    <a:bodyPr/>
                    <a:lstStyle/>
                    <a:p>
                      <a:pPr algn="l" fontAlgn="t"/>
                      <a:r>
                        <a:rPr lang="en-US" sz="1300" b="0" i="0" u="none" strike="noStrike">
                          <a:solidFill>
                            <a:srgbClr val="264A60"/>
                          </a:solidFill>
                          <a:effectLst/>
                          <a:latin typeface="Arial" panose="020B0604020202020204" pitchFamily="34" charset="0"/>
                        </a:rPr>
                        <a:t>Animals / Pets</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0.068</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163344921"/>
                  </a:ext>
                </a:extLst>
              </a:tr>
              <a:tr h="262395">
                <a:tc>
                  <a:txBody>
                    <a:bodyPr/>
                    <a:lstStyle/>
                    <a:p>
                      <a:pPr algn="l" fontAlgn="t"/>
                      <a:r>
                        <a:rPr lang="en-US" sz="1300" b="0" i="0" u="none" strike="noStrike">
                          <a:solidFill>
                            <a:srgbClr val="264A60"/>
                          </a:solidFill>
                          <a:effectLst/>
                          <a:latin typeface="Arial" panose="020B0604020202020204" pitchFamily="34" charset="0"/>
                        </a:rPr>
                        <a:t>Lights / Signals</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0.090</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76501134"/>
                  </a:ext>
                </a:extLst>
              </a:tr>
              <a:tr h="262395">
                <a:tc>
                  <a:txBody>
                    <a:bodyPr/>
                    <a:lstStyle/>
                    <a:p>
                      <a:pPr algn="l" fontAlgn="t"/>
                      <a:r>
                        <a:rPr lang="en-US" sz="1300" b="0" i="0" u="none" strike="noStrike">
                          <a:solidFill>
                            <a:srgbClr val="264A60"/>
                          </a:solidFill>
                          <a:effectLst/>
                          <a:latin typeface="Arial" panose="020B0604020202020204" pitchFamily="34" charset="0"/>
                        </a:rPr>
                        <a:t>Mowing / Weeds</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0.149</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963205820"/>
                  </a:ext>
                </a:extLst>
              </a:tr>
              <a:tr h="262395">
                <a:tc>
                  <a:txBody>
                    <a:bodyPr/>
                    <a:lstStyle/>
                    <a:p>
                      <a:pPr algn="l" fontAlgn="t"/>
                      <a:r>
                        <a:rPr lang="en-US" sz="1300" b="0" i="0" u="none" strike="noStrike">
                          <a:solidFill>
                            <a:srgbClr val="264A60"/>
                          </a:solidFill>
                          <a:effectLst/>
                          <a:latin typeface="Arial" panose="020B0604020202020204" pitchFamily="34" charset="0"/>
                        </a:rPr>
                        <a:t>Trash / Recycling</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0.280</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022752198"/>
                  </a:ext>
                </a:extLst>
              </a:tr>
              <a:tr h="262395">
                <a:tc>
                  <a:txBody>
                    <a:bodyPr/>
                    <a:lstStyle/>
                    <a:p>
                      <a:pPr algn="l" fontAlgn="t"/>
                      <a:r>
                        <a:rPr lang="en-US" sz="1300" b="0" i="0" u="none" strike="noStrike">
                          <a:solidFill>
                            <a:srgbClr val="264A60"/>
                          </a:solidFill>
                          <a:effectLst/>
                          <a:latin typeface="Arial" panose="020B0604020202020204" pitchFamily="34" charset="0"/>
                        </a:rPr>
                        <a:t>Population with BS or More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tc>
                  <a:txBody>
                    <a:bodyPr/>
                    <a:lstStyle/>
                    <a:p>
                      <a:pPr algn="r" fontAlgn="t"/>
                      <a:r>
                        <a:rPr lang="en-US" sz="1300" b="0" i="0" u="none" strike="noStrike" dirty="0">
                          <a:solidFill>
                            <a:srgbClr val="010205"/>
                          </a:solidFill>
                          <a:effectLst/>
                          <a:latin typeface="Arial" panose="020B0604020202020204" pitchFamily="34" charset="0"/>
                        </a:rPr>
                        <a:t>0.802</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2769196576"/>
                  </a:ext>
                </a:extLst>
              </a:tr>
            </a:tbl>
          </a:graphicData>
        </a:graphic>
      </p:graphicFrame>
    </p:spTree>
    <p:extLst>
      <p:ext uri="{BB962C8B-B14F-4D97-AF65-F5344CB8AC3E}">
        <p14:creationId xmlns:p14="http://schemas.microsoft.com/office/powerpoint/2010/main" val="3635250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4" name="Title 3">
            <a:extLst>
              <a:ext uri="{FF2B5EF4-FFF2-40B4-BE49-F238E27FC236}">
                <a16:creationId xmlns:a16="http://schemas.microsoft.com/office/drawing/2014/main" id="{6A685ED9-26C6-4B12-A8EB-D31073710D63}"/>
              </a:ext>
            </a:extLst>
          </p:cNvPr>
          <p:cNvSpPr>
            <a:spLocks noGrp="1"/>
          </p:cNvSpPr>
          <p:nvPr>
            <p:ph type="title"/>
          </p:nvPr>
        </p:nvSpPr>
        <p:spPr>
          <a:xfrm>
            <a:off x="8016641" y="662400"/>
            <a:ext cx="3410309" cy="1492132"/>
          </a:xfrm>
        </p:spPr>
        <p:txBody>
          <a:bodyPr anchor="t">
            <a:normAutofit/>
          </a:bodyPr>
          <a:lstStyle/>
          <a:p>
            <a:endParaRPr lang="en-US" dirty="0"/>
          </a:p>
        </p:txBody>
      </p:sp>
      <p:sp>
        <p:nvSpPr>
          <p:cNvPr id="23" name="Freeform: Shape 22">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16EDC75-3CD0-4F41-AD37-0FA778146AF6}"/>
              </a:ext>
            </a:extLst>
          </p:cNvPr>
          <p:cNvSpPr>
            <a:spLocks noGrp="1"/>
          </p:cNvSpPr>
          <p:nvPr>
            <p:ph idx="1"/>
          </p:nvPr>
        </p:nvSpPr>
        <p:spPr>
          <a:xfrm>
            <a:off x="8016641" y="2286000"/>
            <a:ext cx="3410309" cy="3844800"/>
          </a:xfrm>
        </p:spPr>
        <p:txBody>
          <a:bodyPr>
            <a:normAutofit/>
          </a:bodyPr>
          <a:lstStyle/>
          <a:p>
            <a:r>
              <a:rPr lang="en-US" sz="2000" dirty="0">
                <a:solidFill>
                  <a:schemeClr val="tx1">
                    <a:alpha val="60000"/>
                  </a:schemeClr>
                </a:solidFill>
              </a:rPr>
              <a:t>For this PCA we notice that the percent variance of loadings has not increased that much from the last time we ran. So the changes we made did not increase the amount of information explained by the principal components.</a:t>
            </a:r>
          </a:p>
          <a:p>
            <a:r>
              <a:rPr lang="en-US" sz="2000" dirty="0">
                <a:solidFill>
                  <a:schemeClr val="tx1">
                    <a:alpha val="60000"/>
                  </a:schemeClr>
                </a:solidFill>
              </a:rPr>
              <a:t>Preferably we want 70% explanation in 3 or less components</a:t>
            </a:r>
          </a:p>
        </p:txBody>
      </p:sp>
      <p:graphicFrame>
        <p:nvGraphicFramePr>
          <p:cNvPr id="12" name="Table 11">
            <a:extLst>
              <a:ext uri="{FF2B5EF4-FFF2-40B4-BE49-F238E27FC236}">
                <a16:creationId xmlns:a16="http://schemas.microsoft.com/office/drawing/2014/main" id="{9190CFF7-09F8-4F6E-82FF-E9E0CEB2AFA3}"/>
              </a:ext>
            </a:extLst>
          </p:cNvPr>
          <p:cNvGraphicFramePr>
            <a:graphicFrameLocks noGrp="1"/>
          </p:cNvGraphicFramePr>
          <p:nvPr>
            <p:extLst>
              <p:ext uri="{D42A27DB-BD31-4B8C-83A1-F6EECF244321}">
                <p14:modId xmlns:p14="http://schemas.microsoft.com/office/powerpoint/2010/main" val="3339700990"/>
              </p:ext>
            </p:extLst>
          </p:nvPr>
        </p:nvGraphicFramePr>
        <p:xfrm>
          <a:off x="765050" y="1149337"/>
          <a:ext cx="6015902" cy="4559332"/>
        </p:xfrm>
        <a:graphic>
          <a:graphicData uri="http://schemas.openxmlformats.org/drawingml/2006/table">
            <a:tbl>
              <a:tblPr firstRow="1" bandRow="1">
                <a:tableStyleId>{69012ECD-51FC-41F1-AA8D-1B2483CD663E}</a:tableStyleId>
              </a:tblPr>
              <a:tblGrid>
                <a:gridCol w="750416">
                  <a:extLst>
                    <a:ext uri="{9D8B030D-6E8A-4147-A177-3AD203B41FA5}">
                      <a16:colId xmlns:a16="http://schemas.microsoft.com/office/drawing/2014/main" val="1524249419"/>
                    </a:ext>
                  </a:extLst>
                </a:gridCol>
                <a:gridCol w="422261">
                  <a:extLst>
                    <a:ext uri="{9D8B030D-6E8A-4147-A177-3AD203B41FA5}">
                      <a16:colId xmlns:a16="http://schemas.microsoft.com/office/drawing/2014/main" val="2299575609"/>
                    </a:ext>
                  </a:extLst>
                </a:gridCol>
                <a:gridCol w="600974">
                  <a:extLst>
                    <a:ext uri="{9D8B030D-6E8A-4147-A177-3AD203B41FA5}">
                      <a16:colId xmlns:a16="http://schemas.microsoft.com/office/drawing/2014/main" val="4211475160"/>
                    </a:ext>
                  </a:extLst>
                </a:gridCol>
                <a:gridCol w="731927">
                  <a:extLst>
                    <a:ext uri="{9D8B030D-6E8A-4147-A177-3AD203B41FA5}">
                      <a16:colId xmlns:a16="http://schemas.microsoft.com/office/drawing/2014/main" val="3794739503"/>
                    </a:ext>
                  </a:extLst>
                </a:gridCol>
                <a:gridCol w="422261">
                  <a:extLst>
                    <a:ext uri="{9D8B030D-6E8A-4147-A177-3AD203B41FA5}">
                      <a16:colId xmlns:a16="http://schemas.microsoft.com/office/drawing/2014/main" val="385557879"/>
                    </a:ext>
                  </a:extLst>
                </a:gridCol>
                <a:gridCol w="600974">
                  <a:extLst>
                    <a:ext uri="{9D8B030D-6E8A-4147-A177-3AD203B41FA5}">
                      <a16:colId xmlns:a16="http://schemas.microsoft.com/office/drawing/2014/main" val="2283430414"/>
                    </a:ext>
                  </a:extLst>
                </a:gridCol>
                <a:gridCol w="731927">
                  <a:extLst>
                    <a:ext uri="{9D8B030D-6E8A-4147-A177-3AD203B41FA5}">
                      <a16:colId xmlns:a16="http://schemas.microsoft.com/office/drawing/2014/main" val="1806058898"/>
                    </a:ext>
                  </a:extLst>
                </a:gridCol>
                <a:gridCol w="422261">
                  <a:extLst>
                    <a:ext uri="{9D8B030D-6E8A-4147-A177-3AD203B41FA5}">
                      <a16:colId xmlns:a16="http://schemas.microsoft.com/office/drawing/2014/main" val="4174612683"/>
                    </a:ext>
                  </a:extLst>
                </a:gridCol>
                <a:gridCol w="600974">
                  <a:extLst>
                    <a:ext uri="{9D8B030D-6E8A-4147-A177-3AD203B41FA5}">
                      <a16:colId xmlns:a16="http://schemas.microsoft.com/office/drawing/2014/main" val="1324870212"/>
                    </a:ext>
                  </a:extLst>
                </a:gridCol>
                <a:gridCol w="731927">
                  <a:extLst>
                    <a:ext uri="{9D8B030D-6E8A-4147-A177-3AD203B41FA5}">
                      <a16:colId xmlns:a16="http://schemas.microsoft.com/office/drawing/2014/main" val="2822541164"/>
                    </a:ext>
                  </a:extLst>
                </a:gridCol>
              </a:tblGrid>
              <a:tr h="236150">
                <a:tc gridSpan="10">
                  <a:txBody>
                    <a:bodyPr/>
                    <a:lstStyle/>
                    <a:p>
                      <a:pPr algn="ctr" fontAlgn="ctr"/>
                      <a:r>
                        <a:rPr lang="en-US" sz="1300" b="1" u="none" strike="noStrike">
                          <a:solidFill>
                            <a:srgbClr val="010205"/>
                          </a:solidFill>
                          <a:effectLst/>
                        </a:rPr>
                        <a:t>Total Variance Explained</a:t>
                      </a:r>
                      <a:endParaRPr lang="en-US" sz="1300" b="1" i="0" u="none" strike="noStrike">
                        <a:solidFill>
                          <a:srgbClr val="010205"/>
                        </a:solidFill>
                        <a:effectLst/>
                        <a:latin typeface="Arial Bold" panose="020B0704020202020204" pitchFamily="34" charset="0"/>
                      </a:endParaRPr>
                    </a:p>
                  </a:txBody>
                  <a:tcPr marL="8383" marR="8383" marT="8383"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75480638"/>
                  </a:ext>
                </a:extLst>
              </a:tr>
              <a:tr h="339681">
                <a:tc rowSpan="2">
                  <a:txBody>
                    <a:bodyPr/>
                    <a:lstStyle/>
                    <a:p>
                      <a:pPr algn="l" fontAlgn="b"/>
                      <a:r>
                        <a:rPr lang="en-US" sz="1000" b="0" u="none" strike="noStrike">
                          <a:solidFill>
                            <a:srgbClr val="264A60"/>
                          </a:solidFill>
                          <a:effectLst/>
                        </a:rPr>
                        <a:t>Component</a:t>
                      </a:r>
                      <a:endParaRPr lang="en-US" sz="1000" b="0" i="0" u="none" strike="noStrike">
                        <a:solidFill>
                          <a:srgbClr val="264A60"/>
                        </a:solidFill>
                        <a:effectLst/>
                        <a:latin typeface="Arial" panose="020B0604020202020204" pitchFamily="34" charset="0"/>
                      </a:endParaRPr>
                    </a:p>
                  </a:txBody>
                  <a:tcPr marL="8383" marR="8383" marT="8383" marB="0" anchor="b"/>
                </a:tc>
                <a:tc gridSpan="3">
                  <a:txBody>
                    <a:bodyPr/>
                    <a:lstStyle/>
                    <a:p>
                      <a:pPr algn="ctr" fontAlgn="b"/>
                      <a:r>
                        <a:rPr lang="en-US" sz="1000" b="0" u="none" strike="noStrike">
                          <a:solidFill>
                            <a:srgbClr val="264A60"/>
                          </a:solidFill>
                          <a:effectLst/>
                        </a:rPr>
                        <a:t>Initial Eigenvalues</a:t>
                      </a:r>
                      <a:endParaRPr lang="en-US" sz="1000" b="0" i="0" u="none" strike="noStrike">
                        <a:solidFill>
                          <a:srgbClr val="264A60"/>
                        </a:solidFill>
                        <a:effectLst/>
                        <a:latin typeface="Arial" panose="020B0604020202020204" pitchFamily="34" charset="0"/>
                      </a:endParaRPr>
                    </a:p>
                  </a:txBody>
                  <a:tcPr marL="8383" marR="8383" marT="8383" marB="0" anchor="b"/>
                </a:tc>
                <a:tc hMerge="1">
                  <a:txBody>
                    <a:bodyPr/>
                    <a:lstStyle/>
                    <a:p>
                      <a:endParaRPr lang="en-US"/>
                    </a:p>
                  </a:txBody>
                  <a:tcPr/>
                </a:tc>
                <a:tc hMerge="1">
                  <a:txBody>
                    <a:bodyPr/>
                    <a:lstStyle/>
                    <a:p>
                      <a:endParaRPr lang="en-US"/>
                    </a:p>
                  </a:txBody>
                  <a:tcPr/>
                </a:tc>
                <a:tc gridSpan="3">
                  <a:txBody>
                    <a:bodyPr/>
                    <a:lstStyle/>
                    <a:p>
                      <a:pPr algn="ctr" fontAlgn="b"/>
                      <a:r>
                        <a:rPr lang="en-US" sz="1000" b="0" u="none" strike="noStrike">
                          <a:solidFill>
                            <a:srgbClr val="264A60"/>
                          </a:solidFill>
                          <a:effectLst/>
                        </a:rPr>
                        <a:t>Extraction Sums of Squared Loadings</a:t>
                      </a:r>
                      <a:endParaRPr lang="en-US" sz="1000" b="0" i="0" u="none" strike="noStrike">
                        <a:solidFill>
                          <a:srgbClr val="264A60"/>
                        </a:solidFill>
                        <a:effectLst/>
                        <a:latin typeface="Arial" panose="020B0604020202020204" pitchFamily="34" charset="0"/>
                      </a:endParaRPr>
                    </a:p>
                  </a:txBody>
                  <a:tcPr marL="8383" marR="8383" marT="8383" marB="0" anchor="b"/>
                </a:tc>
                <a:tc hMerge="1">
                  <a:txBody>
                    <a:bodyPr/>
                    <a:lstStyle/>
                    <a:p>
                      <a:endParaRPr lang="en-US"/>
                    </a:p>
                  </a:txBody>
                  <a:tcPr/>
                </a:tc>
                <a:tc hMerge="1">
                  <a:txBody>
                    <a:bodyPr/>
                    <a:lstStyle/>
                    <a:p>
                      <a:endParaRPr lang="en-US"/>
                    </a:p>
                  </a:txBody>
                  <a:tcPr/>
                </a:tc>
                <a:tc gridSpan="3">
                  <a:txBody>
                    <a:bodyPr/>
                    <a:lstStyle/>
                    <a:p>
                      <a:pPr algn="ctr" fontAlgn="b"/>
                      <a:r>
                        <a:rPr lang="en-US" sz="1000" b="0" u="none" strike="noStrike">
                          <a:solidFill>
                            <a:srgbClr val="264A60"/>
                          </a:solidFill>
                          <a:effectLst/>
                        </a:rPr>
                        <a:t>Rotation Sums of Squared Loadings</a:t>
                      </a:r>
                      <a:endParaRPr lang="en-US" sz="1000" b="0" i="0" u="none" strike="noStrike">
                        <a:solidFill>
                          <a:srgbClr val="264A60"/>
                        </a:solidFill>
                        <a:effectLst/>
                        <a:latin typeface="Arial" panose="020B0604020202020204" pitchFamily="34" charset="0"/>
                      </a:endParaRPr>
                    </a:p>
                  </a:txBody>
                  <a:tcPr marL="8383" marR="8383" marT="8383"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1281550"/>
                  </a:ext>
                </a:extLst>
              </a:tr>
              <a:tr h="339681">
                <a:tc vMerge="1">
                  <a:txBody>
                    <a:bodyPr/>
                    <a:lstStyle/>
                    <a:p>
                      <a:endParaRPr lang="en-US"/>
                    </a:p>
                  </a:txBody>
                  <a:tcPr/>
                </a:tc>
                <a:tc>
                  <a:txBody>
                    <a:bodyPr/>
                    <a:lstStyle/>
                    <a:p>
                      <a:pPr algn="ctr" fontAlgn="b"/>
                      <a:r>
                        <a:rPr lang="en-US" sz="1000" b="0" u="none" strike="noStrike">
                          <a:solidFill>
                            <a:srgbClr val="264A60"/>
                          </a:solidFill>
                          <a:effectLst/>
                        </a:rPr>
                        <a:t>Total</a:t>
                      </a:r>
                      <a:endParaRPr lang="en-US" sz="1000" b="0" i="0" u="none" strike="noStrike">
                        <a:solidFill>
                          <a:srgbClr val="264A60"/>
                        </a:solidFill>
                        <a:effectLst/>
                        <a:latin typeface="Arial" panose="020B0604020202020204" pitchFamily="34" charset="0"/>
                      </a:endParaRPr>
                    </a:p>
                  </a:txBody>
                  <a:tcPr marL="8383" marR="8383" marT="8383" marB="0" anchor="b"/>
                </a:tc>
                <a:tc>
                  <a:txBody>
                    <a:bodyPr/>
                    <a:lstStyle/>
                    <a:p>
                      <a:pPr algn="ctr" fontAlgn="b"/>
                      <a:r>
                        <a:rPr lang="en-US" sz="1000" b="0" u="none" strike="noStrike">
                          <a:solidFill>
                            <a:srgbClr val="264A60"/>
                          </a:solidFill>
                          <a:effectLst/>
                        </a:rPr>
                        <a:t>% of Variance</a:t>
                      </a:r>
                      <a:endParaRPr lang="en-US" sz="1000" b="0" i="0" u="none" strike="noStrike">
                        <a:solidFill>
                          <a:srgbClr val="264A60"/>
                        </a:solidFill>
                        <a:effectLst/>
                        <a:latin typeface="Arial" panose="020B0604020202020204" pitchFamily="34" charset="0"/>
                      </a:endParaRPr>
                    </a:p>
                  </a:txBody>
                  <a:tcPr marL="8383" marR="8383" marT="8383" marB="0" anchor="b"/>
                </a:tc>
                <a:tc>
                  <a:txBody>
                    <a:bodyPr/>
                    <a:lstStyle/>
                    <a:p>
                      <a:pPr algn="ctr" fontAlgn="b"/>
                      <a:r>
                        <a:rPr lang="en-US" sz="1000" b="0" u="none" strike="noStrike">
                          <a:solidFill>
                            <a:srgbClr val="264A60"/>
                          </a:solidFill>
                          <a:effectLst/>
                        </a:rPr>
                        <a:t>Cumulative %</a:t>
                      </a:r>
                      <a:endParaRPr lang="en-US" sz="1000" b="0" i="0" u="none" strike="noStrike">
                        <a:solidFill>
                          <a:srgbClr val="264A60"/>
                        </a:solidFill>
                        <a:effectLst/>
                        <a:latin typeface="Arial" panose="020B0604020202020204" pitchFamily="34" charset="0"/>
                      </a:endParaRPr>
                    </a:p>
                  </a:txBody>
                  <a:tcPr marL="8383" marR="8383" marT="8383" marB="0" anchor="b"/>
                </a:tc>
                <a:tc>
                  <a:txBody>
                    <a:bodyPr/>
                    <a:lstStyle/>
                    <a:p>
                      <a:pPr algn="ctr" fontAlgn="b"/>
                      <a:r>
                        <a:rPr lang="en-US" sz="1000" b="0" u="none" strike="noStrike">
                          <a:solidFill>
                            <a:srgbClr val="264A60"/>
                          </a:solidFill>
                          <a:effectLst/>
                        </a:rPr>
                        <a:t>Total</a:t>
                      </a:r>
                      <a:endParaRPr lang="en-US" sz="1000" b="0" i="0" u="none" strike="noStrike">
                        <a:solidFill>
                          <a:srgbClr val="264A60"/>
                        </a:solidFill>
                        <a:effectLst/>
                        <a:latin typeface="Arial" panose="020B0604020202020204" pitchFamily="34" charset="0"/>
                      </a:endParaRPr>
                    </a:p>
                  </a:txBody>
                  <a:tcPr marL="8383" marR="8383" marT="8383" marB="0" anchor="b"/>
                </a:tc>
                <a:tc>
                  <a:txBody>
                    <a:bodyPr/>
                    <a:lstStyle/>
                    <a:p>
                      <a:pPr algn="ctr" fontAlgn="b"/>
                      <a:r>
                        <a:rPr lang="en-US" sz="1000" b="0" u="none" strike="noStrike">
                          <a:solidFill>
                            <a:srgbClr val="264A60"/>
                          </a:solidFill>
                          <a:effectLst/>
                        </a:rPr>
                        <a:t>% of Variance</a:t>
                      </a:r>
                      <a:endParaRPr lang="en-US" sz="1000" b="0" i="0" u="none" strike="noStrike">
                        <a:solidFill>
                          <a:srgbClr val="264A60"/>
                        </a:solidFill>
                        <a:effectLst/>
                        <a:latin typeface="Arial" panose="020B0604020202020204" pitchFamily="34" charset="0"/>
                      </a:endParaRPr>
                    </a:p>
                  </a:txBody>
                  <a:tcPr marL="8383" marR="8383" marT="8383" marB="0" anchor="b"/>
                </a:tc>
                <a:tc>
                  <a:txBody>
                    <a:bodyPr/>
                    <a:lstStyle/>
                    <a:p>
                      <a:pPr algn="ctr" fontAlgn="b"/>
                      <a:r>
                        <a:rPr lang="en-US" sz="1000" b="0" u="none" strike="noStrike">
                          <a:solidFill>
                            <a:srgbClr val="264A60"/>
                          </a:solidFill>
                          <a:effectLst/>
                        </a:rPr>
                        <a:t>Cumulative %</a:t>
                      </a:r>
                      <a:endParaRPr lang="en-US" sz="1000" b="0" i="0" u="none" strike="noStrike">
                        <a:solidFill>
                          <a:srgbClr val="264A60"/>
                        </a:solidFill>
                        <a:effectLst/>
                        <a:latin typeface="Arial" panose="020B0604020202020204" pitchFamily="34" charset="0"/>
                      </a:endParaRPr>
                    </a:p>
                  </a:txBody>
                  <a:tcPr marL="8383" marR="8383" marT="8383" marB="0" anchor="b"/>
                </a:tc>
                <a:tc>
                  <a:txBody>
                    <a:bodyPr/>
                    <a:lstStyle/>
                    <a:p>
                      <a:pPr algn="ctr" fontAlgn="b"/>
                      <a:r>
                        <a:rPr lang="en-US" sz="1000" b="0" u="none" strike="noStrike">
                          <a:solidFill>
                            <a:srgbClr val="264A60"/>
                          </a:solidFill>
                          <a:effectLst/>
                        </a:rPr>
                        <a:t>Total</a:t>
                      </a:r>
                      <a:endParaRPr lang="en-US" sz="1000" b="0" i="0" u="none" strike="noStrike">
                        <a:solidFill>
                          <a:srgbClr val="264A60"/>
                        </a:solidFill>
                        <a:effectLst/>
                        <a:latin typeface="Arial" panose="020B0604020202020204" pitchFamily="34" charset="0"/>
                      </a:endParaRPr>
                    </a:p>
                  </a:txBody>
                  <a:tcPr marL="8383" marR="8383" marT="8383" marB="0" anchor="b"/>
                </a:tc>
                <a:tc>
                  <a:txBody>
                    <a:bodyPr/>
                    <a:lstStyle/>
                    <a:p>
                      <a:pPr algn="ctr" fontAlgn="b"/>
                      <a:r>
                        <a:rPr lang="en-US" sz="1000" b="0" u="none" strike="noStrike">
                          <a:solidFill>
                            <a:srgbClr val="264A60"/>
                          </a:solidFill>
                          <a:effectLst/>
                        </a:rPr>
                        <a:t>% of Variance</a:t>
                      </a:r>
                      <a:endParaRPr lang="en-US" sz="1000" b="0" i="0" u="none" strike="noStrike">
                        <a:solidFill>
                          <a:srgbClr val="264A60"/>
                        </a:solidFill>
                        <a:effectLst/>
                        <a:latin typeface="Arial" panose="020B0604020202020204" pitchFamily="34" charset="0"/>
                      </a:endParaRPr>
                    </a:p>
                  </a:txBody>
                  <a:tcPr marL="8383" marR="8383" marT="8383" marB="0" anchor="b"/>
                </a:tc>
                <a:tc>
                  <a:txBody>
                    <a:bodyPr/>
                    <a:lstStyle/>
                    <a:p>
                      <a:pPr algn="ctr" fontAlgn="b"/>
                      <a:r>
                        <a:rPr lang="en-US" sz="1000" b="0" u="none" strike="noStrike">
                          <a:solidFill>
                            <a:srgbClr val="264A60"/>
                          </a:solidFill>
                          <a:effectLst/>
                        </a:rPr>
                        <a:t>Cumulative %</a:t>
                      </a:r>
                      <a:endParaRPr lang="en-US" sz="1000" b="0" i="0" u="none" strike="noStrike">
                        <a:solidFill>
                          <a:srgbClr val="264A60"/>
                        </a:solidFill>
                        <a:effectLst/>
                        <a:latin typeface="Arial" panose="020B0604020202020204" pitchFamily="34" charset="0"/>
                      </a:endParaRPr>
                    </a:p>
                  </a:txBody>
                  <a:tcPr marL="8383" marR="8383" marT="8383" marB="0" anchor="b"/>
                </a:tc>
                <a:extLst>
                  <a:ext uri="{0D108BD9-81ED-4DB2-BD59-A6C34878D82A}">
                    <a16:rowId xmlns:a16="http://schemas.microsoft.com/office/drawing/2014/main" val="3170193768"/>
                  </a:ext>
                </a:extLst>
              </a:tr>
              <a:tr h="191780">
                <a:tc>
                  <a:txBody>
                    <a:bodyPr/>
                    <a:lstStyle/>
                    <a:p>
                      <a:pPr algn="l" fontAlgn="t"/>
                      <a:r>
                        <a:rPr lang="en-US" sz="1000" b="0" u="none" strike="noStrike">
                          <a:solidFill>
                            <a:srgbClr val="264A60"/>
                          </a:solidFill>
                          <a:effectLst/>
                        </a:rPr>
                        <a:t>1</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5.408</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28.461</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28.461</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5.408</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28.461</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28.461</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5.327</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28.035</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28.035</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4294918993"/>
                  </a:ext>
                </a:extLst>
              </a:tr>
              <a:tr h="191780">
                <a:tc>
                  <a:txBody>
                    <a:bodyPr/>
                    <a:lstStyle/>
                    <a:p>
                      <a:pPr algn="l" fontAlgn="t"/>
                      <a:r>
                        <a:rPr lang="en-US" sz="1000" b="0" u="none" strike="noStrike">
                          <a:solidFill>
                            <a:srgbClr val="264A60"/>
                          </a:solidFill>
                          <a:effectLst/>
                        </a:rPr>
                        <a:t>2</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3.059</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16.103</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44.563</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3.059</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16.103</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44.563</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3.140</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16.528</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44.563</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1106778475"/>
                  </a:ext>
                </a:extLst>
              </a:tr>
              <a:tr h="191780">
                <a:tc>
                  <a:txBody>
                    <a:bodyPr/>
                    <a:lstStyle/>
                    <a:p>
                      <a:pPr algn="l" fontAlgn="t"/>
                      <a:r>
                        <a:rPr lang="en-US" sz="1000" b="0" u="none" strike="noStrike">
                          <a:solidFill>
                            <a:srgbClr val="264A60"/>
                          </a:solidFill>
                          <a:effectLst/>
                        </a:rPr>
                        <a:t>3</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2.370</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12.472</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57.035</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3091960521"/>
                  </a:ext>
                </a:extLst>
              </a:tr>
              <a:tr h="191780">
                <a:tc>
                  <a:txBody>
                    <a:bodyPr/>
                    <a:lstStyle/>
                    <a:p>
                      <a:pPr algn="l" fontAlgn="t"/>
                      <a:r>
                        <a:rPr lang="en-US" sz="1000" b="0" u="none" strike="noStrike">
                          <a:solidFill>
                            <a:srgbClr val="264A60"/>
                          </a:solidFill>
                          <a:effectLst/>
                        </a:rPr>
                        <a:t>4</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1.535</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8.078</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65.114</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2943561872"/>
                  </a:ext>
                </a:extLst>
              </a:tr>
              <a:tr h="191780">
                <a:tc>
                  <a:txBody>
                    <a:bodyPr/>
                    <a:lstStyle/>
                    <a:p>
                      <a:pPr algn="l" fontAlgn="t"/>
                      <a:r>
                        <a:rPr lang="en-US" sz="1000" b="0" u="none" strike="noStrike">
                          <a:solidFill>
                            <a:srgbClr val="264A60"/>
                          </a:solidFill>
                          <a:effectLst/>
                        </a:rPr>
                        <a:t>5</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1.071</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5.638</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70.752</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2310285765"/>
                  </a:ext>
                </a:extLst>
              </a:tr>
              <a:tr h="191780">
                <a:tc>
                  <a:txBody>
                    <a:bodyPr/>
                    <a:lstStyle/>
                    <a:p>
                      <a:pPr algn="l" fontAlgn="t"/>
                      <a:r>
                        <a:rPr lang="en-US" sz="1000" b="0" u="none" strike="noStrike">
                          <a:solidFill>
                            <a:srgbClr val="264A60"/>
                          </a:solidFill>
                          <a:effectLst/>
                        </a:rPr>
                        <a:t>6</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0.940</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4.949</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75.701</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2534401932"/>
                  </a:ext>
                </a:extLst>
              </a:tr>
              <a:tr h="191780">
                <a:tc>
                  <a:txBody>
                    <a:bodyPr/>
                    <a:lstStyle/>
                    <a:p>
                      <a:pPr algn="l" fontAlgn="t"/>
                      <a:r>
                        <a:rPr lang="en-US" sz="1000" b="0" u="none" strike="noStrike">
                          <a:solidFill>
                            <a:srgbClr val="264A60"/>
                          </a:solidFill>
                          <a:effectLst/>
                        </a:rPr>
                        <a:t>7</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0.841</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4.428</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80.129</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1925696402"/>
                  </a:ext>
                </a:extLst>
              </a:tr>
              <a:tr h="191780">
                <a:tc>
                  <a:txBody>
                    <a:bodyPr/>
                    <a:lstStyle/>
                    <a:p>
                      <a:pPr algn="l" fontAlgn="t"/>
                      <a:r>
                        <a:rPr lang="en-US" sz="1000" b="0" u="none" strike="noStrike">
                          <a:solidFill>
                            <a:srgbClr val="264A60"/>
                          </a:solidFill>
                          <a:effectLst/>
                        </a:rPr>
                        <a:t>8</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0.803</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4.228</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84.357</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2451453497"/>
                  </a:ext>
                </a:extLst>
              </a:tr>
              <a:tr h="191780">
                <a:tc>
                  <a:txBody>
                    <a:bodyPr/>
                    <a:lstStyle/>
                    <a:p>
                      <a:pPr algn="l" fontAlgn="t"/>
                      <a:r>
                        <a:rPr lang="en-US" sz="1000" b="0" u="none" strike="noStrike">
                          <a:solidFill>
                            <a:srgbClr val="264A60"/>
                          </a:solidFill>
                          <a:effectLst/>
                        </a:rPr>
                        <a:t>9</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0.724</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3.812</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88.169</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3684151597"/>
                  </a:ext>
                </a:extLst>
              </a:tr>
              <a:tr h="191780">
                <a:tc>
                  <a:txBody>
                    <a:bodyPr/>
                    <a:lstStyle/>
                    <a:p>
                      <a:pPr algn="l" fontAlgn="t"/>
                      <a:r>
                        <a:rPr lang="en-US" sz="1000" b="0" u="none" strike="noStrike">
                          <a:solidFill>
                            <a:srgbClr val="264A60"/>
                          </a:solidFill>
                          <a:effectLst/>
                        </a:rPr>
                        <a:t>10</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0.522</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2.747</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90.916</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3465488559"/>
                  </a:ext>
                </a:extLst>
              </a:tr>
              <a:tr h="191780">
                <a:tc>
                  <a:txBody>
                    <a:bodyPr/>
                    <a:lstStyle/>
                    <a:p>
                      <a:pPr algn="l" fontAlgn="t"/>
                      <a:r>
                        <a:rPr lang="en-US" sz="1000" b="0" u="none" strike="noStrike">
                          <a:solidFill>
                            <a:srgbClr val="264A60"/>
                          </a:solidFill>
                          <a:effectLst/>
                        </a:rPr>
                        <a:t>11</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0.440</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2.314</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93.231</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2124749063"/>
                  </a:ext>
                </a:extLst>
              </a:tr>
              <a:tr h="191780">
                <a:tc>
                  <a:txBody>
                    <a:bodyPr/>
                    <a:lstStyle/>
                    <a:p>
                      <a:pPr algn="l" fontAlgn="t"/>
                      <a:r>
                        <a:rPr lang="en-US" sz="1000" b="0" u="none" strike="noStrike">
                          <a:solidFill>
                            <a:srgbClr val="264A60"/>
                          </a:solidFill>
                          <a:effectLst/>
                        </a:rPr>
                        <a:t>12</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0.406</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2.136</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95.366</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2066534888"/>
                  </a:ext>
                </a:extLst>
              </a:tr>
              <a:tr h="191780">
                <a:tc>
                  <a:txBody>
                    <a:bodyPr/>
                    <a:lstStyle/>
                    <a:p>
                      <a:pPr algn="l" fontAlgn="t"/>
                      <a:r>
                        <a:rPr lang="en-US" sz="1000" b="0" u="none" strike="noStrike">
                          <a:solidFill>
                            <a:srgbClr val="264A60"/>
                          </a:solidFill>
                          <a:effectLst/>
                        </a:rPr>
                        <a:t>13</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0.294</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1.546</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96.912</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1204283271"/>
                  </a:ext>
                </a:extLst>
              </a:tr>
              <a:tr h="191780">
                <a:tc>
                  <a:txBody>
                    <a:bodyPr/>
                    <a:lstStyle/>
                    <a:p>
                      <a:pPr algn="l" fontAlgn="t"/>
                      <a:r>
                        <a:rPr lang="en-US" sz="1000" b="0" u="none" strike="noStrike">
                          <a:solidFill>
                            <a:srgbClr val="264A60"/>
                          </a:solidFill>
                          <a:effectLst/>
                        </a:rPr>
                        <a:t>14</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0.198</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1.041</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97.952</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2785563048"/>
                  </a:ext>
                </a:extLst>
              </a:tr>
              <a:tr h="191780">
                <a:tc>
                  <a:txBody>
                    <a:bodyPr/>
                    <a:lstStyle/>
                    <a:p>
                      <a:pPr algn="l" fontAlgn="t"/>
                      <a:r>
                        <a:rPr lang="en-US" sz="1000" b="0" u="none" strike="noStrike">
                          <a:solidFill>
                            <a:srgbClr val="264A60"/>
                          </a:solidFill>
                          <a:effectLst/>
                        </a:rPr>
                        <a:t>15</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0.114</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0.600</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98.553</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48583269"/>
                  </a:ext>
                </a:extLst>
              </a:tr>
              <a:tr h="191780">
                <a:tc>
                  <a:txBody>
                    <a:bodyPr/>
                    <a:lstStyle/>
                    <a:p>
                      <a:pPr algn="l" fontAlgn="t"/>
                      <a:r>
                        <a:rPr lang="en-US" sz="1000" b="0" u="none" strike="noStrike">
                          <a:solidFill>
                            <a:srgbClr val="264A60"/>
                          </a:solidFill>
                          <a:effectLst/>
                        </a:rPr>
                        <a:t>16</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0.094</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0.494</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99.047</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2757290072"/>
                  </a:ext>
                </a:extLst>
              </a:tr>
              <a:tr h="191780">
                <a:tc>
                  <a:txBody>
                    <a:bodyPr/>
                    <a:lstStyle/>
                    <a:p>
                      <a:pPr algn="l" fontAlgn="t"/>
                      <a:r>
                        <a:rPr lang="en-US" sz="1000" b="0" u="none" strike="noStrike">
                          <a:solidFill>
                            <a:srgbClr val="264A60"/>
                          </a:solidFill>
                          <a:effectLst/>
                        </a:rPr>
                        <a:t>17</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0.091</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0.478</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99.524</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4186792711"/>
                  </a:ext>
                </a:extLst>
              </a:tr>
              <a:tr h="191780">
                <a:tc>
                  <a:txBody>
                    <a:bodyPr/>
                    <a:lstStyle/>
                    <a:p>
                      <a:pPr algn="l" fontAlgn="t"/>
                      <a:r>
                        <a:rPr lang="en-US" sz="1000" b="0" u="none" strike="noStrike">
                          <a:solidFill>
                            <a:srgbClr val="264A60"/>
                          </a:solidFill>
                          <a:effectLst/>
                        </a:rPr>
                        <a:t>18</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0.066</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0.346</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99.871</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3945302695"/>
                  </a:ext>
                </a:extLst>
              </a:tr>
              <a:tr h="191780">
                <a:tc>
                  <a:txBody>
                    <a:bodyPr/>
                    <a:lstStyle/>
                    <a:p>
                      <a:pPr algn="l" fontAlgn="t"/>
                      <a:r>
                        <a:rPr lang="en-US" sz="1000" b="0" u="none" strike="noStrike">
                          <a:solidFill>
                            <a:srgbClr val="264A60"/>
                          </a:solidFill>
                          <a:effectLst/>
                        </a:rPr>
                        <a:t>19</a:t>
                      </a:r>
                      <a:endParaRPr lang="en-US" sz="1000" b="0" i="0" u="none" strike="noStrike">
                        <a:solidFill>
                          <a:srgbClr val="264A60"/>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0.025</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0.129</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r" fontAlgn="t"/>
                      <a:r>
                        <a:rPr lang="en-US" sz="1000" b="0" u="none" strike="noStrike">
                          <a:solidFill>
                            <a:srgbClr val="010205"/>
                          </a:solidFill>
                          <a:effectLst/>
                        </a:rPr>
                        <a:t>100.000</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383" marR="8383" marT="8383" marB="0"/>
                </a:tc>
                <a:extLst>
                  <a:ext uri="{0D108BD9-81ED-4DB2-BD59-A6C34878D82A}">
                    <a16:rowId xmlns:a16="http://schemas.microsoft.com/office/drawing/2014/main" val="2574302529"/>
                  </a:ext>
                </a:extLst>
              </a:tr>
            </a:tbl>
          </a:graphicData>
        </a:graphic>
      </p:graphicFrame>
    </p:spTree>
    <p:extLst>
      <p:ext uri="{BB962C8B-B14F-4D97-AF65-F5344CB8AC3E}">
        <p14:creationId xmlns:p14="http://schemas.microsoft.com/office/powerpoint/2010/main" val="308150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55A25740-8193-4EDF-9507-20894B39027B}"/>
              </a:ext>
            </a:extLst>
          </p:cNvPr>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dirty="0">
                <a:solidFill>
                  <a:schemeClr val="bg1"/>
                </a:solidFill>
                <a:latin typeface="+mj-lt"/>
                <a:ea typeface="+mj-ea"/>
                <a:cs typeface="+mj-cs"/>
              </a:rPr>
              <a:t>PCA: A Final Run</a:t>
            </a:r>
          </a:p>
        </p:txBody>
      </p:sp>
      <p:sp>
        <p:nvSpPr>
          <p:cNvPr id="4" name="TextBox 3">
            <a:extLst>
              <a:ext uri="{FF2B5EF4-FFF2-40B4-BE49-F238E27FC236}">
                <a16:creationId xmlns:a16="http://schemas.microsoft.com/office/drawing/2014/main" id="{34DE1C4C-A0FA-4836-BEFD-0276EB79B186}"/>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dirty="0">
                <a:solidFill>
                  <a:schemeClr val="bg1">
                    <a:alpha val="60000"/>
                  </a:schemeClr>
                </a:solidFill>
              </a:rPr>
              <a:t>Taking into consideration fellow group member’s findings – namely the low communality scores for “Hispanic or Latino”, “Lights / Signals”, “Animals / Pets”, etc., a revised reduction was produced.</a:t>
            </a:r>
          </a:p>
          <a:p>
            <a:pPr indent="-228600">
              <a:lnSpc>
                <a:spcPct val="90000"/>
              </a:lnSpc>
              <a:spcAft>
                <a:spcPts val="600"/>
              </a:spcAft>
              <a:buFont typeface="Arial" panose="020B0604020202020204" pitchFamily="34" charset="0"/>
              <a:buChar char="•"/>
            </a:pPr>
            <a:r>
              <a:rPr lang="en-US" sz="1400" dirty="0">
                <a:solidFill>
                  <a:schemeClr val="bg1">
                    <a:alpha val="60000"/>
                  </a:schemeClr>
                </a:solidFill>
              </a:rPr>
              <a:t>At this point, the minimum extraction is defined for  “Asian alone”,  at .233</a:t>
            </a:r>
          </a:p>
          <a:p>
            <a:pPr indent="-228600">
              <a:lnSpc>
                <a:spcPct val="90000"/>
              </a:lnSpc>
              <a:spcAft>
                <a:spcPts val="600"/>
              </a:spcAft>
              <a:buFont typeface="Arial" panose="020B0604020202020204" pitchFamily="34" charset="0"/>
              <a:buChar char="•"/>
            </a:pPr>
            <a:r>
              <a:rPr lang="en-US" sz="1400" dirty="0">
                <a:solidFill>
                  <a:schemeClr val="bg1">
                    <a:alpha val="60000"/>
                  </a:schemeClr>
                </a:solidFill>
              </a:rPr>
              <a:t>Per component, this reduction captures more explained variance</a:t>
            </a:r>
          </a:p>
          <a:p>
            <a:pPr>
              <a:lnSpc>
                <a:spcPct val="90000"/>
              </a:lnSpc>
              <a:spcAft>
                <a:spcPts val="600"/>
              </a:spcAft>
            </a:pPr>
            <a:endParaRPr lang="en-US" sz="1400" dirty="0">
              <a:solidFill>
                <a:schemeClr val="bg1">
                  <a:alpha val="60000"/>
                </a:schemeClr>
              </a:solidFill>
            </a:endParaRPr>
          </a:p>
        </p:txBody>
      </p:sp>
      <p:pic>
        <p:nvPicPr>
          <p:cNvPr id="20" name="Picture 19">
            <a:extLst>
              <a:ext uri="{FF2B5EF4-FFF2-40B4-BE49-F238E27FC236}">
                <a16:creationId xmlns:a16="http://schemas.microsoft.com/office/drawing/2014/main" id="{FF383D9C-AE25-49B7-ADB0-6C37683575A2}"/>
              </a:ext>
            </a:extLst>
          </p:cNvPr>
          <p:cNvPicPr>
            <a:picLocks noChangeAspect="1"/>
          </p:cNvPicPr>
          <p:nvPr/>
        </p:nvPicPr>
        <p:blipFill>
          <a:blip r:embed="rId2"/>
          <a:stretch>
            <a:fillRect/>
          </a:stretch>
        </p:blipFill>
        <p:spPr>
          <a:xfrm>
            <a:off x="5034932" y="271913"/>
            <a:ext cx="3138107" cy="4288097"/>
          </a:xfrm>
          <a:prstGeom prst="rect">
            <a:avLst/>
          </a:prstGeom>
        </p:spPr>
      </p:pic>
      <p:pic>
        <p:nvPicPr>
          <p:cNvPr id="22" name="Picture 21">
            <a:extLst>
              <a:ext uri="{FF2B5EF4-FFF2-40B4-BE49-F238E27FC236}">
                <a16:creationId xmlns:a16="http://schemas.microsoft.com/office/drawing/2014/main" id="{D7F1CD99-6231-42DF-ACF6-FA5D319EE783}"/>
              </a:ext>
            </a:extLst>
          </p:cNvPr>
          <p:cNvPicPr>
            <a:picLocks noChangeAspect="1"/>
          </p:cNvPicPr>
          <p:nvPr/>
        </p:nvPicPr>
        <p:blipFill>
          <a:blip r:embed="rId3"/>
          <a:stretch>
            <a:fillRect/>
          </a:stretch>
        </p:blipFill>
        <p:spPr>
          <a:xfrm>
            <a:off x="5458749" y="4787588"/>
            <a:ext cx="5849166" cy="1343212"/>
          </a:xfrm>
          <a:prstGeom prst="rect">
            <a:avLst/>
          </a:prstGeom>
        </p:spPr>
      </p:pic>
    </p:spTree>
    <p:extLst>
      <p:ext uri="{BB962C8B-B14F-4D97-AF65-F5344CB8AC3E}">
        <p14:creationId xmlns:p14="http://schemas.microsoft.com/office/powerpoint/2010/main" val="407046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F2C19-0689-4B63-8A83-297B6376BDCB}"/>
              </a:ext>
            </a:extLst>
          </p:cNvPr>
          <p:cNvSpPr>
            <a:spLocks noGrp="1"/>
          </p:cNvSpPr>
          <p:nvPr>
            <p:ph type="title"/>
          </p:nvPr>
        </p:nvSpPr>
        <p:spPr>
          <a:xfrm>
            <a:off x="6417734" y="-434457"/>
            <a:ext cx="5291663" cy="1628775"/>
          </a:xfrm>
        </p:spPr>
        <p:txBody>
          <a:bodyPr vert="horz" lIns="91440" tIns="45720" rIns="91440" bIns="45720" rtlCol="0" anchor="b">
            <a:normAutofit/>
          </a:bodyPr>
          <a:lstStyle/>
          <a:p>
            <a:r>
              <a:rPr lang="en-US" sz="4000" b="1" dirty="0"/>
              <a:t>Overview</a:t>
            </a:r>
          </a:p>
        </p:txBody>
      </p:sp>
      <p:pic>
        <p:nvPicPr>
          <p:cNvPr id="21" name="Picture Placeholder 20" descr="Stairs">
            <a:extLst>
              <a:ext uri="{FF2B5EF4-FFF2-40B4-BE49-F238E27FC236}">
                <a16:creationId xmlns:a16="http://schemas.microsoft.com/office/drawing/2014/main" id="{DB8E3FD3-0267-4F81-A762-085F5391CAA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10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p:spPr>
      </p:pic>
      <p:sp>
        <p:nvSpPr>
          <p:cNvPr id="2" name="Slide Number Placeholder 1">
            <a:extLst>
              <a:ext uri="{FF2B5EF4-FFF2-40B4-BE49-F238E27FC236}">
                <a16:creationId xmlns:a16="http://schemas.microsoft.com/office/drawing/2014/main" id="{7EA0F2ED-980E-4DAB-9741-86DED0398847}"/>
              </a:ext>
            </a:extLst>
          </p:cNvPr>
          <p:cNvSpPr>
            <a:spLocks noGrp="1"/>
          </p:cNvSpPr>
          <p:nvPr>
            <p:ph type="sldNum" sz="quarter" idx="11"/>
          </p:nvPr>
        </p:nvSpPr>
        <p:spPr>
          <a:xfrm>
            <a:off x="481013" y="6356350"/>
            <a:ext cx="685800" cy="365125"/>
          </a:xfrm>
        </p:spPr>
        <p:txBody>
          <a:bodyPr vert="horz" lIns="91440" tIns="45720" rIns="91440" bIns="45720" rtlCol="0" anchor="ctr">
            <a:normAutofit/>
          </a:bodyPr>
          <a:lstStyle/>
          <a:p>
            <a:pPr algn="l">
              <a:spcAft>
                <a:spcPts val="600"/>
              </a:spcAft>
              <a:defRPr/>
            </a:pPr>
            <a:fld id="{7E0E41E9-E887-49CF-A358-8367F0C34840}" type="slidenum">
              <a:rPr lang="en-US">
                <a:solidFill>
                  <a:srgbClr val="FFFFFF"/>
                </a:solidFill>
                <a:latin typeface="Calibri" panose="020F0502020204030204"/>
              </a:rPr>
              <a:pPr algn="l">
                <a:spcAft>
                  <a:spcPts val="600"/>
                </a:spcAft>
                <a:defRPr/>
              </a:pPr>
              <a:t>2</a:t>
            </a:fld>
            <a:endParaRPr lang="en-US" dirty="0">
              <a:solidFill>
                <a:srgbClr val="FFFFFF"/>
              </a:solidFill>
              <a:latin typeface="Calibri" panose="020F0502020204030204"/>
            </a:endParaRPr>
          </a:p>
        </p:txBody>
      </p:sp>
      <p:sp>
        <p:nvSpPr>
          <p:cNvPr id="4" name="Content Placeholder 3">
            <a:extLst>
              <a:ext uri="{FF2B5EF4-FFF2-40B4-BE49-F238E27FC236}">
                <a16:creationId xmlns:a16="http://schemas.microsoft.com/office/drawing/2014/main" id="{4E5B722F-37EC-443F-AE71-6E9C033BCAA8}"/>
              </a:ext>
            </a:extLst>
          </p:cNvPr>
          <p:cNvSpPr>
            <a:spLocks noGrp="1"/>
          </p:cNvSpPr>
          <p:nvPr>
            <p:ph idx="1"/>
          </p:nvPr>
        </p:nvSpPr>
        <p:spPr>
          <a:xfrm>
            <a:off x="6417734" y="1194318"/>
            <a:ext cx="5291664" cy="5915609"/>
          </a:xfrm>
        </p:spPr>
        <p:txBody>
          <a:bodyPr vert="horz" lIns="91440" tIns="45720" rIns="91440" bIns="45720" rtlCol="0">
            <a:normAutofit/>
          </a:bodyPr>
          <a:lstStyle/>
          <a:p>
            <a:r>
              <a:rPr lang="en-US" sz="3600" dirty="0">
                <a:solidFill>
                  <a:schemeClr val="tx1"/>
                </a:solidFill>
              </a:rPr>
              <a:t>Our Team</a:t>
            </a:r>
          </a:p>
          <a:p>
            <a:r>
              <a:rPr lang="en-US" sz="3600" dirty="0">
                <a:solidFill>
                  <a:schemeClr val="tx1"/>
                </a:solidFill>
              </a:rPr>
              <a:t>Introduction</a:t>
            </a:r>
          </a:p>
          <a:p>
            <a:r>
              <a:rPr lang="en-US" sz="3600" dirty="0">
                <a:solidFill>
                  <a:schemeClr val="tx1"/>
                </a:solidFill>
              </a:rPr>
              <a:t>Objectives &amp; Methods</a:t>
            </a:r>
          </a:p>
          <a:p>
            <a:r>
              <a:rPr lang="en-US" sz="3600" dirty="0">
                <a:solidFill>
                  <a:schemeClr val="tx1"/>
                </a:solidFill>
              </a:rPr>
              <a:t>Principal Component Analysis (PCA)</a:t>
            </a:r>
          </a:p>
          <a:p>
            <a:r>
              <a:rPr lang="en-US" sz="3600" dirty="0">
                <a:solidFill>
                  <a:schemeClr val="tx1"/>
                </a:solidFill>
              </a:rPr>
              <a:t>Findings</a:t>
            </a:r>
          </a:p>
          <a:p>
            <a:r>
              <a:rPr lang="en-US" sz="3600" dirty="0">
                <a:solidFill>
                  <a:schemeClr val="tx1"/>
                </a:solidFill>
              </a:rPr>
              <a:t>Concluding Remarks</a:t>
            </a:r>
          </a:p>
        </p:txBody>
      </p:sp>
    </p:spTree>
    <p:extLst>
      <p:ext uri="{BB962C8B-B14F-4D97-AF65-F5344CB8AC3E}">
        <p14:creationId xmlns:p14="http://schemas.microsoft.com/office/powerpoint/2010/main" val="2892592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CE8BEBA-8288-415A-A1F1-121F27424D68}"/>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800" kern="1200" dirty="0">
                <a:solidFill>
                  <a:srgbClr val="FFFFFF"/>
                </a:solidFill>
                <a:latin typeface="+mj-lt"/>
                <a:ea typeface="+mj-ea"/>
                <a:cs typeface="+mj-cs"/>
              </a:rPr>
              <a:t>Analysis: PCA Final Run</a:t>
            </a: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0213B46-3DDB-4203-B460-030A20B54032}"/>
              </a:ext>
            </a:extLst>
          </p:cNvPr>
          <p:cNvSpPr txBox="1"/>
          <p:nvPr/>
        </p:nvSpPr>
        <p:spPr>
          <a:xfrm>
            <a:off x="4379709" y="686862"/>
            <a:ext cx="3672171" cy="5475129"/>
          </a:xfrm>
          <a:prstGeom prst="rect">
            <a:avLst/>
          </a:prstGeom>
        </p:spPr>
        <p:txBody>
          <a:bodyPr vert="horz" lIns="91440" tIns="45720" rIns="91440" bIns="45720" rtlCol="0" anchor="ctr">
            <a:normAutofit/>
          </a:bodyPr>
          <a:lstStyle/>
          <a:p>
            <a:pPr>
              <a:lnSpc>
                <a:spcPct val="90000"/>
              </a:lnSpc>
              <a:spcAft>
                <a:spcPts val="600"/>
              </a:spcAft>
            </a:pPr>
            <a:r>
              <a:rPr lang="en-US" sz="1400" dirty="0"/>
              <a:t>Like previous iterations,</a:t>
            </a:r>
          </a:p>
          <a:p>
            <a:pPr indent="-228600">
              <a:lnSpc>
                <a:spcPct val="90000"/>
              </a:lnSpc>
              <a:spcAft>
                <a:spcPts val="600"/>
              </a:spcAft>
              <a:buFont typeface="Arial" panose="020B0604020202020204" pitchFamily="34" charset="0"/>
              <a:buChar char="•"/>
            </a:pPr>
            <a:r>
              <a:rPr lang="en-US" sz="1400" dirty="0"/>
              <a:t>PC 1 has</a:t>
            </a:r>
          </a:p>
          <a:p>
            <a:pPr lvl="1" indent="-228600">
              <a:lnSpc>
                <a:spcPct val="90000"/>
              </a:lnSpc>
              <a:spcAft>
                <a:spcPts val="600"/>
              </a:spcAft>
              <a:buFont typeface="Arial" panose="020B0604020202020204" pitchFamily="34" charset="0"/>
              <a:buChar char="•"/>
            </a:pPr>
            <a:r>
              <a:rPr lang="en-US" sz="1400" dirty="0"/>
              <a:t>A high positive correlation with predominantly white, college-education, higher-earning or more-valued households</a:t>
            </a:r>
          </a:p>
          <a:p>
            <a:pPr lvl="1" indent="-228600">
              <a:lnSpc>
                <a:spcPct val="90000"/>
              </a:lnSpc>
              <a:spcAft>
                <a:spcPts val="600"/>
              </a:spcAft>
              <a:buFont typeface="Arial" panose="020B0604020202020204" pitchFamily="34" charset="0"/>
              <a:buChar char="•"/>
            </a:pPr>
            <a:r>
              <a:rPr lang="en-US" sz="1400" dirty="0"/>
              <a:t>Moderately negative correlations with crime and vacancy</a:t>
            </a:r>
          </a:p>
          <a:p>
            <a:pPr indent="-228600">
              <a:lnSpc>
                <a:spcPct val="90000"/>
              </a:lnSpc>
              <a:spcAft>
                <a:spcPts val="600"/>
              </a:spcAft>
              <a:buFont typeface="Arial" panose="020B0604020202020204" pitchFamily="34" charset="0"/>
              <a:buChar char="•"/>
            </a:pPr>
            <a:r>
              <a:rPr lang="en-US" sz="1400" dirty="0"/>
              <a:t>PC 2 is</a:t>
            </a:r>
          </a:p>
          <a:p>
            <a:pPr lvl="1" indent="-228600">
              <a:lnSpc>
                <a:spcPct val="90000"/>
              </a:lnSpc>
              <a:spcAft>
                <a:spcPts val="600"/>
              </a:spcAft>
              <a:buFont typeface="Arial" panose="020B0604020202020204" pitchFamily="34" charset="0"/>
              <a:buChar char="•"/>
            </a:pPr>
            <a:r>
              <a:rPr lang="en-US" sz="1400" dirty="0"/>
              <a:t>Highly correlated with mobility,</a:t>
            </a:r>
          </a:p>
          <a:p>
            <a:pPr lvl="1" indent="-228600">
              <a:lnSpc>
                <a:spcPct val="90000"/>
              </a:lnSpc>
              <a:spcAft>
                <a:spcPts val="600"/>
              </a:spcAft>
              <a:buFont typeface="Arial" panose="020B0604020202020204" pitchFamily="34" charset="0"/>
              <a:buChar char="•"/>
            </a:pPr>
            <a:r>
              <a:rPr lang="en-US" sz="1400" dirty="0"/>
              <a:t>Mildly correlated with renter occupancy</a:t>
            </a:r>
          </a:p>
          <a:p>
            <a:pPr lvl="1" indent="-228600">
              <a:lnSpc>
                <a:spcPct val="90000"/>
              </a:lnSpc>
              <a:spcAft>
                <a:spcPts val="600"/>
              </a:spcAft>
              <a:buFont typeface="Arial" panose="020B0604020202020204" pitchFamily="34" charset="0"/>
              <a:buChar char="•"/>
            </a:pPr>
            <a:r>
              <a:rPr lang="en-US" sz="1400" dirty="0"/>
              <a:t>Largely uncorrelated with race and crime</a:t>
            </a:r>
          </a:p>
          <a:p>
            <a:pPr>
              <a:lnSpc>
                <a:spcPct val="90000"/>
              </a:lnSpc>
              <a:spcAft>
                <a:spcPts val="600"/>
              </a:spcAft>
            </a:pPr>
            <a:endParaRPr lang="en-US" sz="1400" dirty="0"/>
          </a:p>
        </p:txBody>
      </p:sp>
      <p:sp>
        <p:nvSpPr>
          <p:cNvPr id="3" name="Content Placeholder 2">
            <a:extLst>
              <a:ext uri="{FF2B5EF4-FFF2-40B4-BE49-F238E27FC236}">
                <a16:creationId xmlns:a16="http://schemas.microsoft.com/office/drawing/2014/main" id="{27434663-B223-4CEA-870D-56A4E90B982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pic>
        <p:nvPicPr>
          <p:cNvPr id="6" name="Picture 5">
            <a:extLst>
              <a:ext uri="{FF2B5EF4-FFF2-40B4-BE49-F238E27FC236}">
                <a16:creationId xmlns:a16="http://schemas.microsoft.com/office/drawing/2014/main" id="{C05F2384-FD24-4F9F-99BA-5AC9D0C6FB1F}"/>
              </a:ext>
            </a:extLst>
          </p:cNvPr>
          <p:cNvPicPr>
            <a:picLocks noChangeAspect="1"/>
          </p:cNvPicPr>
          <p:nvPr/>
        </p:nvPicPr>
        <p:blipFill>
          <a:blip r:embed="rId3"/>
          <a:stretch>
            <a:fillRect/>
          </a:stretch>
        </p:blipFill>
        <p:spPr>
          <a:xfrm>
            <a:off x="8431158" y="1009501"/>
            <a:ext cx="3086531" cy="4829849"/>
          </a:xfrm>
          <a:prstGeom prst="rect">
            <a:avLst/>
          </a:prstGeom>
        </p:spPr>
      </p:pic>
    </p:spTree>
    <p:extLst>
      <p:ext uri="{BB962C8B-B14F-4D97-AF65-F5344CB8AC3E}">
        <p14:creationId xmlns:p14="http://schemas.microsoft.com/office/powerpoint/2010/main" val="390776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2B20-CE81-40CB-B0E2-D53FD08749C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E2ABB7C-2576-4FE5-8B36-52A879FE28DB}"/>
              </a:ext>
            </a:extLst>
          </p:cNvPr>
          <p:cNvSpPr>
            <a:spLocks noGrp="1"/>
          </p:cNvSpPr>
          <p:nvPr>
            <p:ph idx="1"/>
          </p:nvPr>
        </p:nvSpPr>
        <p:spPr/>
        <p:txBody>
          <a:bodyPr/>
          <a:lstStyle/>
          <a:p>
            <a:r>
              <a:rPr lang="en-US" dirty="0"/>
              <a:t>2 PCs alone may be insufficient to capture enough variance to adequately represent the sample</a:t>
            </a:r>
          </a:p>
          <a:p>
            <a:r>
              <a:rPr lang="en-US" dirty="0"/>
              <a:t>Reaching above ~70% explained variance may require significant exclusion among variable attributes (columns)</a:t>
            </a:r>
          </a:p>
          <a:p>
            <a:r>
              <a:rPr lang="en-US" dirty="0"/>
              <a:t>In this instance, PCA’s benefit is limited. </a:t>
            </a:r>
          </a:p>
        </p:txBody>
      </p:sp>
    </p:spTree>
    <p:extLst>
      <p:ext uri="{BB962C8B-B14F-4D97-AF65-F5344CB8AC3E}">
        <p14:creationId xmlns:p14="http://schemas.microsoft.com/office/powerpoint/2010/main" val="3114916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Thank you</a:t>
            </a:r>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Date Placeholder 3">
            <a:extLst>
              <a:ext uri="{FF2B5EF4-FFF2-40B4-BE49-F238E27FC236}">
                <a16:creationId xmlns:a16="http://schemas.microsoft.com/office/drawing/2014/main" id="{D4137C36-233D-4261-A151-481DEB983F84}"/>
              </a:ext>
            </a:extLst>
          </p:cNvPr>
          <p:cNvSpPr>
            <a:spLocks noGrp="1"/>
          </p:cNvSpPr>
          <p:nvPr>
            <p:ph type="dt" sz="half" idx="13"/>
          </p:nvPr>
        </p:nvSpPr>
        <p:spPr>
          <a:xfrm>
            <a:off x="9830818" y="6292334"/>
            <a:ext cx="1522982" cy="182880"/>
          </a:xfrm>
        </p:spPr>
        <p:txBody>
          <a:bodyPr/>
          <a:lstStyle/>
          <a:p>
            <a:pPr>
              <a:spcAft>
                <a:spcPts val="600"/>
              </a:spcAft>
              <a:defRPr/>
            </a:pPr>
            <a:r>
              <a:rPr lang="en-US" dirty="0">
                <a:solidFill>
                  <a:schemeClr val="tx1">
                    <a:lumMod val="50000"/>
                    <a:lumOff val="50000"/>
                  </a:schemeClr>
                </a:solidFill>
                <a:latin typeface="Calibri" panose="020F0502020204030204"/>
              </a:rPr>
              <a:t>February 18, 2021</a:t>
            </a:r>
          </a:p>
        </p:txBody>
      </p:sp>
      <p:sp>
        <p:nvSpPr>
          <p:cNvPr id="6" name="Footer Placeholder 5">
            <a:extLst>
              <a:ext uri="{FF2B5EF4-FFF2-40B4-BE49-F238E27FC236}">
                <a16:creationId xmlns:a16="http://schemas.microsoft.com/office/drawing/2014/main" id="{7F17CE90-6DC0-4BAD-AFD2-6566038ECD03}"/>
              </a:ext>
            </a:extLst>
          </p:cNvPr>
          <p:cNvSpPr>
            <a:spLocks noGrp="1"/>
          </p:cNvSpPr>
          <p:nvPr>
            <p:ph type="ftr" sz="quarter" idx="14"/>
          </p:nvPr>
        </p:nvSpPr>
        <p:spPr>
          <a:xfrm>
            <a:off x="8298180" y="6294120"/>
            <a:ext cx="1462788" cy="182880"/>
          </a:xfrm>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a:lstStyle/>
          <a:p>
            <a:fld id="{7782931A-7D25-4B4B-9464-57AE418934A3}" type="slidenum">
              <a:rPr lang="en-US" smtClean="0"/>
              <a:pPr/>
              <a:t>22</a:t>
            </a:fld>
            <a:endParaRPr lang="en-US" dirty="0"/>
          </a:p>
        </p:txBody>
      </p:sp>
    </p:spTree>
    <p:extLst>
      <p:ext uri="{BB962C8B-B14F-4D97-AF65-F5344CB8AC3E}">
        <p14:creationId xmlns:p14="http://schemas.microsoft.com/office/powerpoint/2010/main" val="1743235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3780-AEB9-493B-AEA7-BD96B5D22099}"/>
              </a:ext>
            </a:extLst>
          </p:cNvPr>
          <p:cNvSpPr>
            <a:spLocks noGrp="1"/>
          </p:cNvSpPr>
          <p:nvPr>
            <p:ph type="title"/>
          </p:nvPr>
        </p:nvSpPr>
        <p:spPr/>
        <p:txBody>
          <a:bodyPr/>
          <a:lstStyle/>
          <a:p>
            <a:r>
              <a:rPr lang="en-US" dirty="0"/>
              <a:t>Appendix</a:t>
            </a:r>
          </a:p>
        </p:txBody>
      </p:sp>
      <p:sp>
        <p:nvSpPr>
          <p:cNvPr id="3" name="TextBox 2">
            <a:extLst>
              <a:ext uri="{FF2B5EF4-FFF2-40B4-BE49-F238E27FC236}">
                <a16:creationId xmlns:a16="http://schemas.microsoft.com/office/drawing/2014/main" id="{11F2B93E-5A09-428C-AAFF-57A4D55D016D}"/>
              </a:ext>
            </a:extLst>
          </p:cNvPr>
          <p:cNvSpPr txBox="1"/>
          <p:nvPr/>
        </p:nvSpPr>
        <p:spPr>
          <a:xfrm>
            <a:off x="0" y="2420800"/>
            <a:ext cx="11178988" cy="3785652"/>
          </a:xfrm>
          <a:prstGeom prst="rect">
            <a:avLst/>
          </a:prstGeom>
          <a:noFill/>
        </p:spPr>
        <p:txBody>
          <a:bodyPr wrap="square" rtlCol="0">
            <a:spAutoFit/>
          </a:bodyPr>
          <a:lstStyle/>
          <a:p>
            <a:pPr marL="228600" indent="-228600">
              <a:lnSpc>
                <a:spcPct val="90000"/>
              </a:lnSpc>
              <a:buFont typeface="Arial" panose="020B0604020202020204" pitchFamily="34" charset="0"/>
              <a:buChar char="•"/>
            </a:pPr>
            <a:endParaRPr lang="en-US" sz="2000" dirty="0">
              <a:effectLst/>
              <a:ea typeface="Calibri" panose="020F0502020204030204" pitchFamily="34" charset="0"/>
              <a:cs typeface="Times New Roman" panose="02020603050405020304" pitchFamily="18" charset="0"/>
              <a:hlinkClick r:id="rId2"/>
            </a:endParaRPr>
          </a:p>
          <a:p>
            <a:pPr algn="l">
              <a:buFont typeface="+mj-lt"/>
              <a:buAutoNum type="arabicPeriod"/>
            </a:pPr>
            <a:r>
              <a:rPr lang="en-US" sz="2000" b="0" i="0" dirty="0">
                <a:solidFill>
                  <a:srgbClr val="202122"/>
                </a:solidFill>
                <a:effectLst/>
                <a:latin typeface="Arial" panose="020B0604020202020204" pitchFamily="34" charset="0"/>
              </a:rPr>
              <a:t> </a:t>
            </a:r>
            <a:r>
              <a:rPr lang="en-US" sz="2000" i="0" dirty="0">
                <a:solidFill>
                  <a:srgbClr val="202122"/>
                </a:solidFill>
                <a:effectLst/>
                <a:latin typeface="Arial" panose="020B0604020202020204" pitchFamily="34" charset="0"/>
              </a:rPr>
              <a:t>National Center for Educational Statistics. 31 March 2008. </a:t>
            </a:r>
            <a:r>
              <a:rPr lang="en-US" sz="2000" i="0" u="none" strike="noStrike" dirty="0">
                <a:solidFill>
                  <a:srgbClr val="3366BB"/>
                </a:solidFill>
                <a:effectLst/>
                <a:latin typeface="Arial" panose="020B0604020202020204" pitchFamily="34" charset="0"/>
                <a:hlinkClick r:id="rId3"/>
              </a:rPr>
              <a:t>http://nces.ed.gov/programs/coe/glossary/s.asp</a:t>
            </a:r>
            <a:endParaRPr lang="en-US" sz="2000" i="0" dirty="0">
              <a:solidFill>
                <a:srgbClr val="202122"/>
              </a:solidFill>
              <a:effectLst/>
              <a:latin typeface="Arial" panose="020B0604020202020204" pitchFamily="34" charset="0"/>
            </a:endParaRPr>
          </a:p>
          <a:p>
            <a:pPr algn="l">
              <a:buFont typeface="+mj-lt"/>
              <a:buAutoNum type="arabicPeriod"/>
            </a:pPr>
            <a:r>
              <a:rPr lang="en-US" sz="2000" i="0" u="none" strike="noStrike" dirty="0">
                <a:solidFill>
                  <a:srgbClr val="0645AD"/>
                </a:solidFill>
                <a:effectLst/>
                <a:latin typeface="Arial" panose="020B0604020202020204" pitchFamily="34" charset="0"/>
                <a:hlinkClick r:id="rId4" tooltip="Jump up"/>
              </a:rPr>
              <a:t>^</a:t>
            </a:r>
            <a:endParaRPr lang="en-US" sz="2000" i="0" dirty="0">
              <a:solidFill>
                <a:srgbClr val="202122"/>
              </a:solidFill>
              <a:effectLst/>
              <a:latin typeface="Arial" panose="020B0604020202020204" pitchFamily="34" charset="0"/>
            </a:endParaRPr>
          </a:p>
          <a:p>
            <a:r>
              <a:rPr lang="en-US" sz="2000" i="0" u="none" strike="noStrike" dirty="0">
                <a:solidFill>
                  <a:srgbClr val="3366BB"/>
                </a:solidFill>
                <a:effectLst/>
                <a:latin typeface="Arial" panose="020B0604020202020204" pitchFamily="34" charset="0"/>
                <a:hlinkClick r:id="rId5"/>
              </a:rPr>
              <a:t>Disability &amp; Socioeconomic Status"</a:t>
            </a:r>
            <a:r>
              <a:rPr lang="en-US" sz="2000" i="0" dirty="0">
                <a:solidFill>
                  <a:srgbClr val="202122"/>
                </a:solidFill>
                <a:effectLst/>
                <a:latin typeface="Arial" panose="020B0604020202020204" pitchFamily="34" charset="0"/>
              </a:rPr>
              <a:t>. American Psychological Association.</a:t>
            </a:r>
          </a:p>
          <a:p>
            <a:r>
              <a:rPr lang="en-US" sz="2000" i="0" dirty="0">
                <a:solidFill>
                  <a:srgbClr val="303030"/>
                </a:solidFill>
                <a:effectLst/>
                <a:latin typeface="Raleway"/>
              </a:rPr>
              <a:t>3. Practical Guide To Principal Component Methods in R</a:t>
            </a:r>
          </a:p>
          <a:p>
            <a:r>
              <a:rPr lang="en-US" sz="2000" dirty="0">
                <a:solidFill>
                  <a:srgbClr val="303030"/>
                </a:solidFill>
                <a:latin typeface="Raleway"/>
              </a:rPr>
              <a:t>4. </a:t>
            </a:r>
            <a:r>
              <a:rPr lang="en-US" sz="2000" dirty="0">
                <a:solidFill>
                  <a:srgbClr val="303030"/>
                </a:solidFill>
                <a:latin typeface="Raleway"/>
                <a:hlinkClick r:id="rId6"/>
              </a:rPr>
              <a:t>https://builtin.com/data-science/step-step-explanation-principal-component-analysis</a:t>
            </a:r>
            <a:endParaRPr lang="en-US" sz="2000" dirty="0">
              <a:solidFill>
                <a:srgbClr val="303030"/>
              </a:solidFill>
              <a:latin typeface="Raleway"/>
            </a:endParaRPr>
          </a:p>
          <a:p>
            <a:r>
              <a:rPr lang="en-US" sz="2000" i="0" dirty="0">
                <a:solidFill>
                  <a:srgbClr val="303030"/>
                </a:solidFill>
                <a:effectLst/>
                <a:latin typeface="Raleway"/>
                <a:hlinkClick r:id="rId7"/>
              </a:rPr>
              <a:t>https://www.ibm.com/support/knowledgecenter/SSLVMB_23.0.0/spss/tutorials/factoranalysis_table.html</a:t>
            </a:r>
            <a:endParaRPr lang="en-US" sz="2000" i="0" dirty="0">
              <a:solidFill>
                <a:srgbClr val="303030"/>
              </a:solidFill>
              <a:effectLst/>
              <a:latin typeface="Raleway"/>
            </a:endParaRPr>
          </a:p>
          <a:p>
            <a:endParaRPr lang="en-US" sz="2000" i="0" dirty="0">
              <a:solidFill>
                <a:srgbClr val="303030"/>
              </a:solidFill>
              <a:effectLst/>
              <a:latin typeface="Raleway"/>
            </a:endParaRPr>
          </a:p>
          <a:p>
            <a:br>
              <a:rPr lang="en-US" sz="2000" dirty="0"/>
            </a:br>
            <a:endParaRPr lang="en-US" sz="22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440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a:bodyPr>
          <a:lstStyle/>
          <a:p>
            <a:pPr algn="ctr"/>
            <a:r>
              <a:rPr lang="en-US" sz="3600" b="1" dirty="0"/>
              <a:t>Group 2</a:t>
            </a:r>
          </a:p>
        </p:txBody>
      </p:sp>
      <p:sp>
        <p:nvSpPr>
          <p:cNvPr id="25" name="Text Placeholder 24">
            <a:extLst>
              <a:ext uri="{FF2B5EF4-FFF2-40B4-BE49-F238E27FC236}">
                <a16:creationId xmlns:a16="http://schemas.microsoft.com/office/drawing/2014/main" id="{BCA14AB3-F8C5-4601-B349-EC1B8C7B603A}"/>
              </a:ext>
            </a:extLst>
          </p:cNvPr>
          <p:cNvSpPr>
            <a:spLocks noGrp="1"/>
          </p:cNvSpPr>
          <p:nvPr>
            <p:ph type="body" sz="quarter" idx="10"/>
          </p:nvPr>
        </p:nvSpPr>
        <p:spPr>
          <a:xfrm>
            <a:off x="1435901" y="2669190"/>
            <a:ext cx="2139696" cy="344312"/>
          </a:xfrm>
        </p:spPr>
        <p:txBody>
          <a:bodyPr>
            <a:normAutofit lnSpcReduction="10000"/>
          </a:bodyPr>
          <a:lstStyle/>
          <a:p>
            <a:r>
              <a:rPr lang="en-US" dirty="0"/>
              <a:t>Braeden</a:t>
            </a:r>
          </a:p>
        </p:txBody>
      </p:sp>
      <p:sp>
        <p:nvSpPr>
          <p:cNvPr id="27" name="Text Placeholder 26">
            <a:extLst>
              <a:ext uri="{FF2B5EF4-FFF2-40B4-BE49-F238E27FC236}">
                <a16:creationId xmlns:a16="http://schemas.microsoft.com/office/drawing/2014/main" id="{4C14EE69-4487-4814-AC77-72381087B098}"/>
              </a:ext>
            </a:extLst>
          </p:cNvPr>
          <p:cNvSpPr>
            <a:spLocks noGrp="1"/>
          </p:cNvSpPr>
          <p:nvPr>
            <p:ph type="body" sz="quarter" idx="11"/>
          </p:nvPr>
        </p:nvSpPr>
        <p:spPr>
          <a:xfrm>
            <a:off x="1785338" y="3084687"/>
            <a:ext cx="1580860" cy="700114"/>
          </a:xfrm>
        </p:spPr>
        <p:txBody>
          <a:bodyPr>
            <a:normAutofit fontScale="70000" lnSpcReduction="20000"/>
          </a:bodyPr>
          <a:lstStyle/>
          <a:p>
            <a:r>
              <a:rPr lang="en-US" dirty="0"/>
              <a:t>Team Lead: Revisions, Analysis, prepared slides</a:t>
            </a:r>
          </a:p>
          <a:p>
            <a:r>
              <a:rPr lang="en-US" dirty="0"/>
              <a:t>Mathematics Major</a:t>
            </a:r>
          </a:p>
        </p:txBody>
      </p:sp>
      <p:sp>
        <p:nvSpPr>
          <p:cNvPr id="29" name="Text Placeholder 28">
            <a:extLst>
              <a:ext uri="{FF2B5EF4-FFF2-40B4-BE49-F238E27FC236}">
                <a16:creationId xmlns:a16="http://schemas.microsoft.com/office/drawing/2014/main" id="{E83F2E96-9C2D-4D1E-96F8-93A9DB1304A0}"/>
              </a:ext>
            </a:extLst>
          </p:cNvPr>
          <p:cNvSpPr>
            <a:spLocks noGrp="1"/>
          </p:cNvSpPr>
          <p:nvPr>
            <p:ph type="body" sz="quarter" idx="12"/>
          </p:nvPr>
        </p:nvSpPr>
        <p:spPr>
          <a:xfrm>
            <a:off x="3678715" y="2669190"/>
            <a:ext cx="2139696" cy="344312"/>
          </a:xfrm>
        </p:spPr>
        <p:txBody>
          <a:bodyPr>
            <a:normAutofit lnSpcReduction="10000"/>
          </a:bodyPr>
          <a:lstStyle/>
          <a:p>
            <a:r>
              <a:rPr lang="en-US" dirty="0"/>
              <a:t>Harrison</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678716" y="3084687"/>
            <a:ext cx="2133504" cy="759811"/>
          </a:xfrm>
        </p:spPr>
        <p:txBody>
          <a:bodyPr>
            <a:normAutofit fontScale="92500" lnSpcReduction="20000"/>
          </a:bodyPr>
          <a:lstStyle/>
          <a:p>
            <a:endParaRPr lang="en-US" dirty="0"/>
          </a:p>
          <a:p>
            <a:r>
              <a:rPr lang="en-US" dirty="0"/>
              <a:t>Mechanical Engineering and Math Major</a:t>
            </a:r>
          </a:p>
        </p:txBody>
      </p:sp>
      <p:sp>
        <p:nvSpPr>
          <p:cNvPr id="33" name="Text Placeholder 32">
            <a:extLst>
              <a:ext uri="{FF2B5EF4-FFF2-40B4-BE49-F238E27FC236}">
                <a16:creationId xmlns:a16="http://schemas.microsoft.com/office/drawing/2014/main" id="{2F15E5CC-C708-41FE-A7A3-053E1BC87F4F}"/>
              </a:ext>
            </a:extLst>
          </p:cNvPr>
          <p:cNvSpPr>
            <a:spLocks noGrp="1"/>
          </p:cNvSpPr>
          <p:nvPr>
            <p:ph type="body" sz="quarter" idx="14"/>
          </p:nvPr>
        </p:nvSpPr>
        <p:spPr>
          <a:xfrm>
            <a:off x="5921529" y="2669190"/>
            <a:ext cx="2139696" cy="344312"/>
          </a:xfrm>
        </p:spPr>
        <p:txBody>
          <a:bodyPr>
            <a:normAutofit lnSpcReduction="10000"/>
          </a:bodyPr>
          <a:lstStyle/>
          <a:p>
            <a:r>
              <a:rPr lang="en-US" dirty="0"/>
              <a:t>Caston</a:t>
            </a:r>
          </a:p>
        </p:txBody>
      </p:sp>
      <p:sp>
        <p:nvSpPr>
          <p:cNvPr id="35" name="Text Placeholder 34">
            <a:extLst>
              <a:ext uri="{FF2B5EF4-FFF2-40B4-BE49-F238E27FC236}">
                <a16:creationId xmlns:a16="http://schemas.microsoft.com/office/drawing/2014/main" id="{7F4ED7E2-1BC8-493D-91C3-FB23BE9F244B}"/>
              </a:ext>
            </a:extLst>
          </p:cNvPr>
          <p:cNvSpPr>
            <a:spLocks noGrp="1"/>
          </p:cNvSpPr>
          <p:nvPr>
            <p:ph type="body" sz="quarter" idx="15"/>
          </p:nvPr>
        </p:nvSpPr>
        <p:spPr>
          <a:xfrm>
            <a:off x="5918434" y="3084688"/>
            <a:ext cx="2139696" cy="700114"/>
          </a:xfrm>
        </p:spPr>
        <p:txBody>
          <a:bodyPr>
            <a:normAutofit fontScale="85000" lnSpcReduction="20000"/>
          </a:bodyPr>
          <a:lstStyle/>
          <a:p>
            <a:r>
              <a:rPr lang="en-US" dirty="0"/>
              <a:t>Project Manager, prepared slides, presenter</a:t>
            </a:r>
          </a:p>
          <a:p>
            <a:r>
              <a:rPr lang="en-US" dirty="0"/>
              <a:t>MS Statistics</a:t>
            </a:r>
          </a:p>
        </p:txBody>
      </p:sp>
      <p:sp>
        <p:nvSpPr>
          <p:cNvPr id="36" name="Text Placeholder 35">
            <a:extLst>
              <a:ext uri="{FF2B5EF4-FFF2-40B4-BE49-F238E27FC236}">
                <a16:creationId xmlns:a16="http://schemas.microsoft.com/office/drawing/2014/main" id="{600F09FF-0051-4C2F-8747-35EDBE996D02}"/>
              </a:ext>
            </a:extLst>
          </p:cNvPr>
          <p:cNvSpPr>
            <a:spLocks noGrp="1"/>
          </p:cNvSpPr>
          <p:nvPr>
            <p:ph type="body" sz="quarter" idx="16"/>
          </p:nvPr>
        </p:nvSpPr>
        <p:spPr>
          <a:xfrm>
            <a:off x="8164343" y="2669190"/>
            <a:ext cx="2139696" cy="344312"/>
          </a:xfrm>
        </p:spPr>
        <p:txBody>
          <a:bodyPr>
            <a:normAutofit lnSpcReduction="10000"/>
          </a:bodyPr>
          <a:lstStyle/>
          <a:p>
            <a:r>
              <a:rPr lang="en-US" dirty="0"/>
              <a:t>Alex</a:t>
            </a:r>
          </a:p>
        </p:txBody>
      </p:sp>
      <p:sp>
        <p:nvSpPr>
          <p:cNvPr id="37" name="Text Placeholder 36">
            <a:extLst>
              <a:ext uri="{FF2B5EF4-FFF2-40B4-BE49-F238E27FC236}">
                <a16:creationId xmlns:a16="http://schemas.microsoft.com/office/drawing/2014/main" id="{D525FBF8-C8AC-493A-AC3E-6E93DBC80B07}"/>
              </a:ext>
            </a:extLst>
          </p:cNvPr>
          <p:cNvSpPr>
            <a:spLocks noGrp="1"/>
          </p:cNvSpPr>
          <p:nvPr>
            <p:ph type="body" sz="quarter" idx="17"/>
          </p:nvPr>
        </p:nvSpPr>
        <p:spPr>
          <a:xfrm>
            <a:off x="8164344" y="3084687"/>
            <a:ext cx="2346232" cy="700114"/>
          </a:xfrm>
        </p:spPr>
        <p:txBody>
          <a:bodyPr>
            <a:normAutofit/>
          </a:bodyPr>
          <a:lstStyle/>
          <a:p>
            <a:r>
              <a:rPr lang="en-US" dirty="0"/>
              <a:t>Senior Mathematics Undergrad</a:t>
            </a:r>
          </a:p>
        </p:txBody>
      </p:sp>
    </p:spTree>
    <p:extLst>
      <p:ext uri="{BB962C8B-B14F-4D97-AF65-F5344CB8AC3E}">
        <p14:creationId xmlns:p14="http://schemas.microsoft.com/office/powerpoint/2010/main" val="340174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4800" dirty="0"/>
              <a:t>Introduction</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9077706" y="6356350"/>
            <a:ext cx="2743200" cy="365125"/>
          </a:xfrm>
        </p:spPr>
        <p:txBody>
          <a:bodyPr vert="horz" lIns="91440" tIns="45720" rIns="91440" bIns="45720" rtlCol="0" anchor="ctr">
            <a:normAutofit/>
          </a:bodyPr>
          <a:lstStyle/>
          <a:p>
            <a:pPr>
              <a:spcAft>
                <a:spcPts val="600"/>
              </a:spcAft>
              <a:defRPr/>
            </a:pPr>
            <a:fld id="{7782931A-7D25-4B4B-9464-57AE418934A3}" type="slidenum">
              <a:rPr lang="en-US">
                <a:solidFill>
                  <a:schemeClr val="bg1"/>
                </a:solidFill>
                <a:latin typeface="Calibri" panose="020F0502020204030204"/>
              </a:rPr>
              <a:pPr>
                <a:spcAft>
                  <a:spcPts val="600"/>
                </a:spcAft>
                <a:defRPr/>
              </a:pPr>
              <a:t>4</a:t>
            </a:fld>
            <a:endParaRPr lang="en-US" dirty="0">
              <a:solidFill>
                <a:schemeClr val="bg1"/>
              </a:solidFill>
              <a:latin typeface="Calibri" panose="020F0502020204030204"/>
            </a:endParaRPr>
          </a:p>
        </p:txBody>
      </p:sp>
    </p:spTree>
    <p:extLst>
      <p:ext uri="{BB962C8B-B14F-4D97-AF65-F5344CB8AC3E}">
        <p14:creationId xmlns:p14="http://schemas.microsoft.com/office/powerpoint/2010/main" val="401783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1080" y="2286003"/>
            <a:ext cx="4876800" cy="3568696"/>
          </a:xfrm>
        </p:spPr>
        <p:txBody>
          <a:bodyPr/>
          <a:lstStyle/>
          <a:p>
            <a:pPr marL="0" marR="0">
              <a:spcBef>
                <a:spcPts val="0"/>
              </a:spcBef>
              <a:spcAft>
                <a:spcPts val="0"/>
              </a:spcAft>
            </a:pPr>
            <a:r>
              <a:rPr lang="en-US" dirty="0"/>
              <a:t>To study social health inequalities, we will look at multiple dimensions of neighborhood data to summarize and further analyze socioeconomic status.</a:t>
            </a:r>
          </a:p>
          <a:p>
            <a:pPr marL="0" marR="0">
              <a:spcBef>
                <a:spcPts val="0"/>
              </a:spcBef>
              <a:spcAft>
                <a:spcPts val="0"/>
              </a:spcAft>
            </a:pPr>
            <a:endParaRPr lang="en-US" dirty="0"/>
          </a:p>
          <a:p>
            <a:pPr marL="0" marR="0">
              <a:spcBef>
                <a:spcPts val="0"/>
              </a:spcBef>
              <a:spcAft>
                <a:spcPts val="0"/>
              </a:spcAft>
            </a:pPr>
            <a:r>
              <a:rPr lang="en-US" dirty="0"/>
              <a:t>These kinds of datasets are beneficial to summarize as they can provide insight into what truly is important to a given neighborhood.</a:t>
            </a:r>
          </a:p>
          <a:p>
            <a:pPr marL="0" marR="0">
              <a:spcBef>
                <a:spcPts val="0"/>
              </a:spcBef>
              <a:spcAft>
                <a:spcPts val="0"/>
              </a:spcAft>
            </a:pPr>
            <a:endParaRPr lang="en-US" dirty="0"/>
          </a:p>
          <a:p>
            <a:pPr marL="0" marR="0">
              <a:spcBef>
                <a:spcPts val="0"/>
              </a:spcBef>
              <a:spcAft>
                <a:spcPts val="0"/>
              </a:spcAft>
            </a:pPr>
            <a:r>
              <a:rPr lang="en-US" dirty="0"/>
              <a:t>These socioeconomic status analyses are shown to be strong predictors of many health problems such as mental illness or malnutrition</a:t>
            </a:r>
          </a:p>
          <a:p>
            <a:pPr marL="0" marR="0">
              <a:spcBef>
                <a:spcPts val="0"/>
              </a:spcBef>
              <a:spcAft>
                <a:spcPts val="0"/>
              </a:spcAft>
            </a:pPr>
            <a:endParaRPr lang="en-US" dirty="0"/>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5</a:t>
            </a:fld>
            <a:endParaRPr lang="en-US" dirty="0"/>
          </a:p>
        </p:txBody>
      </p:sp>
    </p:spTree>
    <p:extLst>
      <p:ext uri="{BB962C8B-B14F-4D97-AF65-F5344CB8AC3E}">
        <p14:creationId xmlns:p14="http://schemas.microsoft.com/office/powerpoint/2010/main" val="189609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42413" y="1242052"/>
            <a:ext cx="3651101" cy="4270963"/>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Objectives &amp; Method</a:t>
            </a: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6297233" y="518400"/>
            <a:ext cx="4771607" cy="5837949"/>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000" dirty="0">
                <a:solidFill>
                  <a:schemeClr val="tx1">
                    <a:alpha val="80000"/>
                  </a:schemeClr>
                </a:solidFill>
              </a:rPr>
              <a:t>The first dataset that we are using for this analysis is a dataset of 200 Kansas City, Missouri (KCMO) neighborhoods, looking at 17 specific variables including crime occurrences, education levels of the neighborhood, and more.</a:t>
            </a:r>
          </a:p>
          <a:p>
            <a:pPr indent="-228600">
              <a:lnSpc>
                <a:spcPct val="90000"/>
              </a:lnSpc>
              <a:buFont typeface="Arial" panose="020B0604020202020204" pitchFamily="34" charset="0"/>
              <a:buChar char="•"/>
            </a:pPr>
            <a:r>
              <a:rPr lang="en-US" sz="2000" dirty="0">
                <a:solidFill>
                  <a:schemeClr val="tx1">
                    <a:alpha val="80000"/>
                  </a:schemeClr>
                </a:solidFill>
              </a:rPr>
              <a:t>To obtain a meaningful results, we will first run Principal Component Analysis (PCA) on the data to reduce the number of variables.</a:t>
            </a:r>
          </a:p>
          <a:p>
            <a:pPr indent="-228600">
              <a:lnSpc>
                <a:spcPct val="90000"/>
              </a:lnSpc>
              <a:buFont typeface="Arial" panose="020B0604020202020204" pitchFamily="34" charset="0"/>
              <a:buChar char="•"/>
            </a:pPr>
            <a:r>
              <a:rPr lang="en-US" sz="2000" dirty="0">
                <a:solidFill>
                  <a:schemeClr val="tx1">
                    <a:alpha val="80000"/>
                  </a:schemeClr>
                </a:solidFill>
              </a:rPr>
              <a:t>The second dataset will consist of the first dataset in addition to the average time to complete 311 services in the respective neighborhoods </a:t>
            </a:r>
          </a:p>
          <a:p>
            <a:pPr indent="-228600">
              <a:lnSpc>
                <a:spcPct val="90000"/>
              </a:lnSpc>
              <a:buFont typeface="Arial" panose="020B0604020202020204" pitchFamily="34" charset="0"/>
              <a:buChar char="•"/>
            </a:pPr>
            <a:r>
              <a:rPr lang="en-US" sz="2000" dirty="0">
                <a:solidFill>
                  <a:schemeClr val="tx1">
                    <a:alpha val="80000"/>
                  </a:schemeClr>
                </a:solidFill>
              </a:rPr>
              <a:t>This allows us to simplify the model into interpretable pieces. From these relevant variables, we will rank the KCMO neighborhoods.</a:t>
            </a:r>
          </a:p>
          <a:p>
            <a:pPr indent="-228600">
              <a:lnSpc>
                <a:spcPct val="90000"/>
              </a:lnSpc>
              <a:buFont typeface="Arial" panose="020B0604020202020204" pitchFamily="34" charset="0"/>
              <a:buChar char="•"/>
            </a:pPr>
            <a:endParaRPr lang="en-US" sz="2000" dirty="0">
              <a:solidFill>
                <a:schemeClr val="tx1">
                  <a:alpha val="80000"/>
                </a:schemeClr>
              </a:solidFill>
            </a:endParaRP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rot="16200000">
            <a:off x="9812115" y="1591485"/>
            <a:ext cx="3548094" cy="365125"/>
          </a:xfrm>
        </p:spPr>
        <p:txBody>
          <a:bodyPr vert="horz" lIns="91440" tIns="45720" rIns="91440" bIns="45720" rtlCol="0" anchor="ctr">
            <a:normAutofit/>
          </a:bodyPr>
          <a:lstStyle/>
          <a:p>
            <a:pPr>
              <a:spcAft>
                <a:spcPts val="600"/>
              </a:spcAft>
            </a:pPr>
            <a:r>
              <a:rPr lang="en-US" kern="1200">
                <a:solidFill>
                  <a:schemeClr val="tx1">
                    <a:alpha val="60000"/>
                  </a:schemeClr>
                </a:solidFill>
                <a:latin typeface="+mn-lt"/>
                <a:ea typeface="+mn-ea"/>
                <a:cs typeface="+mn-cs"/>
              </a:rPr>
              <a:t>Annual Review</a:t>
            </a: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8610600" y="6356350"/>
            <a:ext cx="2743200" cy="365125"/>
          </a:xfrm>
        </p:spPr>
        <p:txBody>
          <a:bodyPr vert="horz" lIns="91440" tIns="45720" rIns="91440" bIns="45720" rtlCol="0" anchor="ctr">
            <a:normAutofit/>
          </a:bodyPr>
          <a:lstStyle/>
          <a:p>
            <a:pPr>
              <a:spcAft>
                <a:spcPts val="600"/>
              </a:spcAft>
            </a:pPr>
            <a:fld id="{7782931A-7D25-4B4B-9464-57AE418934A3}" type="slidenum">
              <a:rPr lang="en-US">
                <a:solidFill>
                  <a:schemeClr val="tx1">
                    <a:alpha val="60000"/>
                  </a:schemeClr>
                </a:solidFill>
              </a:rPr>
              <a:pPr>
                <a:spcAft>
                  <a:spcPts val="600"/>
                </a:spcAft>
              </a:pPr>
              <a:t>6</a:t>
            </a:fld>
            <a:endParaRPr lang="en-US">
              <a:solidFill>
                <a:schemeClr val="tx1">
                  <a:alpha val="60000"/>
                </a:schemeClr>
              </a:solidFill>
            </a:endParaRPr>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89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Principal Component Analysis (PCA)</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Annual Review</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4810259" y="649480"/>
            <a:ext cx="6555347" cy="5546047"/>
          </a:xfrm>
        </p:spPr>
        <p:txBody>
          <a:bodyPr vert="horz" lIns="91440" tIns="45720" rIns="91440" bIns="45720" rtlCol="0" anchor="ctr">
            <a:normAutofit/>
          </a:bodyPr>
          <a:lstStyle/>
          <a:p>
            <a:pPr marL="285750" indent="-228600">
              <a:lnSpc>
                <a:spcPct val="90000"/>
              </a:lnSpc>
              <a:buFont typeface="Arial" panose="020B0604020202020204" pitchFamily="34" charset="0"/>
              <a:buChar char="•"/>
            </a:pPr>
            <a:r>
              <a:rPr lang="en-US" sz="2000" dirty="0"/>
              <a:t>PCA is a process where the dimension of the initial dataset is reduced. The goal is to reduce the number of variables being analyzed at any given time while still obtaining as much information as possible.</a:t>
            </a:r>
          </a:p>
          <a:p>
            <a:pPr marL="285750" indent="-228600">
              <a:lnSpc>
                <a:spcPct val="90000"/>
              </a:lnSpc>
              <a:buFont typeface="Arial" panose="020B0604020202020204" pitchFamily="34" charset="0"/>
              <a:buChar char="•"/>
            </a:pPr>
            <a:r>
              <a:rPr lang="en-US" sz="2000" dirty="0"/>
              <a:t>Datasets with large numbers of variables include information that not necessarily relevant to analysis. The resulting dispersion matrix while including all the data is often too large to study and/or yield meaningful interpretations. For example, in a factorial design of size N, adding an additional variable to analyze increases the number of pairwise combinations by N+1, greatly increasing the complexity as the number of variables being analyzed increases.</a:t>
            </a:r>
          </a:p>
          <a:p>
            <a:pPr marL="285750" indent="-228600">
              <a:lnSpc>
                <a:spcPct val="90000"/>
              </a:lnSpc>
              <a:buFont typeface="Arial" panose="020B0604020202020204" pitchFamily="34" charset="0"/>
              <a:buChar char="•"/>
            </a:pPr>
            <a:r>
              <a:rPr lang="en-US" sz="2000" dirty="0"/>
              <a:t>The PCA process utilizes the singular value decomposition on the covariance or correlation matrix of out data matrix X. on being able calculate eigenvalues of these large </a:t>
            </a:r>
            <a:r>
              <a:rPr lang="en-US" sz="2000" dirty="0" err="1"/>
              <a:t>NxN</a:t>
            </a:r>
            <a:r>
              <a:rPr lang="en-US" sz="2000" dirty="0"/>
              <a:t> matrices. From this decomposition we will have the eigen-vectors (which will be our new principal components </a:t>
            </a:r>
          </a:p>
          <a:p>
            <a:pPr marL="285750" indent="-228600">
              <a:lnSpc>
                <a:spcPct val="90000"/>
              </a:lnSpc>
              <a:buFont typeface="Arial" panose="020B0604020202020204" pitchFamily="34" charset="0"/>
              <a:buChar char="•"/>
            </a:pPr>
            <a:endParaRPr lang="en-US" sz="2000"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704320" y="6455664"/>
            <a:ext cx="448056" cy="365125"/>
          </a:xfrm>
        </p:spPr>
        <p:txBody>
          <a:bodyPr vert="horz" lIns="91440" tIns="45720" rIns="91440" bIns="45720" rtlCol="0" anchor="ctr">
            <a:normAutofit/>
          </a:bodyPr>
          <a:lstStyle/>
          <a:p>
            <a:pPr>
              <a:spcAft>
                <a:spcPts val="600"/>
              </a:spcAft>
            </a:pPr>
            <a:fld id="{7782931A-7D25-4B4B-9464-57AE418934A3}"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spTree>
    <p:extLst>
      <p:ext uri="{BB962C8B-B14F-4D97-AF65-F5344CB8AC3E}">
        <p14:creationId xmlns:p14="http://schemas.microsoft.com/office/powerpoint/2010/main" val="6771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999068"/>
            <a:ext cx="9267444" cy="645284"/>
          </a:xfrm>
        </p:spPr>
        <p:txBody>
          <a:bodyPr>
            <a:normAutofit/>
          </a:bodyPr>
          <a:lstStyle/>
          <a:p>
            <a:r>
              <a:rPr lang="en-US" sz="4400" dirty="0">
                <a:solidFill>
                  <a:schemeClr val="tx1"/>
                </a:solidFill>
              </a:rPr>
              <a:t>Principal Component Analysis (PCA)</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1965960"/>
            <a:ext cx="6396228" cy="4663440"/>
          </a:xfrm>
        </p:spPr>
        <p:txBody>
          <a:bodyPr>
            <a:normAutofit lnSpcReduction="10000"/>
          </a:bodyPr>
          <a:lstStyle/>
          <a:p>
            <a:pPr marL="285750" indent="-285750">
              <a:buFont typeface="Arial" panose="020B0604020202020204" pitchFamily="34" charset="0"/>
              <a:buChar char="•"/>
            </a:pPr>
            <a:r>
              <a:rPr lang="en-US" dirty="0"/>
              <a:t>To identify the relevant variables we must compute the covariance matrix and the eigenvalues from our original dataset. </a:t>
            </a:r>
          </a:p>
          <a:p>
            <a:pPr marL="285750" indent="-285750">
              <a:buFont typeface="Arial" panose="020B0604020202020204" pitchFamily="34" charset="0"/>
              <a:buChar char="•"/>
            </a:pPr>
            <a:r>
              <a:rPr lang="en-US" dirty="0"/>
              <a:t>From our eigenvalues, we order the individual eigenvalues from largest to smallest along the diagonal of an </a:t>
            </a:r>
            <a:r>
              <a:rPr lang="en-US" dirty="0" err="1"/>
              <a:t>NxN</a:t>
            </a:r>
            <a:r>
              <a:rPr lang="en-US" dirty="0"/>
              <a:t> matrix.</a:t>
            </a:r>
          </a:p>
          <a:p>
            <a:pPr marL="285750" indent="-285750">
              <a:buFont typeface="Arial" panose="020B0604020202020204" pitchFamily="34" charset="0"/>
              <a:buChar char="•"/>
            </a:pPr>
            <a:r>
              <a:rPr lang="en-US" dirty="0"/>
              <a:t>The first principal component satisfies the equation: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subsequent principal component can be found by: </a:t>
            </a:r>
          </a:p>
          <a:p>
            <a:pPr marL="4171950" lvl="8" indent="-285750"/>
            <a:endParaRPr lang="en-US" dirty="0"/>
          </a:p>
          <a:p>
            <a:pPr marL="4171950" lvl="8" indent="-285750"/>
            <a:r>
              <a:rPr lang="en-US" dirty="0"/>
              <a:t>  given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these definitions, the first PC will have the largest variance that is contributed to the model and each subsequent PC will have less.</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8</a:t>
            </a:fld>
            <a:endParaRPr lang="en-US" dirty="0"/>
          </a:p>
        </p:txBody>
      </p:sp>
      <p:pic>
        <p:nvPicPr>
          <p:cNvPr id="1026" name="Picture 2" descr="Covariance Matrix for 3-Dimensional Data">
            <a:extLst>
              <a:ext uri="{FF2B5EF4-FFF2-40B4-BE49-F238E27FC236}">
                <a16:creationId xmlns:a16="http://schemas.microsoft.com/office/drawing/2014/main" id="{6B3280AB-3A39-4BC0-A368-309F8B8B4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6350" y="2286003"/>
            <a:ext cx="3867150" cy="895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4657DD-A263-4627-B313-BDD4DCA86E63}"/>
              </a:ext>
            </a:extLst>
          </p:cNvPr>
          <p:cNvSpPr txBox="1"/>
          <p:nvPr/>
        </p:nvSpPr>
        <p:spPr>
          <a:xfrm>
            <a:off x="7845552" y="3318072"/>
            <a:ext cx="3547872" cy="523220"/>
          </a:xfrm>
          <a:prstGeom prst="rect">
            <a:avLst/>
          </a:prstGeom>
          <a:noFill/>
        </p:spPr>
        <p:txBody>
          <a:bodyPr wrap="square" rtlCol="0">
            <a:spAutoFit/>
          </a:bodyPr>
          <a:lstStyle/>
          <a:p>
            <a:r>
              <a:rPr lang="en-US" sz="1400" dirty="0"/>
              <a:t>This is an example of a 3x3 covariance matrix. Note that </a:t>
            </a:r>
            <a:r>
              <a:rPr lang="en-US" sz="1400" dirty="0" err="1"/>
              <a:t>Cov</a:t>
            </a:r>
            <a:r>
              <a:rPr lang="en-US" sz="1400" dirty="0"/>
              <a:t>(</a:t>
            </a:r>
            <a:r>
              <a:rPr lang="en-US" sz="1400" dirty="0" err="1"/>
              <a:t>x,x</a:t>
            </a:r>
            <a:r>
              <a:rPr lang="en-US" sz="1400" dirty="0"/>
              <a:t>) = Var(x).</a:t>
            </a:r>
          </a:p>
        </p:txBody>
      </p:sp>
      <p:pic>
        <p:nvPicPr>
          <p:cNvPr id="11" name="Picture 10">
            <a:extLst>
              <a:ext uri="{FF2B5EF4-FFF2-40B4-BE49-F238E27FC236}">
                <a16:creationId xmlns:a16="http://schemas.microsoft.com/office/drawing/2014/main" id="{57A6BD7C-51F9-47D2-A312-E02A433F2F40}"/>
              </a:ext>
            </a:extLst>
          </p:cNvPr>
          <p:cNvPicPr>
            <a:picLocks noChangeAspect="1"/>
          </p:cNvPicPr>
          <p:nvPr/>
        </p:nvPicPr>
        <p:blipFill>
          <a:blip r:embed="rId3"/>
          <a:stretch>
            <a:fillRect/>
          </a:stretch>
        </p:blipFill>
        <p:spPr>
          <a:xfrm>
            <a:off x="1252728" y="3429000"/>
            <a:ext cx="2523744" cy="528690"/>
          </a:xfrm>
          <a:prstGeom prst="rect">
            <a:avLst/>
          </a:prstGeom>
        </p:spPr>
      </p:pic>
      <p:pic>
        <p:nvPicPr>
          <p:cNvPr id="13" name="Picture 12">
            <a:extLst>
              <a:ext uri="{FF2B5EF4-FFF2-40B4-BE49-F238E27FC236}">
                <a16:creationId xmlns:a16="http://schemas.microsoft.com/office/drawing/2014/main" id="{FC1A1BB6-0F46-4A41-97AD-20FD23B65015}"/>
              </a:ext>
            </a:extLst>
          </p:cNvPr>
          <p:cNvPicPr>
            <a:picLocks noChangeAspect="1"/>
          </p:cNvPicPr>
          <p:nvPr/>
        </p:nvPicPr>
        <p:blipFill>
          <a:blip r:embed="rId4"/>
          <a:stretch>
            <a:fillRect/>
          </a:stretch>
        </p:blipFill>
        <p:spPr>
          <a:xfrm>
            <a:off x="1161286" y="5072445"/>
            <a:ext cx="1869186" cy="563804"/>
          </a:xfrm>
          <a:prstGeom prst="rect">
            <a:avLst/>
          </a:prstGeom>
        </p:spPr>
      </p:pic>
      <p:pic>
        <p:nvPicPr>
          <p:cNvPr id="15" name="Picture 14">
            <a:extLst>
              <a:ext uri="{FF2B5EF4-FFF2-40B4-BE49-F238E27FC236}">
                <a16:creationId xmlns:a16="http://schemas.microsoft.com/office/drawing/2014/main" id="{98334651-55F4-4562-89B5-1EBADA3DDAA0}"/>
              </a:ext>
            </a:extLst>
          </p:cNvPr>
          <p:cNvPicPr>
            <a:picLocks noChangeAspect="1"/>
          </p:cNvPicPr>
          <p:nvPr/>
        </p:nvPicPr>
        <p:blipFill>
          <a:blip r:embed="rId5"/>
          <a:stretch>
            <a:fillRect/>
          </a:stretch>
        </p:blipFill>
        <p:spPr>
          <a:xfrm>
            <a:off x="1078990" y="4328237"/>
            <a:ext cx="4150743" cy="645283"/>
          </a:xfrm>
          <a:prstGeom prst="rect">
            <a:avLst/>
          </a:prstGeom>
        </p:spPr>
      </p:pic>
    </p:spTree>
    <p:extLst>
      <p:ext uri="{BB962C8B-B14F-4D97-AF65-F5344CB8AC3E}">
        <p14:creationId xmlns:p14="http://schemas.microsoft.com/office/powerpoint/2010/main" val="111569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CB17-21C7-4164-89A0-7B4EBF6DF1B7}"/>
              </a:ext>
            </a:extLst>
          </p:cNvPr>
          <p:cNvSpPr>
            <a:spLocks noGrp="1"/>
          </p:cNvSpPr>
          <p:nvPr>
            <p:ph type="title"/>
          </p:nvPr>
        </p:nvSpPr>
        <p:spPr/>
        <p:txBody>
          <a:bodyPr/>
          <a:lstStyle/>
          <a:p>
            <a:r>
              <a:rPr lang="en-US" dirty="0"/>
              <a:t>Results: First PCA Run</a:t>
            </a:r>
          </a:p>
        </p:txBody>
      </p:sp>
    </p:spTree>
    <p:extLst>
      <p:ext uri="{BB962C8B-B14F-4D97-AF65-F5344CB8AC3E}">
        <p14:creationId xmlns:p14="http://schemas.microsoft.com/office/powerpoint/2010/main" val="1675696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2BEB2BC6EC744DB5AE4417279B4E0F" ma:contentTypeVersion="2" ma:contentTypeDescription="Create a new document." ma:contentTypeScope="" ma:versionID="c5cf45cb6a79553440d8dce1f1a2e7f8">
  <xsd:schema xmlns:xsd="http://www.w3.org/2001/XMLSchema" xmlns:xs="http://www.w3.org/2001/XMLSchema" xmlns:p="http://schemas.microsoft.com/office/2006/metadata/properties" xmlns:ns3="7c996511-66c3-4def-8b75-46be7bd0959b" targetNamespace="http://schemas.microsoft.com/office/2006/metadata/properties" ma:root="true" ma:fieldsID="cb46f40bef88d30b7770af9926d9561f" ns3:_="">
    <xsd:import namespace="7c996511-66c3-4def-8b75-46be7bd0959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996511-66c3-4def-8b75-46be7bd095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DB7DB3-1EE2-454A-9ABD-A687B23811F8}">
  <ds:schemaRefs>
    <ds:schemaRef ds:uri="7c996511-66c3-4def-8b75-46be7bd0959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0324113-86A5-4E28-98B8-5D2966362AF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7c996511-66c3-4def-8b75-46be7bd0959b"/>
    <ds:schemaRef ds:uri="http://www.w3.org/XML/1998/namespace"/>
  </ds:schemaRefs>
</ds:datastoreItem>
</file>

<file path=customXml/itemProps3.xml><?xml version="1.0" encoding="utf-8"?>
<ds:datastoreItem xmlns:ds="http://schemas.openxmlformats.org/officeDocument/2006/customXml" ds:itemID="{033C188E-3F60-4173-BDB5-151A6D64EF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126</TotalTime>
  <Words>2511</Words>
  <Application>Microsoft Office PowerPoint</Application>
  <PresentationFormat>Widescreen</PresentationFormat>
  <Paragraphs>529</Paragraphs>
  <Slides>23</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1" baseType="lpstr">
      <vt:lpstr>Raleway</vt:lpstr>
      <vt:lpstr>Arial</vt:lpstr>
      <vt:lpstr>Arial Bold</vt:lpstr>
      <vt:lpstr>Calibri</vt:lpstr>
      <vt:lpstr>Calibri Light</vt:lpstr>
      <vt:lpstr>Office Theme</vt:lpstr>
      <vt:lpstr>Office Theme</vt:lpstr>
      <vt:lpstr>Worksheet</vt:lpstr>
      <vt:lpstr>Kansas City Neighborhood Health Index Analysis</vt:lpstr>
      <vt:lpstr>Overview</vt:lpstr>
      <vt:lpstr>Group 2</vt:lpstr>
      <vt:lpstr>Introduction</vt:lpstr>
      <vt:lpstr>Introduction</vt:lpstr>
      <vt:lpstr>Objectives &amp; Method</vt:lpstr>
      <vt:lpstr>Principal Component Analysis (PCA)</vt:lpstr>
      <vt:lpstr>Principal Component Analysis (PCA)</vt:lpstr>
      <vt:lpstr>Results: First PCA Run</vt:lpstr>
      <vt:lpstr>Results:</vt:lpstr>
      <vt:lpstr>PowerPoint Presentation</vt:lpstr>
      <vt:lpstr>PowerPoint Presentation</vt:lpstr>
      <vt:lpstr>Principal Component Analysis (PCA)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Kansas City Neighborhood Health Index Analysis</dc:title>
  <dc:creator>Harrison Terry</dc:creator>
  <cp:lastModifiedBy>Alex Schaeffer</cp:lastModifiedBy>
  <cp:revision>1</cp:revision>
  <dcterms:created xsi:type="dcterms:W3CDTF">2021-03-15T08:50:17Z</dcterms:created>
  <dcterms:modified xsi:type="dcterms:W3CDTF">2021-03-18T04:38:12Z</dcterms:modified>
</cp:coreProperties>
</file>