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57" r:id="rId6"/>
    <p:sldId id="304" r:id="rId7"/>
    <p:sldId id="343" r:id="rId8"/>
    <p:sldId id="344" r:id="rId9"/>
    <p:sldId id="353" r:id="rId10"/>
    <p:sldId id="367" r:id="rId11"/>
    <p:sldId id="368" r:id="rId12"/>
    <p:sldId id="356" r:id="rId13"/>
    <p:sldId id="357" r:id="rId14"/>
    <p:sldId id="358" r:id="rId15"/>
    <p:sldId id="313" r:id="rId16"/>
    <p:sldId id="371" r:id="rId17"/>
    <p:sldId id="369" r:id="rId18"/>
    <p:sldId id="359" r:id="rId19"/>
    <p:sldId id="360" r:id="rId20"/>
    <p:sldId id="372" r:id="rId21"/>
    <p:sldId id="374" r:id="rId22"/>
    <p:sldId id="362" r:id="rId23"/>
    <p:sldId id="375" r:id="rId24"/>
    <p:sldId id="316" r:id="rId25"/>
    <p:sldId id="376" r:id="rId26"/>
    <p:sldId id="350" r:id="rId27"/>
    <p:sldId id="3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72" d="100"/>
          <a:sy n="72" d="100"/>
        </p:scale>
        <p:origin x="7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227E5-0005-4204-A4E7-B4896A8A2468}" type="datetimeFigureOut">
              <a:rPr lang="en-US" smtClean="0"/>
              <a:t>3/10/2021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5C3C0-674C-469F-9A56-0F51F0AF1962}" type="slidenum">
              <a:rPr lang="en-US" smtClean="0"/>
              <a:t>‹#›</a:t>
            </a:fld>
            <a:endParaRPr lang="en-US" dirty="0"/>
          </a:p>
        </p:txBody>
      </p:sp>
    </p:spTree>
    <p:extLst>
      <p:ext uri="{BB962C8B-B14F-4D97-AF65-F5344CB8AC3E}">
        <p14:creationId xmlns:p14="http://schemas.microsoft.com/office/powerpoint/2010/main" val="269857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2</a:t>
            </a:fld>
            <a:endParaRPr lang="en-US" dirty="0"/>
          </a:p>
        </p:txBody>
      </p:sp>
    </p:spTree>
    <p:extLst>
      <p:ext uri="{BB962C8B-B14F-4D97-AF65-F5344CB8AC3E}">
        <p14:creationId xmlns:p14="http://schemas.microsoft.com/office/powerpoint/2010/main" val="27279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5C3C0-674C-469F-9A56-0F51F0AF1962}" type="slidenum">
              <a:rPr lang="en-US" smtClean="0"/>
              <a:t>11</a:t>
            </a:fld>
            <a:endParaRPr lang="en-US" dirty="0"/>
          </a:p>
        </p:txBody>
      </p:sp>
    </p:spTree>
    <p:extLst>
      <p:ext uri="{BB962C8B-B14F-4D97-AF65-F5344CB8AC3E}">
        <p14:creationId xmlns:p14="http://schemas.microsoft.com/office/powerpoint/2010/main" val="239059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22</a:t>
            </a:fld>
            <a:endParaRPr lang="en-US" noProof="0" dirty="0"/>
          </a:p>
        </p:txBody>
      </p:sp>
    </p:spTree>
    <p:extLst>
      <p:ext uri="{BB962C8B-B14F-4D97-AF65-F5344CB8AC3E}">
        <p14:creationId xmlns:p14="http://schemas.microsoft.com/office/powerpoint/2010/main" val="3723501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56F3-01D4-42CE-9B98-474CEA454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8AE8E-E3F9-4109-8800-93D873011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D4F7A-FE8C-441C-8293-B8822C736D01}"/>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5" name="Footer Placeholder 4">
            <a:extLst>
              <a:ext uri="{FF2B5EF4-FFF2-40B4-BE49-F238E27FC236}">
                <a16:creationId xmlns:a16="http://schemas.microsoft.com/office/drawing/2014/main" id="{25B11028-553E-4ABE-8BCB-D5B8DDA28C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65F3BB-E1DE-40EB-87E0-CB53871493E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56003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A95E-36E6-40DE-BA56-ADBAC12E4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8FC78-578C-42DD-8D5A-17369425C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4CAC-74B7-41AB-9FEA-2188D35AF6EB}"/>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5" name="Footer Placeholder 4">
            <a:extLst>
              <a:ext uri="{FF2B5EF4-FFF2-40B4-BE49-F238E27FC236}">
                <a16:creationId xmlns:a16="http://schemas.microsoft.com/office/drawing/2014/main" id="{A137D1C5-5EB9-4762-A981-882062B658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59C0B2-F3A6-4C12-8559-6E086E1477D9}"/>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49142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6F02-F869-4061-B8F5-A36752DCEF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57840-A150-4324-8188-405081B1F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E0715-2A7F-48F5-A5A0-0D0F8209EE04}"/>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5" name="Footer Placeholder 4">
            <a:extLst>
              <a:ext uri="{FF2B5EF4-FFF2-40B4-BE49-F238E27FC236}">
                <a16:creationId xmlns:a16="http://schemas.microsoft.com/office/drawing/2014/main" id="{F634DC56-EDE8-437A-AB04-200B65FDF1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73130-9650-470F-BC13-0BB533C8ED9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74525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42357451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dirty="0"/>
              <a:t>Click icon to add picture</a:t>
            </a:r>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312552681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arrow Content">
    <p:bg>
      <p:bgPr>
        <a:solidFill>
          <a:schemeClr val="accent6">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0"/>
            <a:ext cx="6921500" cy="6858000"/>
          </a:xfrm>
          <a:prstGeom prst="hexagon">
            <a:avLst>
              <a:gd name="adj" fmla="val 759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7487346" y="924301"/>
            <a:ext cx="3442907" cy="5009400"/>
          </a:xfrm>
        </p:spPr>
        <p:txBody>
          <a:bodyPr anchor="ct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185035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p>
        </p:txBody>
      </p:sp>
    </p:spTree>
    <p:extLst>
      <p:ext uri="{BB962C8B-B14F-4D97-AF65-F5344CB8AC3E}">
        <p14:creationId xmlns:p14="http://schemas.microsoft.com/office/powerpoint/2010/main" val="1130607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dirty="0"/>
              <a:t>Click icon to add picture</a:t>
            </a:r>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dirty="0"/>
              <a:t>September 3, 20XX </a:t>
            </a:r>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dirty="0"/>
          </a:p>
        </p:txBody>
      </p:sp>
    </p:spTree>
    <p:extLst>
      <p:ext uri="{BB962C8B-B14F-4D97-AF65-F5344CB8AC3E}">
        <p14:creationId xmlns:p14="http://schemas.microsoft.com/office/powerpoint/2010/main" val="818002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E4F3-DB94-4078-B315-B6B3AF428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24492-7268-4343-8743-9CF5058E2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ADBF3-EEC8-4A6C-AAE2-1C215ECEC83E}"/>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5" name="Footer Placeholder 4">
            <a:extLst>
              <a:ext uri="{FF2B5EF4-FFF2-40B4-BE49-F238E27FC236}">
                <a16:creationId xmlns:a16="http://schemas.microsoft.com/office/drawing/2014/main" id="{64D27B3B-30A7-48A7-8EDD-A1AC4113F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7EDB11-48D3-4EB1-9067-BA4C0821FE3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094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39CC-9E26-4A88-8D62-FCAFD6697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CD5A8-460D-450A-BD74-4B4F92EB4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BD217-025F-4356-9C97-CE3B65F9D605}"/>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5" name="Footer Placeholder 4">
            <a:extLst>
              <a:ext uri="{FF2B5EF4-FFF2-40B4-BE49-F238E27FC236}">
                <a16:creationId xmlns:a16="http://schemas.microsoft.com/office/drawing/2014/main" id="{F470E888-85A2-41FD-AB13-D91EAC2378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EBFE87-CA92-40CA-AB15-CFDF921992DC}"/>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214506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1B34-B281-4382-8827-1CF5DE6FD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F1D6A-6238-45A0-BE51-D05211F3B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D8D72A-B476-4459-BB74-91C9225E2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B98022-7940-468D-87C1-2B3D1C39DD7E}"/>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6" name="Footer Placeholder 5">
            <a:extLst>
              <a:ext uri="{FF2B5EF4-FFF2-40B4-BE49-F238E27FC236}">
                <a16:creationId xmlns:a16="http://schemas.microsoft.com/office/drawing/2014/main" id="{213AF79E-5C8A-42F2-B4CC-48D63361CA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1F424C-BBA5-4721-BA15-03EE338F9A8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25770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8ED6-9525-4B87-AFB3-89D742665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7C3B2-FB1F-4B31-A7B5-F9E77773F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86CA2-36EF-42DF-913B-99CD446BD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06A01-A4E6-4F4E-8AF8-7AE3C5262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7F104-C213-48AD-B736-960C9032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B65191-6F10-4629-BE13-343943F8CA7E}"/>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8" name="Footer Placeholder 7">
            <a:extLst>
              <a:ext uri="{FF2B5EF4-FFF2-40B4-BE49-F238E27FC236}">
                <a16:creationId xmlns:a16="http://schemas.microsoft.com/office/drawing/2014/main" id="{4FA98048-3CDC-47FE-BAA4-398B9888AB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3656E0-DC20-4150-ADFF-50F18A4161A3}"/>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54879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1B2F-BDA5-41C5-A2FD-C99F83A2A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C9A315-C392-4008-9CFD-A98714FFD02D}"/>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4" name="Footer Placeholder 3">
            <a:extLst>
              <a:ext uri="{FF2B5EF4-FFF2-40B4-BE49-F238E27FC236}">
                <a16:creationId xmlns:a16="http://schemas.microsoft.com/office/drawing/2014/main" id="{7CB1D97D-8EAB-40E2-A1F7-250ACF7BCEE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F7AD13-0E90-4384-96DE-6E70BE184936}"/>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346248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E8060-AB02-47F9-922A-2A93A83437CD}"/>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3" name="Footer Placeholder 2">
            <a:extLst>
              <a:ext uri="{FF2B5EF4-FFF2-40B4-BE49-F238E27FC236}">
                <a16:creationId xmlns:a16="http://schemas.microsoft.com/office/drawing/2014/main" id="{5CA07499-04E0-44CB-BE19-34209BEE7A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8462DFA-005C-47D1-A99D-2F8DB34E0DCF}"/>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10408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FF6A-836C-4941-BE35-B109B3F95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AD757-E8FD-44F0-92CD-492CD8D5B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FB94A-8A3D-432A-9A8D-8309594BF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81856-A3E9-437B-98EF-8C45B8ADAE6E}"/>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6" name="Footer Placeholder 5">
            <a:extLst>
              <a:ext uri="{FF2B5EF4-FFF2-40B4-BE49-F238E27FC236}">
                <a16:creationId xmlns:a16="http://schemas.microsoft.com/office/drawing/2014/main" id="{56C0DA7C-AE1B-4631-85E5-DB3EEB86E7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192CEE-A449-4882-8EEA-25D5FCC9451A}"/>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153854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7F15-8315-4A4B-B048-FC69A3533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2A1AF-1E98-45BB-99CE-03BF577C5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613C0B-38B2-49B6-B344-D4D2B8DC0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6DFE1-C59A-432F-BA6F-73339EB7C843}"/>
              </a:ext>
            </a:extLst>
          </p:cNvPr>
          <p:cNvSpPr>
            <a:spLocks noGrp="1"/>
          </p:cNvSpPr>
          <p:nvPr>
            <p:ph type="dt" sz="half" idx="10"/>
          </p:nvPr>
        </p:nvSpPr>
        <p:spPr/>
        <p:txBody>
          <a:bodyPr/>
          <a:lstStyle/>
          <a:p>
            <a:fld id="{C05E4F18-B0D9-4662-BC27-BFA37F71E5A9}" type="datetimeFigureOut">
              <a:rPr lang="en-US" smtClean="0"/>
              <a:t>3/10/2021</a:t>
            </a:fld>
            <a:endParaRPr lang="en-US" dirty="0"/>
          </a:p>
        </p:txBody>
      </p:sp>
      <p:sp>
        <p:nvSpPr>
          <p:cNvPr id="6" name="Footer Placeholder 5">
            <a:extLst>
              <a:ext uri="{FF2B5EF4-FFF2-40B4-BE49-F238E27FC236}">
                <a16:creationId xmlns:a16="http://schemas.microsoft.com/office/drawing/2014/main" id="{D3D7E783-98A0-40AB-A3D1-1C168C5BC2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D03399-872F-4CFD-A079-9D9E8167A007}"/>
              </a:ext>
            </a:extLst>
          </p:cNvPr>
          <p:cNvSpPr>
            <a:spLocks noGrp="1"/>
          </p:cNvSpPr>
          <p:nvPr>
            <p:ph type="sldNum" sz="quarter" idx="12"/>
          </p:nvPr>
        </p:nvSpPr>
        <p:spPr/>
        <p:txBody>
          <a:bodyPr/>
          <a:lstStyle/>
          <a:p>
            <a:fld id="{E11C028F-E73E-40D1-ADE0-215E3D573EEA}" type="slidenum">
              <a:rPr lang="en-US" smtClean="0"/>
              <a:t>‹#›</a:t>
            </a:fld>
            <a:endParaRPr lang="en-US" dirty="0"/>
          </a:p>
        </p:txBody>
      </p:sp>
    </p:spTree>
    <p:extLst>
      <p:ext uri="{BB962C8B-B14F-4D97-AF65-F5344CB8AC3E}">
        <p14:creationId xmlns:p14="http://schemas.microsoft.com/office/powerpoint/2010/main" val="49560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495BF-ADB1-435D-8583-BF848C2D2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F0E72-2EA4-404B-B229-7D1145079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59CA7-7285-4571-ABA4-F3492E4A0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E4F18-B0D9-4662-BC27-BFA37F71E5A9}" type="datetimeFigureOut">
              <a:rPr lang="en-US" smtClean="0"/>
              <a:t>3/10/2021</a:t>
            </a:fld>
            <a:endParaRPr lang="en-US" dirty="0"/>
          </a:p>
        </p:txBody>
      </p:sp>
      <p:sp>
        <p:nvSpPr>
          <p:cNvPr id="5" name="Footer Placeholder 4">
            <a:extLst>
              <a:ext uri="{FF2B5EF4-FFF2-40B4-BE49-F238E27FC236}">
                <a16:creationId xmlns:a16="http://schemas.microsoft.com/office/drawing/2014/main" id="{F015478C-2A33-4945-BEF9-4AD6AA792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C821CE-A845-47EF-AB52-6189299EB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C028F-E73E-40D1-ADE0-215E3D573EEA}" type="slidenum">
              <a:rPr lang="en-US" smtClean="0"/>
              <a:t>‹#›</a:t>
            </a:fld>
            <a:endParaRPr lang="en-US" dirty="0"/>
          </a:p>
        </p:txBody>
      </p:sp>
    </p:spTree>
    <p:extLst>
      <p:ext uri="{BB962C8B-B14F-4D97-AF65-F5344CB8AC3E}">
        <p14:creationId xmlns:p14="http://schemas.microsoft.com/office/powerpoint/2010/main" val="761012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7" r:id="rId15"/>
    <p:sldLayoutId id="214748366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journals.plos.org/plosone/article?id=10.1371/journal.pone.0186314" TargetMode="External"/><Relationship Id="rId2" Type="http://schemas.openxmlformats.org/officeDocument/2006/relationships/hyperlink" Target="https://journals.sagepub.com/doi/abs/10.1177/0011128717714974" TargetMode="External"/><Relationship Id="rId1" Type="http://schemas.openxmlformats.org/officeDocument/2006/relationships/slideLayout" Target="../slideLayouts/slideLayout16.xml"/><Relationship Id="rId5" Type="http://schemas.openxmlformats.org/officeDocument/2006/relationships/hyperlink" Target="https://www.census.gov/quickfacts/fact/table/kansascitycitymissouri/PST045219" TargetMode="External"/><Relationship Id="rId4" Type="http://schemas.openxmlformats.org/officeDocument/2006/relationships/hyperlink" Target="https://news.northeastern.edu/2019/09/18/what-the-311-system-can-tell-us-about-the-future-of-smart-cit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journals.plos.org/plosone/article?id=10.1371/journal.pone.0186314" TargetMode="External"/><Relationship Id="rId2" Type="http://schemas.openxmlformats.org/officeDocument/2006/relationships/hyperlink" Target="https://journals.sagepub.com/doi/abs/10.1177/0011128717714974"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7E35B8-F0E6-473E-AA70-CBED5B2ABB95}"/>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311 Analysis of Pre-Covid Winter Data</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F292AD9E-B06D-4C15-ACFE-2BEBAC5F65CD}"/>
              </a:ext>
            </a:extLst>
          </p:cNvPr>
          <p:cNvSpPr>
            <a:spLocks noGrp="1"/>
          </p:cNvSpPr>
          <p:nvPr>
            <p:ph type="subTitle" idx="1"/>
          </p:nvPr>
        </p:nvSpPr>
        <p:spPr>
          <a:xfrm>
            <a:off x="795342" y="4377268"/>
            <a:ext cx="7970903" cy="1280582"/>
          </a:xfrm>
        </p:spPr>
        <p:txBody>
          <a:bodyPr anchor="t">
            <a:normAutofit fontScale="70000" lnSpcReduction="20000"/>
          </a:bodyPr>
          <a:lstStyle/>
          <a:p>
            <a:pPr algn="l"/>
            <a:r>
              <a:rPr lang="en-US" sz="4800" dirty="0">
                <a:solidFill>
                  <a:schemeClr val="bg1"/>
                </a:solidFill>
              </a:rPr>
              <a:t>Braeden Vaughn, Harrison Terry, Caston Stack and Alex Schaeffer</a:t>
            </a:r>
          </a:p>
          <a:p>
            <a:pPr algn="l"/>
            <a:r>
              <a:rPr lang="en-US" sz="3200" dirty="0">
                <a:solidFill>
                  <a:srgbClr val="FEFFFF"/>
                </a:solidFill>
              </a:rPr>
              <a:t>3/02/2021</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1620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593F85-D87E-4878-B8FA-FB420E48947A}"/>
              </a:ext>
            </a:extLst>
          </p:cNvPr>
          <p:cNvSpPr txBox="1"/>
          <p:nvPr/>
        </p:nvSpPr>
        <p:spPr>
          <a:xfrm>
            <a:off x="324371" y="561584"/>
            <a:ext cx="3476104" cy="3416320"/>
          </a:xfrm>
          <a:prstGeom prst="rect">
            <a:avLst/>
          </a:prstGeom>
          <a:noFill/>
        </p:spPr>
        <p:txBody>
          <a:bodyPr wrap="square" rtlCol="0">
            <a:spAutoFit/>
          </a:bodyPr>
          <a:lstStyle/>
          <a:p>
            <a:r>
              <a:rPr lang="en-US" dirty="0"/>
              <a:t>This map shows the locations of the High-, Moderate- and Low-Income neighborhoods throughout Kansas City, MO. One observation that may be particularly of note are that the majority of the Low-Income neighborhoods are in the inner-city. There also are not many instances where High- and Low-Income neighborhoods are adjacent to one another.</a:t>
            </a:r>
          </a:p>
          <a:p>
            <a:endParaRPr lang="en-US" dirty="0"/>
          </a:p>
        </p:txBody>
      </p:sp>
      <p:pic>
        <p:nvPicPr>
          <p:cNvPr id="4" name="Picture 3" descr="Chart, scatter chart&#10;&#10;Description automatically generated">
            <a:extLst>
              <a:ext uri="{FF2B5EF4-FFF2-40B4-BE49-F238E27FC236}">
                <a16:creationId xmlns:a16="http://schemas.microsoft.com/office/drawing/2014/main" id="{F8FEF0A1-9DEE-43C1-9D6F-C2975F4AC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825" y="97961"/>
            <a:ext cx="10974332" cy="6325483"/>
          </a:xfrm>
          <a:prstGeom prst="rect">
            <a:avLst/>
          </a:prstGeom>
        </p:spPr>
      </p:pic>
    </p:spTree>
    <p:extLst>
      <p:ext uri="{BB962C8B-B14F-4D97-AF65-F5344CB8AC3E}">
        <p14:creationId xmlns:p14="http://schemas.microsoft.com/office/powerpoint/2010/main" val="105387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B16F91-4EF1-4D92-9946-DDCBA1FA9E3B}"/>
              </a:ext>
            </a:extLst>
          </p:cNvPr>
          <p:cNvSpPr txBox="1"/>
          <p:nvPr/>
        </p:nvSpPr>
        <p:spPr>
          <a:xfrm>
            <a:off x="8277225" y="771787"/>
            <a:ext cx="3190525" cy="2031325"/>
          </a:xfrm>
          <a:prstGeom prst="rect">
            <a:avLst/>
          </a:prstGeom>
          <a:noFill/>
        </p:spPr>
        <p:txBody>
          <a:bodyPr wrap="square" rtlCol="0">
            <a:spAutoFit/>
          </a:bodyPr>
          <a:lstStyle/>
          <a:p>
            <a:r>
              <a:rPr lang="en-US" dirty="0"/>
              <a:t>Here it is interesting to see that the vast majority of 311 requests are made through a phone.  In fact, the top four sources account for over 98% of the claims for each of the income levels.</a:t>
            </a:r>
          </a:p>
        </p:txBody>
      </p:sp>
      <p:pic>
        <p:nvPicPr>
          <p:cNvPr id="4" name="Picture 3" descr="Graphical user interface, text&#10;&#10;Description automatically generated">
            <a:extLst>
              <a:ext uri="{FF2B5EF4-FFF2-40B4-BE49-F238E27FC236}">
                <a16:creationId xmlns:a16="http://schemas.microsoft.com/office/drawing/2014/main" id="{2A94155A-27C9-4AA1-B15E-5B298CFA6A14}"/>
              </a:ext>
            </a:extLst>
          </p:cNvPr>
          <p:cNvPicPr>
            <a:picLocks noChangeAspect="1"/>
          </p:cNvPicPr>
          <p:nvPr/>
        </p:nvPicPr>
        <p:blipFill rotWithShape="1">
          <a:blip r:embed="rId3">
            <a:extLst>
              <a:ext uri="{28A0092B-C50C-407E-A947-70E740481C1C}">
                <a14:useLocalDpi xmlns:a14="http://schemas.microsoft.com/office/drawing/2010/main" val="0"/>
              </a:ext>
            </a:extLst>
          </a:blip>
          <a:srcRect t="281" r="39409"/>
          <a:stretch/>
        </p:blipFill>
        <p:spPr>
          <a:xfrm>
            <a:off x="0" y="104775"/>
            <a:ext cx="6648450" cy="6753225"/>
          </a:xfrm>
          <a:prstGeom prst="rect">
            <a:avLst/>
          </a:prstGeom>
        </p:spPr>
      </p:pic>
    </p:spTree>
    <p:extLst>
      <p:ext uri="{BB962C8B-B14F-4D97-AF65-F5344CB8AC3E}">
        <p14:creationId xmlns:p14="http://schemas.microsoft.com/office/powerpoint/2010/main" val="6656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FE3E1-3C46-4E35-9D35-88E079264A83}"/>
              </a:ext>
            </a:extLst>
          </p:cNvPr>
          <p:cNvSpPr txBox="1"/>
          <p:nvPr/>
        </p:nvSpPr>
        <p:spPr>
          <a:xfrm>
            <a:off x="7437058" y="121257"/>
            <a:ext cx="4269996" cy="7017306"/>
          </a:xfrm>
          <a:prstGeom prst="rect">
            <a:avLst/>
          </a:prstGeom>
          <a:noFill/>
        </p:spPr>
        <p:txBody>
          <a:bodyPr wrap="square" rtlCol="0">
            <a:spAutoFit/>
          </a:bodyPr>
          <a:lstStyle/>
          <a:p>
            <a:r>
              <a:rPr lang="en-US" dirty="0"/>
              <a:t>Here we can see the number of complaints per 1000 households divided into the different categories. The number of complaints follow a somewhat similar change. Though the differences are clear.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looking at the percent frequency of each service we see the composition of 311 services differ across the income levels relative to their total amount of 311 requests.</a:t>
            </a:r>
          </a:p>
          <a:p>
            <a:endParaRPr lang="en-US" dirty="0"/>
          </a:p>
          <a:p>
            <a:endParaRPr lang="en-US" dirty="0"/>
          </a:p>
          <a:p>
            <a:endParaRPr lang="en-US" dirty="0"/>
          </a:p>
          <a:p>
            <a:endParaRPr lang="en-US" dirty="0"/>
          </a:p>
          <a:p>
            <a:endParaRPr lang="en-US" dirty="0"/>
          </a:p>
          <a:p>
            <a:endParaRPr lang="en-US" dirty="0"/>
          </a:p>
        </p:txBody>
      </p:sp>
      <p:pic>
        <p:nvPicPr>
          <p:cNvPr id="3" name="Picture 2" descr="Chart&#10;&#10;Description automatically generated">
            <a:extLst>
              <a:ext uri="{FF2B5EF4-FFF2-40B4-BE49-F238E27FC236}">
                <a16:creationId xmlns:a16="http://schemas.microsoft.com/office/drawing/2014/main" id="{B6048958-060B-470A-9E28-C97805567B56}"/>
              </a:ext>
            </a:extLst>
          </p:cNvPr>
          <p:cNvPicPr>
            <a:picLocks noChangeAspect="1"/>
          </p:cNvPicPr>
          <p:nvPr/>
        </p:nvPicPr>
        <p:blipFill rotWithShape="1">
          <a:blip r:embed="rId2">
            <a:extLst>
              <a:ext uri="{28A0092B-C50C-407E-A947-70E740481C1C}">
                <a14:useLocalDpi xmlns:a14="http://schemas.microsoft.com/office/drawing/2010/main" val="0"/>
              </a:ext>
            </a:extLst>
          </a:blip>
          <a:srcRect r="32233" b="36885"/>
          <a:stretch/>
        </p:blipFill>
        <p:spPr>
          <a:xfrm>
            <a:off x="1" y="0"/>
            <a:ext cx="7437058" cy="3896156"/>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28689279-29B8-4F3E-BE53-AC6B993F6CF8}"/>
              </a:ext>
            </a:extLst>
          </p:cNvPr>
          <p:cNvPicPr>
            <a:picLocks noChangeAspect="1"/>
          </p:cNvPicPr>
          <p:nvPr/>
        </p:nvPicPr>
        <p:blipFill rotWithShape="1">
          <a:blip r:embed="rId3">
            <a:extLst>
              <a:ext uri="{28A0092B-C50C-407E-A947-70E740481C1C}">
                <a14:useLocalDpi xmlns:a14="http://schemas.microsoft.com/office/drawing/2010/main" val="0"/>
              </a:ext>
            </a:extLst>
          </a:blip>
          <a:srcRect r="36590" b="50000"/>
          <a:stretch/>
        </p:blipFill>
        <p:spPr>
          <a:xfrm>
            <a:off x="239140" y="3771469"/>
            <a:ext cx="6958779" cy="3086531"/>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58D6897-4F29-4C60-84FA-BFF74D55BFB4}"/>
              </a:ext>
            </a:extLst>
          </p:cNvPr>
          <p:cNvSpPr>
            <a:spLocks noGrp="1"/>
          </p:cNvSpPr>
          <p:nvPr>
            <p:ph sz="half" idx="2"/>
          </p:nvPr>
        </p:nvSpPr>
        <p:spPr>
          <a:xfrm>
            <a:off x="8329612" y="0"/>
            <a:ext cx="3862387" cy="4024313"/>
          </a:xfrm>
        </p:spPr>
        <p:txBody>
          <a:bodyPr>
            <a:normAutofit/>
          </a:bodyPr>
          <a:lstStyle/>
          <a:p>
            <a:r>
              <a:rPr lang="en-US" sz="1800" dirty="0"/>
              <a:t>The number of days it took on average it took to address the problem.</a:t>
            </a:r>
          </a:p>
          <a:p>
            <a:r>
              <a:rPr lang="en-US" sz="1800" dirty="0"/>
              <a:t>In the previous slide we saw the percent frequency had some large variance in the data. </a:t>
            </a:r>
          </a:p>
        </p:txBody>
      </p:sp>
      <p:sp>
        <p:nvSpPr>
          <p:cNvPr id="2" name="TextBox 1">
            <a:extLst>
              <a:ext uri="{FF2B5EF4-FFF2-40B4-BE49-F238E27FC236}">
                <a16:creationId xmlns:a16="http://schemas.microsoft.com/office/drawing/2014/main" id="{5C63A811-D5C7-4951-87F5-5B5D9E721656}"/>
              </a:ext>
            </a:extLst>
          </p:cNvPr>
          <p:cNvSpPr txBox="1"/>
          <p:nvPr/>
        </p:nvSpPr>
        <p:spPr>
          <a:xfrm>
            <a:off x="453006" y="4429387"/>
            <a:ext cx="9118833" cy="2031325"/>
          </a:xfrm>
          <a:prstGeom prst="rect">
            <a:avLst/>
          </a:prstGeom>
          <a:noFill/>
        </p:spPr>
        <p:txBody>
          <a:bodyPr wrap="square" rtlCol="0">
            <a:spAutoFit/>
          </a:bodyPr>
          <a:lstStyle/>
          <a:p>
            <a:r>
              <a:rPr lang="en-US" dirty="0"/>
              <a:t>Here we can also see differences in the average amount of days to conclude a 311 case.  For instance, the average amount of time it takes to close Public Safety, Trash and Public Health cases for High Income neighborhoods looks like it is greatly different from both Moderate and Low Income neighborhoods. </a:t>
            </a:r>
          </a:p>
          <a:p>
            <a:r>
              <a:rPr lang="en-US" dirty="0"/>
              <a:t>This leads us to the following question: How can we tell if the average  amount of days for the entire population changes between H,M,L income neighborhoods?</a:t>
            </a:r>
          </a:p>
          <a:p>
            <a:r>
              <a:rPr lang="en-US" dirty="0"/>
              <a:t>The solution we will use is ANOVA</a:t>
            </a:r>
          </a:p>
        </p:txBody>
      </p:sp>
      <p:pic>
        <p:nvPicPr>
          <p:cNvPr id="6" name="Picture 5" descr="Chart, bar chart&#10;&#10;Description automatically generated">
            <a:extLst>
              <a:ext uri="{FF2B5EF4-FFF2-40B4-BE49-F238E27FC236}">
                <a16:creationId xmlns:a16="http://schemas.microsoft.com/office/drawing/2014/main" id="{95024A53-EC45-4058-975B-919452216134}"/>
              </a:ext>
            </a:extLst>
          </p:cNvPr>
          <p:cNvPicPr>
            <a:picLocks noChangeAspect="1"/>
          </p:cNvPicPr>
          <p:nvPr/>
        </p:nvPicPr>
        <p:blipFill rotWithShape="1">
          <a:blip r:embed="rId2">
            <a:extLst>
              <a:ext uri="{28A0092B-C50C-407E-A947-70E740481C1C}">
                <a14:useLocalDpi xmlns:a14="http://schemas.microsoft.com/office/drawing/2010/main" val="0"/>
              </a:ext>
            </a:extLst>
          </a:blip>
          <a:srcRect r="24099" b="36102"/>
          <a:stretch/>
        </p:blipFill>
        <p:spPr>
          <a:xfrm>
            <a:off x="0" y="79900"/>
            <a:ext cx="8329612" cy="3944414"/>
          </a:xfrm>
          <a:prstGeom prst="rect">
            <a:avLst/>
          </a:prstGeom>
        </p:spPr>
      </p:pic>
    </p:spTree>
    <p:extLst>
      <p:ext uri="{BB962C8B-B14F-4D97-AF65-F5344CB8AC3E}">
        <p14:creationId xmlns:p14="http://schemas.microsoft.com/office/powerpoint/2010/main" val="35588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8B6651-7C87-42C7-85A7-B0266E083903}"/>
              </a:ext>
            </a:extLst>
          </p:cNvPr>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0A437B3-0224-4911-890F-25E736C1AF13}"/>
                  </a:ext>
                </a:extLst>
              </p:cNvPr>
              <p:cNvSpPr>
                <a:spLocks noGrp="1"/>
              </p:cNvSpPr>
              <p:nvPr>
                <p:ph idx="1"/>
              </p:nvPr>
            </p:nvSpPr>
            <p:spPr>
              <a:xfrm>
                <a:off x="62144" y="1825624"/>
                <a:ext cx="11291656" cy="5032375"/>
              </a:xfrm>
            </p:spPr>
            <p:txBody>
              <a:bodyPr>
                <a:normAutofit fontScale="55000" lnSpcReduction="20000"/>
              </a:bodyPr>
              <a:lstStyle/>
              <a:p>
                <a:pPr marL="0" indent="0">
                  <a:lnSpc>
                    <a:spcPct val="120000"/>
                  </a:lnSpc>
                  <a:buNone/>
                </a:pPr>
                <a:r>
                  <a:rPr lang="en-US" dirty="0"/>
                  <a:t>One of our goals is to see if we can find any evidence that shows if the quality of the city services of Kansas City, MO changes depending  on the income level of the citizens. To this end we will utilize ANOVA (Analysis of Variance) testing. Here the determiner of the quality of the city’s services is the average number of days to close a 311 complaint (DTC). We will assume the following null hypothesis; that the average DTC does not depend on income level. Now we will see if there is sufficient evidence to declare this assumption false.</a:t>
                </a:r>
              </a:p>
              <a:p>
                <a:pPr marL="0" indent="0">
                  <a:lnSpc>
                    <a:spcPct val="120000"/>
                  </a:lnSpc>
                  <a:buNone/>
                </a:pPr>
                <a:r>
                  <a:rPr lang="en-US" u="sng" dirty="0"/>
                  <a:t>Null Hypothesis</a:t>
                </a:r>
              </a:p>
              <a:p>
                <a:pPr marL="0" indent="0">
                  <a:lnSpc>
                    <a:spcPct val="120000"/>
                  </a:lnSpc>
                  <a:buNone/>
                </a:pP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𝐻</m:t>
                        </m:r>
                      </m:e>
                      <m:sub>
                        <m:r>
                          <a:rPr lang="en-US" i="1" smtClean="0">
                            <a:latin typeface="Cambria Math" panose="02040503050406030204" pitchFamily="18" charset="0"/>
                          </a:rPr>
                          <m:t>0</m:t>
                        </m:r>
                      </m:sub>
                    </m:sSub>
                    <m:r>
                      <a:rPr lang="en-US" b="0" i="1" smtClean="0">
                        <a:latin typeface="Cambria Math" panose="02040503050406030204" pitchFamily="18" charset="0"/>
                      </a:rPr>
                      <m:t> </m:t>
                    </m:r>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𝜇</m:t>
                        </m:r>
                      </m:e>
                      <m:sub>
                        <m:r>
                          <a:rPr lang="en-US" i="1" smtClean="0">
                            <a:latin typeface="Cambria Math" panose="02040503050406030204" pitchFamily="18" charset="0"/>
                          </a:rPr>
                          <m:t>𝐻</m:t>
                        </m:r>
                      </m:sub>
                    </m:sSub>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𝜇</m:t>
                        </m:r>
                      </m:e>
                      <m:sub>
                        <m:r>
                          <a:rPr lang="en-US" i="1" smtClean="0">
                            <a:latin typeface="Cambria Math" panose="02040503050406030204" pitchFamily="18" charset="0"/>
                          </a:rPr>
                          <m:t>𝑀</m:t>
                        </m:r>
                      </m:sub>
                    </m:sSub>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𝜇</m:t>
                        </m:r>
                      </m:e>
                      <m:sub>
                        <m:r>
                          <a:rPr lang="en-US" i="1" smtClean="0">
                            <a:latin typeface="Cambria Math" panose="02040503050406030204" pitchFamily="18" charset="0"/>
                          </a:rPr>
                          <m:t>𝐿</m:t>
                        </m:r>
                      </m:sub>
                    </m:sSub>
                  </m:oMath>
                </a14:m>
                <a:r>
                  <a:rPr lang="en-US" dirty="0"/>
                  <a:t> : The means of the three populations (High, Moderate and Low) are the same.</a:t>
                </a:r>
              </a:p>
              <a:p>
                <a:pPr marL="0" indent="0">
                  <a:lnSpc>
                    <a:spcPct val="120000"/>
                  </a:lnSpc>
                  <a:buNone/>
                </a:pPr>
                <a:endParaRPr lang="en-US" dirty="0"/>
              </a:p>
              <a:p>
                <a:pPr marL="0" indent="0">
                  <a:lnSpc>
                    <a:spcPct val="120000"/>
                  </a:lnSpc>
                  <a:buNone/>
                </a:pPr>
                <a:r>
                  <a:rPr lang="en-US" u="sng" dirty="0"/>
                  <a:t>Alternative  Hypothesis</a:t>
                </a:r>
              </a:p>
              <a:p>
                <a:pPr marL="0" indent="0">
                  <a:lnSpc>
                    <a:spcPct val="120000"/>
                  </a:lnSpc>
                  <a:buNone/>
                </a:pP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𝐻</m:t>
                        </m:r>
                      </m:e>
                      <m:sub>
                        <m:r>
                          <a:rPr lang="en-US" i="0" dirty="0" smtClean="0">
                            <a:latin typeface="Cambria Math" panose="02040503050406030204" pitchFamily="18" charset="0"/>
                          </a:rPr>
                          <m:t>1</m:t>
                        </m:r>
                      </m:sub>
                    </m:sSub>
                    <m:r>
                      <a:rPr lang="en-US" b="0" i="1" dirty="0" smtClean="0">
                        <a:latin typeface="Cambria Math" panose="02040503050406030204" pitchFamily="18" charset="0"/>
                      </a:rPr>
                      <m:t>:</m:t>
                    </m:r>
                  </m:oMath>
                </a14:m>
                <a:r>
                  <a:rPr lang="en-US" dirty="0"/>
                  <a:t> At least one of the population means is different from another.</a:t>
                </a:r>
              </a:p>
              <a:p>
                <a:pPr marL="0" indent="0">
                  <a:lnSpc>
                    <a:spcPct val="120000"/>
                  </a:lnSpc>
                  <a:buNone/>
                </a:pPr>
                <a:endParaRPr lang="en-US" dirty="0"/>
              </a:p>
              <a:p>
                <a:pPr marL="0" indent="0">
                  <a:lnSpc>
                    <a:spcPct val="120000"/>
                  </a:lnSpc>
                  <a:buNone/>
                </a:pPr>
                <a:endParaRPr lang="en-US" dirty="0"/>
              </a:p>
              <a:p>
                <a:pPr>
                  <a:lnSpc>
                    <a:spcPct val="120000"/>
                  </a:lnSpc>
                </a:pPr>
                <a:r>
                  <a:rPr lang="en-US" dirty="0"/>
                  <a:t>Let </a:t>
                </a:r>
                <a:r>
                  <a:rPr lang="el-GR" dirty="0"/>
                  <a:t>α</a:t>
                </a:r>
                <a:r>
                  <a:rPr lang="en-US" dirty="0"/>
                  <a:t>= 0.05 be our significance level. So, we can control the probability of falsely rejecting the null hypothesis at 5%.</a:t>
                </a:r>
              </a:p>
              <a:p>
                <a:pPr>
                  <a:lnSpc>
                    <a:spcPct val="120000"/>
                  </a:lnSpc>
                </a:pPr>
                <a:r>
                  <a:rPr lang="en-US" dirty="0"/>
                  <a:t>ANOVA</a:t>
                </a:r>
              </a:p>
              <a:p>
                <a:pPr lvl="1">
                  <a:lnSpc>
                    <a:spcPct val="120000"/>
                  </a:lnSpc>
                </a:pPr>
                <a:r>
                  <a:rPr lang="en-US" dirty="0"/>
                  <a:t>Analyze the results of the ANOVA test to determine if there is sufficient evidence to reject the hull hypotheses and conclude that the means of the populations are different</a:t>
                </a:r>
              </a:p>
            </p:txBody>
          </p:sp>
        </mc:Choice>
        <mc:Fallback xmlns="">
          <p:sp>
            <p:nvSpPr>
              <p:cNvPr id="6" name="Content Placeholder 5">
                <a:extLst>
                  <a:ext uri="{FF2B5EF4-FFF2-40B4-BE49-F238E27FC236}">
                    <a16:creationId xmlns:a16="http://schemas.microsoft.com/office/drawing/2014/main" id="{80A437B3-0224-4911-890F-25E736C1AF13}"/>
                  </a:ext>
                </a:extLst>
              </p:cNvPr>
              <p:cNvSpPr>
                <a:spLocks noGrp="1" noRot="1" noChangeAspect="1" noMove="1" noResize="1" noEditPoints="1" noAdjustHandles="1" noChangeArrowheads="1" noChangeShapeType="1" noTextEdit="1"/>
              </p:cNvSpPr>
              <p:nvPr>
                <p:ph idx="1"/>
              </p:nvPr>
            </p:nvSpPr>
            <p:spPr>
              <a:xfrm>
                <a:off x="62144" y="1825624"/>
                <a:ext cx="11291656" cy="5032375"/>
              </a:xfrm>
              <a:blipFill>
                <a:blip r:embed="rId2"/>
                <a:stretch>
                  <a:fillRect l="-216" t="-242" r="-162"/>
                </a:stretch>
              </a:blipFill>
            </p:spPr>
            <p:txBody>
              <a:bodyPr/>
              <a:lstStyle/>
              <a:p>
                <a:r>
                  <a:rPr lang="en-US">
                    <a:noFill/>
                  </a:rPr>
                  <a:t> </a:t>
                </a:r>
              </a:p>
            </p:txBody>
          </p:sp>
        </mc:Fallback>
      </mc:AlternateContent>
    </p:spTree>
    <p:extLst>
      <p:ext uri="{BB962C8B-B14F-4D97-AF65-F5344CB8AC3E}">
        <p14:creationId xmlns:p14="http://schemas.microsoft.com/office/powerpoint/2010/main" val="268363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0404-A9DB-4F70-9AED-AB073D3ACCED}"/>
              </a:ext>
            </a:extLst>
          </p:cNvPr>
          <p:cNvSpPr>
            <a:spLocks noGrp="1"/>
          </p:cNvSpPr>
          <p:nvPr>
            <p:ph type="title"/>
          </p:nvPr>
        </p:nvSpPr>
        <p:spPr>
          <a:xfrm>
            <a:off x="6257107" y="1189584"/>
            <a:ext cx="4876800" cy="645284"/>
          </a:xfrm>
        </p:spPr>
        <p:txBody>
          <a:bodyPr>
            <a:normAutofit fontScale="90000"/>
          </a:bodyPr>
          <a:lstStyle/>
          <a:p>
            <a:pPr algn="ctr"/>
            <a:r>
              <a:rPr lang="en-US" dirty="0"/>
              <a:t>Neighborhood Income ANOVA</a:t>
            </a:r>
          </a:p>
        </p:txBody>
      </p:sp>
      <p:sp>
        <p:nvSpPr>
          <p:cNvPr id="6" name="TextBox 5">
            <a:extLst>
              <a:ext uri="{FF2B5EF4-FFF2-40B4-BE49-F238E27FC236}">
                <a16:creationId xmlns:a16="http://schemas.microsoft.com/office/drawing/2014/main" id="{2EB8B6F3-1D52-441C-97D2-33FA1E22ACBA}"/>
              </a:ext>
            </a:extLst>
          </p:cNvPr>
          <p:cNvSpPr txBox="1"/>
          <p:nvPr/>
        </p:nvSpPr>
        <p:spPr>
          <a:xfrm>
            <a:off x="5477496" y="2118443"/>
            <a:ext cx="6907589" cy="1200329"/>
          </a:xfrm>
          <a:prstGeom prst="rect">
            <a:avLst/>
          </a:prstGeom>
          <a:noFill/>
        </p:spPr>
        <p:txBody>
          <a:bodyPr wrap="square" rtlCol="0">
            <a:spAutoFit/>
          </a:bodyPr>
          <a:lstStyle/>
          <a:p>
            <a:r>
              <a:rPr lang="en-US" dirty="0"/>
              <a:t>Note: With the major disparity in sample sizes between income groups and each 311 category, the homoscedastic assumption was violated. To remedy this, we took a (pseudo)random sample and analyzed the subset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D58AB23-4DE5-4D65-88BD-1A2B3A4855B4}"/>
                  </a:ext>
                </a:extLst>
              </p:cNvPr>
              <p:cNvSpPr txBox="1"/>
              <p:nvPr/>
            </p:nvSpPr>
            <p:spPr>
              <a:xfrm>
                <a:off x="73661" y="3429000"/>
                <a:ext cx="11849049" cy="1200329"/>
              </a:xfrm>
              <a:prstGeom prst="rect">
                <a:avLst/>
              </a:prstGeom>
              <a:noFill/>
            </p:spPr>
            <p:txBody>
              <a:bodyPr wrap="square" rtlCol="0">
                <a:spAutoFit/>
              </a:bodyPr>
              <a:lstStyle/>
              <a:p>
                <a:r>
                  <a:rPr lang="en-US" dirty="0"/>
                  <a:t>We would fail to reject our null hypothesis if our </a:t>
                </a:r>
                <a:r>
                  <a:rPr lang="en-US" i="1" dirty="0"/>
                  <a:t>F</a:t>
                </a:r>
                <a:r>
                  <a:rPr lang="en-US" dirty="0"/>
                  <a:t> &lt; </a:t>
                </a:r>
                <a:r>
                  <a:rPr lang="en-US" i="1" dirty="0"/>
                  <a:t>F crit, </a:t>
                </a:r>
                <a:r>
                  <a:rPr lang="en-US" dirty="0"/>
                  <a:t>however in our test we see that the </a:t>
                </a:r>
                <a:r>
                  <a:rPr lang="en-US" i="1" dirty="0"/>
                  <a:t>F </a:t>
                </a:r>
                <a:r>
                  <a:rPr lang="en-US" dirty="0"/>
                  <a:t> value is far greater than the </a:t>
                </a:r>
                <a:r>
                  <a:rPr lang="en-US" i="1" dirty="0"/>
                  <a:t>F </a:t>
                </a:r>
                <a:r>
                  <a:rPr lang="en-US" dirty="0"/>
                  <a:t>critical value. According to the results of our one-way ANOVA test, there is sufficient evidence to reject the null hypothesis and accept the alternate hypothesis at the </a:t>
                </a:r>
                <a:r>
                  <a:rPr lang="el-GR" dirty="0"/>
                  <a:t>α</a:t>
                </a:r>
                <a:r>
                  <a:rPr lang="en-US" dirty="0"/>
                  <a:t> = 0.05 level. By rejecting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𝐻</m:t>
                        </m:r>
                      </m:e>
                      <m:sub>
                        <m:r>
                          <a:rPr lang="en-US" b="0" i="0" dirty="0" smtClean="0">
                            <a:latin typeface="Cambria Math" panose="02040503050406030204" pitchFamily="18" charset="0"/>
                          </a:rPr>
                          <m:t>0</m:t>
                        </m:r>
                      </m:sub>
                    </m:sSub>
                  </m:oMath>
                </a14:m>
                <a:r>
                  <a:rPr lang="en-US" dirty="0"/>
                  <a:t>we conclude that the avg of the population is different for each of the H,M, and L income levels.</a:t>
                </a:r>
              </a:p>
            </p:txBody>
          </p:sp>
        </mc:Choice>
        <mc:Fallback xmlns="">
          <p:sp>
            <p:nvSpPr>
              <p:cNvPr id="8" name="TextBox 7">
                <a:extLst>
                  <a:ext uri="{FF2B5EF4-FFF2-40B4-BE49-F238E27FC236}">
                    <a16:creationId xmlns:a16="http://schemas.microsoft.com/office/drawing/2014/main" id="{0D58AB23-4DE5-4D65-88BD-1A2B3A4855B4}"/>
                  </a:ext>
                </a:extLst>
              </p:cNvPr>
              <p:cNvSpPr txBox="1">
                <a:spLocks noRot="1" noChangeAspect="1" noMove="1" noResize="1" noEditPoints="1" noAdjustHandles="1" noChangeArrowheads="1" noChangeShapeType="1" noTextEdit="1"/>
              </p:cNvSpPr>
              <p:nvPr/>
            </p:nvSpPr>
            <p:spPr>
              <a:xfrm>
                <a:off x="73661" y="3429000"/>
                <a:ext cx="11849049" cy="1200329"/>
              </a:xfrm>
              <a:prstGeom prst="rect">
                <a:avLst/>
              </a:prstGeom>
              <a:blipFill>
                <a:blip r:embed="rId2"/>
                <a:stretch>
                  <a:fillRect l="-412" t="-3061" b="-714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41CBC2-E31B-45A2-BFDB-BF5EBCF34B2A}"/>
              </a:ext>
            </a:extLst>
          </p:cNvPr>
          <p:cNvSpPr txBox="1"/>
          <p:nvPr/>
        </p:nvSpPr>
        <p:spPr>
          <a:xfrm>
            <a:off x="0" y="6014840"/>
            <a:ext cx="12192000" cy="646331"/>
          </a:xfrm>
          <a:prstGeom prst="rect">
            <a:avLst/>
          </a:prstGeom>
          <a:noFill/>
        </p:spPr>
        <p:txBody>
          <a:bodyPr wrap="square" rtlCol="0">
            <a:spAutoFit/>
          </a:bodyPr>
          <a:lstStyle/>
          <a:p>
            <a:r>
              <a:rPr lang="en-US" dirty="0"/>
              <a:t>Now we want to examine further and see if there are significant differences among the pairwise populations. To do this we will run t-tests between two sample populations and assume equal variances.</a:t>
            </a:r>
          </a:p>
        </p:txBody>
      </p:sp>
      <p:pic>
        <p:nvPicPr>
          <p:cNvPr id="11" name="Picture 10" descr="Graphical user interface, text, application&#10;&#10;Description automatically generated with medium confidence">
            <a:extLst>
              <a:ext uri="{FF2B5EF4-FFF2-40B4-BE49-F238E27FC236}">
                <a16:creationId xmlns:a16="http://schemas.microsoft.com/office/drawing/2014/main" id="{9EABEC02-EAED-479B-AC22-B06C2EAF0761}"/>
              </a:ext>
            </a:extLst>
          </p:cNvPr>
          <p:cNvPicPr>
            <a:picLocks noChangeAspect="1"/>
          </p:cNvPicPr>
          <p:nvPr/>
        </p:nvPicPr>
        <p:blipFill rotWithShape="1">
          <a:blip r:embed="rId3">
            <a:extLst>
              <a:ext uri="{28A0092B-C50C-407E-A947-70E740481C1C}">
                <a14:useLocalDpi xmlns:a14="http://schemas.microsoft.com/office/drawing/2010/main" val="0"/>
              </a:ext>
            </a:extLst>
          </a:blip>
          <a:srcRect r="53645" b="48214"/>
          <a:stretch/>
        </p:blipFill>
        <p:spPr>
          <a:xfrm>
            <a:off x="0" y="0"/>
            <a:ext cx="5087116" cy="3196760"/>
          </a:xfrm>
          <a:prstGeom prst="rect">
            <a:avLst/>
          </a:prstGeom>
        </p:spPr>
      </p:pic>
    </p:spTree>
    <p:extLst>
      <p:ext uri="{BB962C8B-B14F-4D97-AF65-F5344CB8AC3E}">
        <p14:creationId xmlns:p14="http://schemas.microsoft.com/office/powerpoint/2010/main" val="3051672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0F868A9-D1C9-44D3-88C6-769D137E6A87}"/>
              </a:ext>
            </a:extLst>
          </p:cNvPr>
          <p:cNvSpPr txBox="1"/>
          <p:nvPr/>
        </p:nvSpPr>
        <p:spPr>
          <a:xfrm>
            <a:off x="11037679" y="3801"/>
            <a:ext cx="3847381" cy="369332"/>
          </a:xfrm>
          <a:prstGeom prst="rect">
            <a:avLst/>
          </a:prstGeom>
          <a:noFill/>
        </p:spPr>
        <p:txBody>
          <a:bodyPr wrap="square" rtlCol="0">
            <a:spAutoFit/>
          </a:bodyPr>
          <a:lstStyle/>
          <a:p>
            <a:r>
              <a:rPr lang="en-US" dirty="0"/>
              <a:t>T-Tests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430636-CD25-4526-85AC-87452A9B06E1}"/>
                  </a:ext>
                </a:extLst>
              </p:cNvPr>
              <p:cNvSpPr txBox="1"/>
              <p:nvPr/>
            </p:nvSpPr>
            <p:spPr>
              <a:xfrm>
                <a:off x="125465" y="2997559"/>
                <a:ext cx="11398684" cy="3754874"/>
              </a:xfrm>
              <a:prstGeom prst="rect">
                <a:avLst/>
              </a:prstGeom>
              <a:noFill/>
            </p:spPr>
            <p:txBody>
              <a:bodyPr wrap="square" rtlCol="0">
                <a:spAutoFit/>
              </a:bodyPr>
              <a:lstStyle/>
              <a:p>
                <a:r>
                  <a:rPr lang="en-US" sz="1700" dirty="0"/>
                  <a:t>Similar to the ANOVA table we will reject the null hypothesis that each pairwise mean is equal if the p-value is less than the alpha value of 0.05. Here we see between High, Moderate and High, Low the p value is incredibly small. Therefore, we reject the assumption that their population means are equal. Now in the last case of Moderate versus Low, our p-value is not quite as small as in the other tests, but it is till less than 0.05. So, at the 95% significance level we would still reject the null hypothesis.</a:t>
                </a:r>
              </a:p>
              <a:p>
                <a:r>
                  <a:rPr lang="en-US" sz="1700" dirty="0"/>
                  <a:t>From the results of our data, we can conclude that there is a significant difference between the means of each income level.</a:t>
                </a:r>
              </a:p>
              <a:p>
                <a:r>
                  <a:rPr lang="en-US" sz="1700" dirty="0"/>
                  <a:t>Looking at these tables we can see the sample means for the income levels:</a:t>
                </a:r>
              </a:p>
              <a:p>
                <a:pPr marL="285750" indent="-285750">
                  <a:buFont typeface="Arial" panose="020B0604020202020204" pitchFamily="34" charset="0"/>
                  <a:buChar char="•"/>
                </a:pPr>
                <a14:m>
                  <m:oMath xmlns:m="http://schemas.openxmlformats.org/officeDocument/2006/math">
                    <m:sSub>
                      <m:sSubPr>
                        <m:ctrlPr>
                          <a:rPr lang="en-US" sz="1700" i="1" smtClean="0">
                            <a:solidFill>
                              <a:srgbClr val="836967"/>
                            </a:solidFill>
                            <a:latin typeface="Cambria Math" panose="02040503050406030204" pitchFamily="18" charset="0"/>
                          </a:rPr>
                        </m:ctrlPr>
                      </m:sSubPr>
                      <m:e>
                        <m:acc>
                          <m:accPr>
                            <m:chr m:val="̅"/>
                            <m:ctrlPr>
                              <a:rPr lang="en-US" sz="1700" i="1" smtClean="0">
                                <a:solidFill>
                                  <a:srgbClr val="836967"/>
                                </a:solidFill>
                                <a:latin typeface="Cambria Math" panose="02040503050406030204" pitchFamily="18" charset="0"/>
                              </a:rPr>
                            </m:ctrlPr>
                          </m:accPr>
                          <m:e>
                            <m:r>
                              <a:rPr lang="en-US" sz="1700" i="1" smtClean="0">
                                <a:latin typeface="Cambria Math" panose="02040503050406030204" pitchFamily="18" charset="0"/>
                              </a:rPr>
                              <m:t>𝑥</m:t>
                            </m:r>
                          </m:e>
                        </m:acc>
                      </m:e>
                      <m:sub>
                        <m:r>
                          <a:rPr lang="en-US" sz="1700" i="1" smtClean="0">
                            <a:latin typeface="Cambria Math" panose="02040503050406030204" pitchFamily="18" charset="0"/>
                          </a:rPr>
                          <m:t>𝐻</m:t>
                        </m:r>
                      </m:sub>
                    </m:sSub>
                  </m:oMath>
                </a14:m>
                <a:r>
                  <a:rPr lang="en-US" sz="1700" dirty="0"/>
                  <a:t> = 20.7647               95%C.I.: (19.7057, 21.824)</a:t>
                </a:r>
              </a:p>
              <a:p>
                <a:pPr marL="285750" indent="-285750">
                  <a:buFont typeface="Arial" panose="020B0604020202020204" pitchFamily="34" charset="0"/>
                  <a:buChar char="•"/>
                </a:pPr>
                <a14:m>
                  <m:oMath xmlns:m="http://schemas.openxmlformats.org/officeDocument/2006/math">
                    <m:sSub>
                      <m:sSubPr>
                        <m:ctrlPr>
                          <a:rPr lang="en-US" sz="1700" i="1" dirty="0" smtClean="0">
                            <a:solidFill>
                              <a:srgbClr val="836967"/>
                            </a:solidFill>
                            <a:latin typeface="Cambria Math" panose="02040503050406030204" pitchFamily="18" charset="0"/>
                          </a:rPr>
                        </m:ctrlPr>
                      </m:sSubPr>
                      <m:e>
                        <m:acc>
                          <m:accPr>
                            <m:chr m:val="̅"/>
                            <m:ctrlPr>
                              <a:rPr lang="en-US" sz="1700" i="1" dirty="0">
                                <a:solidFill>
                                  <a:srgbClr val="836967"/>
                                </a:solidFill>
                                <a:latin typeface="Cambria Math" panose="02040503050406030204" pitchFamily="18" charset="0"/>
                              </a:rPr>
                            </m:ctrlPr>
                          </m:accPr>
                          <m:e>
                            <m:r>
                              <a:rPr lang="en-US" sz="1700" i="1" dirty="0">
                                <a:latin typeface="Cambria Math" panose="02040503050406030204" pitchFamily="18" charset="0"/>
                              </a:rPr>
                              <m:t>𝑥</m:t>
                            </m:r>
                          </m:e>
                        </m:acc>
                      </m:e>
                      <m:sub>
                        <m:r>
                          <a:rPr lang="en-US" sz="1700" i="1" dirty="0">
                            <a:latin typeface="Cambria Math" panose="02040503050406030204" pitchFamily="18" charset="0"/>
                          </a:rPr>
                          <m:t>𝑀</m:t>
                        </m:r>
                      </m:sub>
                    </m:sSub>
                  </m:oMath>
                </a14:m>
                <a:r>
                  <a:rPr lang="en-US" sz="1700" dirty="0"/>
                  <a:t> = 28.8398               95%C.I.: (27.5387,30.1413)</a:t>
                </a:r>
              </a:p>
              <a:p>
                <a:pPr marL="285750" indent="-285750">
                  <a:buFont typeface="Arial" panose="020B0604020202020204" pitchFamily="34" charset="0"/>
                  <a:buChar char="•"/>
                </a:pPr>
                <a14:m>
                  <m:oMath xmlns:m="http://schemas.openxmlformats.org/officeDocument/2006/math">
                    <m:sSub>
                      <m:sSubPr>
                        <m:ctrlPr>
                          <a:rPr lang="en-US" sz="1700" i="1" dirty="0" smtClean="0">
                            <a:solidFill>
                              <a:srgbClr val="836967"/>
                            </a:solidFill>
                            <a:latin typeface="Cambria Math" panose="02040503050406030204" pitchFamily="18" charset="0"/>
                          </a:rPr>
                        </m:ctrlPr>
                      </m:sSubPr>
                      <m:e>
                        <m:acc>
                          <m:accPr>
                            <m:chr m:val="̅"/>
                            <m:ctrlPr>
                              <a:rPr lang="en-US" sz="1700" i="1" dirty="0">
                                <a:solidFill>
                                  <a:srgbClr val="836967"/>
                                </a:solidFill>
                                <a:latin typeface="Cambria Math" panose="02040503050406030204" pitchFamily="18" charset="0"/>
                              </a:rPr>
                            </m:ctrlPr>
                          </m:accPr>
                          <m:e>
                            <m:r>
                              <a:rPr lang="en-US" sz="1700" i="1" dirty="0">
                                <a:latin typeface="Cambria Math" panose="02040503050406030204" pitchFamily="18" charset="0"/>
                              </a:rPr>
                              <m:t>𝑥</m:t>
                            </m:r>
                          </m:e>
                        </m:acc>
                      </m:e>
                      <m:sub>
                        <m:r>
                          <a:rPr lang="en-US" sz="1700" i="1" dirty="0">
                            <a:latin typeface="Cambria Math" panose="02040503050406030204" pitchFamily="18" charset="0"/>
                          </a:rPr>
                          <m:t>𝐿</m:t>
                        </m:r>
                      </m:sub>
                    </m:sSub>
                  </m:oMath>
                </a14:m>
                <a:r>
                  <a:rPr lang="en-US" sz="1700" dirty="0"/>
                  <a:t> = 30.8018                95%C.I.: (29.377,32.227)</a:t>
                </a:r>
              </a:p>
              <a:p>
                <a:r>
                  <a:rPr lang="en-US" sz="1700" dirty="0"/>
                  <a:t>Through Excel and these sample means we can calculate the 95% confidence interval for each of the means which are displayed above.  We can then be 95% confident that the intervals above contain the population mean for each income level.</a:t>
                </a:r>
              </a:p>
              <a:p>
                <a:r>
                  <a:rPr lang="en-US" sz="1700" dirty="0"/>
                  <a:t>The only instance of overlap between these intervals is in with the Moderate- and Low-Income means. The t-test between these means is the only one that was close to failing to reject the null hyp. These Confidence Intervals confirm the results of our hypothesis test.</a:t>
                </a:r>
              </a:p>
            </p:txBody>
          </p:sp>
        </mc:Choice>
        <mc:Fallback xmlns="">
          <p:sp>
            <p:nvSpPr>
              <p:cNvPr id="2" name="TextBox 1">
                <a:extLst>
                  <a:ext uri="{FF2B5EF4-FFF2-40B4-BE49-F238E27FC236}">
                    <a16:creationId xmlns:a16="http://schemas.microsoft.com/office/drawing/2014/main" id="{29430636-CD25-4526-85AC-87452A9B06E1}"/>
                  </a:ext>
                </a:extLst>
              </p:cNvPr>
              <p:cNvSpPr txBox="1">
                <a:spLocks noRot="1" noChangeAspect="1" noMove="1" noResize="1" noEditPoints="1" noAdjustHandles="1" noChangeArrowheads="1" noChangeShapeType="1" noTextEdit="1"/>
              </p:cNvSpPr>
              <p:nvPr/>
            </p:nvSpPr>
            <p:spPr>
              <a:xfrm>
                <a:off x="125465" y="2997559"/>
                <a:ext cx="11398684" cy="3754874"/>
              </a:xfrm>
              <a:prstGeom prst="rect">
                <a:avLst/>
              </a:prstGeom>
              <a:blipFill>
                <a:blip r:embed="rId2"/>
                <a:stretch>
                  <a:fillRect l="-375" t="-649" r="-749" b="-129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EBB4DED-D5D3-4739-A7A1-876827A4E598}"/>
              </a:ext>
            </a:extLst>
          </p:cNvPr>
          <p:cNvSpPr txBox="1"/>
          <p:nvPr/>
        </p:nvSpPr>
        <p:spPr>
          <a:xfrm>
            <a:off x="5520583" y="6569817"/>
            <a:ext cx="6093152" cy="369332"/>
          </a:xfrm>
          <a:prstGeom prst="rect">
            <a:avLst/>
          </a:prstGeom>
          <a:noFill/>
        </p:spPr>
        <p:txBody>
          <a:bodyPr wrap="square" rtlCol="0">
            <a:spAutoFit/>
          </a:bodyPr>
          <a:lstStyle/>
          <a:p>
            <a:r>
              <a:rPr lang="en-US" dirty="0"/>
              <a:t>Note: highlight the tow-tail prob too.</a:t>
            </a:r>
          </a:p>
        </p:txBody>
      </p:sp>
      <p:pic>
        <p:nvPicPr>
          <p:cNvPr id="7" name="Picture 6" descr="Graphical user interface&#10;&#10;Description automatically generated">
            <a:extLst>
              <a:ext uri="{FF2B5EF4-FFF2-40B4-BE49-F238E27FC236}">
                <a16:creationId xmlns:a16="http://schemas.microsoft.com/office/drawing/2014/main" id="{0AAD919A-D1E6-49D3-B5B9-0236B6622656}"/>
              </a:ext>
            </a:extLst>
          </p:cNvPr>
          <p:cNvPicPr>
            <a:picLocks noChangeAspect="1"/>
          </p:cNvPicPr>
          <p:nvPr/>
        </p:nvPicPr>
        <p:blipFill rotWithShape="1">
          <a:blip r:embed="rId3">
            <a:extLst>
              <a:ext uri="{28A0092B-C50C-407E-A947-70E740481C1C}">
                <a14:useLocalDpi xmlns:a14="http://schemas.microsoft.com/office/drawing/2010/main" val="0"/>
              </a:ext>
            </a:extLst>
          </a:blip>
          <a:srcRect r="66266" b="56025"/>
          <a:stretch/>
        </p:blipFill>
        <p:spPr>
          <a:xfrm>
            <a:off x="125465" y="282933"/>
            <a:ext cx="3702050" cy="2714625"/>
          </a:xfrm>
          <a:prstGeom prst="rect">
            <a:avLst/>
          </a:prstGeom>
        </p:spPr>
      </p:pic>
      <p:pic>
        <p:nvPicPr>
          <p:cNvPr id="10" name="Picture 9" descr="Table&#10;&#10;Description automatically generated">
            <a:extLst>
              <a:ext uri="{FF2B5EF4-FFF2-40B4-BE49-F238E27FC236}">
                <a16:creationId xmlns:a16="http://schemas.microsoft.com/office/drawing/2014/main" id="{AAFDD9ED-5039-4C29-A5D6-7D0F17A4B519}"/>
              </a:ext>
            </a:extLst>
          </p:cNvPr>
          <p:cNvPicPr>
            <a:picLocks noChangeAspect="1"/>
          </p:cNvPicPr>
          <p:nvPr/>
        </p:nvPicPr>
        <p:blipFill rotWithShape="1">
          <a:blip r:embed="rId4">
            <a:extLst>
              <a:ext uri="{28A0092B-C50C-407E-A947-70E740481C1C}">
                <a14:useLocalDpi xmlns:a14="http://schemas.microsoft.com/office/drawing/2010/main" val="0"/>
              </a:ext>
            </a:extLst>
          </a:blip>
          <a:srcRect r="62722" b="56025"/>
          <a:stretch/>
        </p:blipFill>
        <p:spPr>
          <a:xfrm>
            <a:off x="3806199" y="282933"/>
            <a:ext cx="4091055" cy="2714625"/>
          </a:xfrm>
          <a:prstGeom prst="rect">
            <a:avLst/>
          </a:prstGeom>
        </p:spPr>
      </p:pic>
      <p:pic>
        <p:nvPicPr>
          <p:cNvPr id="13" name="Picture 12" descr="Table&#10;&#10;Description automatically generated">
            <a:extLst>
              <a:ext uri="{FF2B5EF4-FFF2-40B4-BE49-F238E27FC236}">
                <a16:creationId xmlns:a16="http://schemas.microsoft.com/office/drawing/2014/main" id="{D6ACEE62-E80A-4073-93A6-196B8C32403C}"/>
              </a:ext>
            </a:extLst>
          </p:cNvPr>
          <p:cNvPicPr>
            <a:picLocks noChangeAspect="1"/>
          </p:cNvPicPr>
          <p:nvPr/>
        </p:nvPicPr>
        <p:blipFill rotWithShape="1">
          <a:blip r:embed="rId5">
            <a:extLst>
              <a:ext uri="{28A0092B-C50C-407E-A947-70E740481C1C}">
                <a14:useLocalDpi xmlns:a14="http://schemas.microsoft.com/office/drawing/2010/main" val="0"/>
              </a:ext>
            </a:extLst>
          </a:blip>
          <a:srcRect r="62722" b="56025"/>
          <a:stretch/>
        </p:blipFill>
        <p:spPr>
          <a:xfrm>
            <a:off x="7897254" y="282933"/>
            <a:ext cx="4091055" cy="2714625"/>
          </a:xfrm>
          <a:prstGeom prst="rect">
            <a:avLst/>
          </a:prstGeom>
        </p:spPr>
      </p:pic>
    </p:spTree>
    <p:extLst>
      <p:ext uri="{BB962C8B-B14F-4D97-AF65-F5344CB8AC3E}">
        <p14:creationId xmlns:p14="http://schemas.microsoft.com/office/powerpoint/2010/main" val="373150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4237-21FC-44C5-8490-418BCAD134E6}"/>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A5AF4EA-062C-4FA6-B326-2957002F8F18}"/>
              </a:ext>
            </a:extLst>
          </p:cNvPr>
          <p:cNvSpPr>
            <a:spLocks noGrp="1"/>
          </p:cNvSpPr>
          <p:nvPr>
            <p:ph idx="1"/>
          </p:nvPr>
        </p:nvSpPr>
        <p:spPr/>
        <p:txBody>
          <a:bodyPr>
            <a:normAutofit/>
          </a:bodyPr>
          <a:lstStyle/>
          <a:p>
            <a:r>
              <a:rPr lang="en-US" sz="1800" dirty="0"/>
              <a:t>So, we have found that there are significant differences in avg DTC for each income level (at the 0.05 significant level). Now we want to dig a little deeper. We mentioned earlier that there were differences in the number of 311 complaints between High-, Moderate- and Low-income neighborhoods per category of call. It may be reasonable to suspect that this is the cause for the differences between average time to close between neighborhoods. Certain 311 requests may be more likely to be made at one income level than another and these requests may naturally take longer to complete. To see if this may be the case, we want to enact a two-way ANOVA test.</a:t>
            </a:r>
          </a:p>
        </p:txBody>
      </p:sp>
    </p:spTree>
    <p:extLst>
      <p:ext uri="{BB962C8B-B14F-4D97-AF65-F5344CB8AC3E}">
        <p14:creationId xmlns:p14="http://schemas.microsoft.com/office/powerpoint/2010/main" val="944615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0616-DE9D-4EF2-86B5-62FC3FDE4CE5}"/>
              </a:ext>
            </a:extLst>
          </p:cNvPr>
          <p:cNvSpPr>
            <a:spLocks noGrp="1"/>
          </p:cNvSpPr>
          <p:nvPr>
            <p:ph type="title"/>
          </p:nvPr>
        </p:nvSpPr>
        <p:spPr/>
        <p:txBody>
          <a:bodyPr/>
          <a:lstStyle/>
          <a:p>
            <a:r>
              <a:rPr lang="en-US" dirty="0"/>
              <a:t>Two-Way ANOVA</a:t>
            </a:r>
          </a:p>
        </p:txBody>
      </p:sp>
      <p:sp>
        <p:nvSpPr>
          <p:cNvPr id="3" name="Content Placeholder 2">
            <a:extLst>
              <a:ext uri="{FF2B5EF4-FFF2-40B4-BE49-F238E27FC236}">
                <a16:creationId xmlns:a16="http://schemas.microsoft.com/office/drawing/2014/main" id="{25D3D6E1-5030-4A30-8C73-DECEBA8643E7}"/>
              </a:ext>
            </a:extLst>
          </p:cNvPr>
          <p:cNvSpPr>
            <a:spLocks noGrp="1"/>
          </p:cNvSpPr>
          <p:nvPr>
            <p:ph idx="1"/>
          </p:nvPr>
        </p:nvSpPr>
        <p:spPr/>
        <p:txBody>
          <a:bodyPr/>
          <a:lstStyle/>
          <a:p>
            <a:pPr marL="0" indent="0">
              <a:buNone/>
            </a:pPr>
            <a:r>
              <a:rPr lang="en-US" sz="1800" dirty="0"/>
              <a:t>We will be conducting our two-way ANOVA test without replication (we are not measuring any data point over time). Like our one-way ANOVA test we need to set up the hypothesis before we can run the test. One difference for the two-way ANOVA is that we will have two null hypotheses that will be tested simultaneously.</a:t>
            </a:r>
          </a:p>
          <a:p>
            <a:pPr marL="0" indent="0">
              <a:buNone/>
            </a:pPr>
            <a:r>
              <a:rPr lang="en-US" sz="1800" u="sng" dirty="0"/>
              <a:t>Null Hypothesis 1:</a:t>
            </a:r>
          </a:p>
          <a:p>
            <a:pPr marL="0" indent="0">
              <a:buNone/>
            </a:pPr>
            <a:r>
              <a:rPr lang="en-US" sz="1800" dirty="0"/>
              <a:t>The average time to completion is the same across income levels (Note: This is the same hyp. As in the one-way case).</a:t>
            </a:r>
          </a:p>
          <a:p>
            <a:pPr marL="0" indent="0">
              <a:buNone/>
            </a:pPr>
            <a:endParaRPr lang="en-US" sz="1800" dirty="0"/>
          </a:p>
          <a:p>
            <a:pPr marL="0" indent="0">
              <a:buNone/>
            </a:pPr>
            <a:r>
              <a:rPr lang="en-US" sz="1800" u="sng" dirty="0"/>
              <a:t>Null Hypothesis 2:</a:t>
            </a:r>
          </a:p>
          <a:p>
            <a:pPr marL="0" indent="0">
              <a:buNone/>
            </a:pPr>
            <a:r>
              <a:rPr lang="en-US" sz="1800" dirty="0"/>
              <a:t>The average time to completion is the same across category of 311 complaint.</a:t>
            </a:r>
          </a:p>
        </p:txBody>
      </p:sp>
    </p:spTree>
    <p:extLst>
      <p:ext uri="{BB962C8B-B14F-4D97-AF65-F5344CB8AC3E}">
        <p14:creationId xmlns:p14="http://schemas.microsoft.com/office/powerpoint/2010/main" val="340396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D8FE891-F8E6-444D-A5A0-E832591CC92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Two-Way ANOVA</a:t>
            </a:r>
          </a:p>
        </p:txBody>
      </p:sp>
      <p:pic>
        <p:nvPicPr>
          <p:cNvPr id="4" name="Picture 3">
            <a:extLst>
              <a:ext uri="{FF2B5EF4-FFF2-40B4-BE49-F238E27FC236}">
                <a16:creationId xmlns:a16="http://schemas.microsoft.com/office/drawing/2014/main" id="{3129192C-34F1-40E6-9AEB-E5BA5EA8BA7D}"/>
              </a:ext>
            </a:extLst>
          </p:cNvPr>
          <p:cNvPicPr>
            <a:picLocks noChangeAspect="1"/>
          </p:cNvPicPr>
          <p:nvPr/>
        </p:nvPicPr>
        <p:blipFill>
          <a:blip r:embed="rId2"/>
          <a:stretch>
            <a:fillRect/>
          </a:stretch>
        </p:blipFill>
        <p:spPr>
          <a:xfrm>
            <a:off x="89522" y="1087342"/>
            <a:ext cx="7399414" cy="3762842"/>
          </a:xfrm>
          <a:prstGeom prst="rect">
            <a:avLst/>
          </a:prstGeom>
        </p:spPr>
      </p:pic>
      <p:sp>
        <p:nvSpPr>
          <p:cNvPr id="6" name="Rectangle 5">
            <a:extLst>
              <a:ext uri="{FF2B5EF4-FFF2-40B4-BE49-F238E27FC236}">
                <a16:creationId xmlns:a16="http://schemas.microsoft.com/office/drawing/2014/main" id="{10374A98-0CAB-448C-A14F-454B97EB6194}"/>
              </a:ext>
            </a:extLst>
          </p:cNvPr>
          <p:cNvSpPr/>
          <p:nvPr/>
        </p:nvSpPr>
        <p:spPr>
          <a:xfrm>
            <a:off x="6364224" y="3951378"/>
            <a:ext cx="530352" cy="173736"/>
          </a:xfrm>
          <a:prstGeom prst="rect">
            <a:avLst/>
          </a:prstGeom>
          <a:solidFill>
            <a:schemeClr val="accent6">
              <a:lumMod val="60000"/>
              <a:lumOff val="40000"/>
              <a:alpha val="39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2E1AD8-9398-4295-A0ED-0C472BA25770}"/>
              </a:ext>
            </a:extLst>
          </p:cNvPr>
          <p:cNvSpPr/>
          <p:nvPr/>
        </p:nvSpPr>
        <p:spPr>
          <a:xfrm>
            <a:off x="6364224" y="4125114"/>
            <a:ext cx="530352" cy="173736"/>
          </a:xfrm>
          <a:prstGeom prst="rect">
            <a:avLst/>
          </a:prstGeom>
          <a:solidFill>
            <a:schemeClr val="accent2">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B3C5962-E744-41B5-B3BD-75A6655C662F}"/>
              </a:ext>
            </a:extLst>
          </p:cNvPr>
          <p:cNvSpPr/>
          <p:nvPr/>
        </p:nvSpPr>
        <p:spPr>
          <a:xfrm>
            <a:off x="5267325" y="1409700"/>
            <a:ext cx="514350" cy="180975"/>
          </a:xfrm>
          <a:prstGeom prst="rect">
            <a:avLst/>
          </a:prstGeom>
          <a:solidFill>
            <a:schemeClr val="accent4">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11E833-A386-44D8-94DC-E0F40668CFA0}"/>
                  </a:ext>
                </a:extLst>
              </p:cNvPr>
              <p:cNvSpPr txBox="1"/>
              <p:nvPr/>
            </p:nvSpPr>
            <p:spPr>
              <a:xfrm>
                <a:off x="7488936" y="1087342"/>
                <a:ext cx="461354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Completing our Two-Way ANOVA test, we see that using a different subset of data, we get similar neighborhood income average days to complete 311 services</a:t>
                </a:r>
              </a:p>
              <a:p>
                <a:endParaRPr lang="en-US" dirty="0"/>
              </a:p>
              <a:p>
                <a:pPr marL="285750" indent="-285750">
                  <a:buFont typeface="Arial" panose="020B0604020202020204" pitchFamily="34" charset="0"/>
                  <a:buChar char="•"/>
                </a:pPr>
                <a:r>
                  <a:rPr lang="en-US" dirty="0"/>
                  <a:t>With our first hypothesis test, we are, like the one-way ANOVA, testing if there are differences in average time to complete 311 services between neighborhood incomes.  This time, we fail to reject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𝐻</m:t>
                        </m:r>
                      </m:e>
                      <m:sub>
                        <m:r>
                          <a:rPr lang="en-US" i="1" smtClean="0">
                            <a:latin typeface="Cambria Math" panose="02040503050406030204" pitchFamily="18" charset="0"/>
                          </a:rPr>
                          <m:t>0</m:t>
                        </m:r>
                      </m:sub>
                    </m:sSub>
                    <m:r>
                      <a:rPr lang="en-US" b="0" i="1" smtClean="0">
                        <a:latin typeface="Cambria Math" panose="02040503050406030204" pitchFamily="18" charset="0"/>
                      </a:rPr>
                      <m:t>. </m:t>
                    </m:r>
                  </m:oMath>
                </a14:m>
                <a:endParaRPr lang="en-US" b="0" dirty="0"/>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dirty="0"/>
                  <a:t>With our second hypothesis test, we are looking if there is an average completion time difference between the types of 311 calls. Using a level of significance at </a:t>
                </a:r>
                <a:r>
                  <a:rPr lang="el-GR" dirty="0"/>
                  <a:t>α</a:t>
                </a:r>
                <a:r>
                  <a:rPr lang="en-US" dirty="0"/>
                  <a:t>= 0.05, we reject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𝐻</m:t>
                        </m:r>
                      </m:e>
                      <m:sub>
                        <m:r>
                          <a:rPr lang="en-US" i="1" smtClean="0">
                            <a:latin typeface="Cambria Math" panose="02040503050406030204" pitchFamily="18" charset="0"/>
                          </a:rPr>
                          <m:t>0</m:t>
                        </m:r>
                      </m:sub>
                    </m:sSub>
                  </m:oMath>
                </a14:m>
                <a:r>
                  <a:rPr lang="en-US" dirty="0"/>
                  <a:t>. </a:t>
                </a:r>
              </a:p>
              <a:p>
                <a:pPr marL="285750" indent="-285750">
                  <a:buFont typeface="Arial" panose="020B0604020202020204" pitchFamily="34" charset="0"/>
                  <a:buChar char="•"/>
                </a:pPr>
                <a:endParaRPr lang="en-US" dirty="0"/>
              </a:p>
            </p:txBody>
          </p:sp>
        </mc:Choice>
        <mc:Fallback xmlns="">
          <p:sp>
            <p:nvSpPr>
              <p:cNvPr id="11" name="TextBox 10">
                <a:extLst>
                  <a:ext uri="{FF2B5EF4-FFF2-40B4-BE49-F238E27FC236}">
                    <a16:creationId xmlns:a16="http://schemas.microsoft.com/office/drawing/2014/main" id="{9811E833-A386-44D8-94DC-E0F40668CFA0}"/>
                  </a:ext>
                </a:extLst>
              </p:cNvPr>
              <p:cNvSpPr txBox="1">
                <a:spLocks noRot="1" noChangeAspect="1" noMove="1" noResize="1" noEditPoints="1" noAdjustHandles="1" noChangeArrowheads="1" noChangeShapeType="1" noTextEdit="1"/>
              </p:cNvSpPr>
              <p:nvPr/>
            </p:nvSpPr>
            <p:spPr>
              <a:xfrm>
                <a:off x="7488936" y="1087342"/>
                <a:ext cx="4613542" cy="4801314"/>
              </a:xfrm>
              <a:prstGeom prst="rect">
                <a:avLst/>
              </a:prstGeom>
              <a:blipFill>
                <a:blip r:embed="rId3"/>
                <a:stretch>
                  <a:fillRect l="-926" t="-635" r="-1190"/>
                </a:stretch>
              </a:blipFill>
            </p:spPr>
            <p:txBody>
              <a:bodyPr/>
              <a:lstStyle/>
              <a:p>
                <a:r>
                  <a:rPr lang="en-US">
                    <a:noFill/>
                  </a:rPr>
                  <a:t> </a:t>
                </a:r>
              </a:p>
            </p:txBody>
          </p:sp>
        </mc:Fallback>
      </mc:AlternateContent>
    </p:spTree>
    <p:extLst>
      <p:ext uri="{BB962C8B-B14F-4D97-AF65-F5344CB8AC3E}">
        <p14:creationId xmlns:p14="http://schemas.microsoft.com/office/powerpoint/2010/main" val="175407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F2C19-0689-4B63-8A83-297B6376BDCB}"/>
              </a:ext>
            </a:extLst>
          </p:cNvPr>
          <p:cNvSpPr>
            <a:spLocks noGrp="1"/>
          </p:cNvSpPr>
          <p:nvPr>
            <p:ph type="title"/>
          </p:nvPr>
        </p:nvSpPr>
        <p:spPr>
          <a:xfrm>
            <a:off x="6417734" y="-434457"/>
            <a:ext cx="5291663" cy="1628775"/>
          </a:xfrm>
        </p:spPr>
        <p:txBody>
          <a:bodyPr vert="horz" lIns="91440" tIns="45720" rIns="91440" bIns="45720" rtlCol="0" anchor="b">
            <a:normAutofit/>
          </a:bodyPr>
          <a:lstStyle/>
          <a:p>
            <a:r>
              <a:rPr lang="en-US" sz="4000" b="1" dirty="0"/>
              <a:t>Overview</a:t>
            </a:r>
          </a:p>
        </p:txBody>
      </p:sp>
      <p:pic>
        <p:nvPicPr>
          <p:cNvPr id="21" name="Picture Placeholder 20" descr="Stairs">
            <a:extLst>
              <a:ext uri="{FF2B5EF4-FFF2-40B4-BE49-F238E27FC236}">
                <a16:creationId xmlns:a16="http://schemas.microsoft.com/office/drawing/2014/main" id="{DB8E3FD3-0267-4F81-A762-085F5391CAA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10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p:spPr>
      </p:pic>
      <p:sp>
        <p:nvSpPr>
          <p:cNvPr id="2" name="Slide Number Placeholder 1">
            <a:extLst>
              <a:ext uri="{FF2B5EF4-FFF2-40B4-BE49-F238E27FC236}">
                <a16:creationId xmlns:a16="http://schemas.microsoft.com/office/drawing/2014/main" id="{7EA0F2ED-980E-4DAB-9741-86DED0398847}"/>
              </a:ext>
            </a:extLst>
          </p:cNvPr>
          <p:cNvSpPr>
            <a:spLocks noGrp="1"/>
          </p:cNvSpPr>
          <p:nvPr>
            <p:ph type="sldNum" sz="quarter" idx="11"/>
          </p:nvPr>
        </p:nvSpPr>
        <p:spPr>
          <a:xfrm>
            <a:off x="481013" y="6356350"/>
            <a:ext cx="685800" cy="365125"/>
          </a:xfrm>
        </p:spPr>
        <p:txBody>
          <a:bodyPr vert="horz" lIns="91440" tIns="45720" rIns="91440" bIns="45720" rtlCol="0" anchor="ctr">
            <a:normAutofit/>
          </a:bodyPr>
          <a:lstStyle/>
          <a:p>
            <a:pPr algn="l">
              <a:spcAft>
                <a:spcPts val="600"/>
              </a:spcAft>
              <a:defRPr/>
            </a:pPr>
            <a:fld id="{7E0E41E9-E887-49CF-A358-8367F0C34840}" type="slidenum">
              <a:rPr lang="en-US">
                <a:solidFill>
                  <a:srgbClr val="FFFFFF"/>
                </a:solidFill>
                <a:latin typeface="Calibri" panose="020F0502020204030204"/>
              </a:rPr>
              <a:pPr algn="l">
                <a:spcAft>
                  <a:spcPts val="600"/>
                </a:spcAft>
                <a:defRPr/>
              </a:pPr>
              <a:t>2</a:t>
            </a:fld>
            <a:endParaRPr lang="en-US" dirty="0">
              <a:solidFill>
                <a:srgbClr val="FFFFFF"/>
              </a:solidFill>
              <a:latin typeface="Calibri" panose="020F0502020204030204"/>
            </a:endParaRPr>
          </a:p>
        </p:txBody>
      </p:sp>
      <p:sp>
        <p:nvSpPr>
          <p:cNvPr id="4" name="Content Placeholder 3">
            <a:extLst>
              <a:ext uri="{FF2B5EF4-FFF2-40B4-BE49-F238E27FC236}">
                <a16:creationId xmlns:a16="http://schemas.microsoft.com/office/drawing/2014/main" id="{4E5B722F-37EC-443F-AE71-6E9C033BCAA8}"/>
              </a:ext>
            </a:extLst>
          </p:cNvPr>
          <p:cNvSpPr>
            <a:spLocks noGrp="1"/>
          </p:cNvSpPr>
          <p:nvPr>
            <p:ph idx="1"/>
          </p:nvPr>
        </p:nvSpPr>
        <p:spPr>
          <a:xfrm>
            <a:off x="6417734" y="1194318"/>
            <a:ext cx="5291664" cy="5915609"/>
          </a:xfrm>
        </p:spPr>
        <p:txBody>
          <a:bodyPr vert="horz" lIns="91440" tIns="45720" rIns="91440" bIns="45720" rtlCol="0">
            <a:normAutofit/>
          </a:bodyPr>
          <a:lstStyle/>
          <a:p>
            <a:r>
              <a:rPr lang="en-US" sz="3600" dirty="0">
                <a:solidFill>
                  <a:schemeClr val="tx1"/>
                </a:solidFill>
              </a:rPr>
              <a:t>Our Team</a:t>
            </a:r>
          </a:p>
          <a:p>
            <a:r>
              <a:rPr lang="en-US" sz="3600" dirty="0">
                <a:solidFill>
                  <a:schemeClr val="tx1"/>
                </a:solidFill>
              </a:rPr>
              <a:t>Introduction</a:t>
            </a:r>
          </a:p>
          <a:p>
            <a:r>
              <a:rPr lang="en-US" sz="3600" dirty="0">
                <a:solidFill>
                  <a:schemeClr val="tx1"/>
                </a:solidFill>
              </a:rPr>
              <a:t>Overarching Goals</a:t>
            </a:r>
          </a:p>
          <a:p>
            <a:r>
              <a:rPr lang="en-US" sz="3600" dirty="0">
                <a:solidFill>
                  <a:schemeClr val="tx1"/>
                </a:solidFill>
              </a:rPr>
              <a:t>Materials &amp; Methods</a:t>
            </a:r>
          </a:p>
          <a:p>
            <a:r>
              <a:rPr lang="en-US" sz="3600" dirty="0">
                <a:solidFill>
                  <a:schemeClr val="tx1"/>
                </a:solidFill>
              </a:rPr>
              <a:t>Statistical Findings</a:t>
            </a:r>
          </a:p>
          <a:p>
            <a:r>
              <a:rPr lang="en-US" sz="3600" dirty="0">
                <a:solidFill>
                  <a:schemeClr val="tx1"/>
                </a:solidFill>
              </a:rPr>
              <a:t>Concluding Remarks</a:t>
            </a:r>
          </a:p>
        </p:txBody>
      </p:sp>
    </p:spTree>
    <p:extLst>
      <p:ext uri="{BB962C8B-B14F-4D97-AF65-F5344CB8AC3E}">
        <p14:creationId xmlns:p14="http://schemas.microsoft.com/office/powerpoint/2010/main" val="289259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BEBA-8288-415A-A1F1-121F27424D6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4663-B223-4CEA-870D-56A4E90B982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failing to reject </a:t>
                </a:r>
                <a14:m>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smtClean="0">
                            <a:latin typeface="Cambria Math" panose="02040503050406030204" pitchFamily="18" charset="0"/>
                          </a:rPr>
                          <m:t>𝐻</m:t>
                        </m:r>
                      </m:e>
                      <m:sub>
                        <m:r>
                          <a:rPr lang="en-US" sz="1800" i="1" smtClean="0">
                            <a:latin typeface="Cambria Math" panose="02040503050406030204" pitchFamily="18" charset="0"/>
                          </a:rPr>
                          <m:t>0</m:t>
                        </m:r>
                      </m:sub>
                    </m:sSub>
                  </m:oMath>
                </a14:m>
                <a:r>
                  <a:rPr lang="en-US" sz="1800" dirty="0"/>
                  <a:t> in the hypothesis test on the neighborhood column in the two-way ANOVA, we come to the conclusion that only running one-way ANOVA on this data does not give the full picture. In this analysis, we found that between high income, moderate income, and low income neighborhoods in the Kansas City Missouri metro area, there is not sufficient evidence to reject the </a:t>
                </a:r>
                <a14:m>
                  <m:oMath xmlns:m="http://schemas.openxmlformats.org/officeDocument/2006/math">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0</m:t>
                        </m:r>
                      </m:sub>
                    </m:sSub>
                    <m:r>
                      <a:rPr lang="en-US" sz="1800" b="0" i="0" smtClean="0">
                        <a:latin typeface="Cambria Math" panose="02040503050406030204" pitchFamily="18" charset="0"/>
                      </a:rPr>
                      <m:t>:</m:t>
                    </m:r>
                  </m:oMath>
                </a14:m>
                <a:r>
                  <a:rPr lang="en-US" sz="1800" dirty="0"/>
                  <a:t> that we cannot say average 311 service is different among neighborhoods with differing income.</a:t>
                </a:r>
              </a:p>
              <a:p>
                <a:r>
                  <a:rPr lang="en-US" sz="1800" dirty="0"/>
                  <a:t> In rejecting </a:t>
                </a:r>
                <a14:m>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smtClean="0">
                            <a:latin typeface="Cambria Math" panose="02040503050406030204" pitchFamily="18" charset="0"/>
                          </a:rPr>
                          <m:t>𝐻</m:t>
                        </m:r>
                      </m:e>
                      <m:sub>
                        <m:r>
                          <a:rPr lang="en-US" sz="1800" i="1" smtClean="0">
                            <a:latin typeface="Cambria Math" panose="02040503050406030204" pitchFamily="18" charset="0"/>
                          </a:rPr>
                          <m:t>0</m:t>
                        </m:r>
                      </m:sub>
                    </m:sSub>
                  </m:oMath>
                </a14:m>
                <a:r>
                  <a:rPr lang="en-US" sz="1800" dirty="0"/>
                  <a:t> for the hypothesis test on the types of calls, we can say that between each of types of 311 service calls, at least one service does not have the same average time to complete services.</a:t>
                </a:r>
              </a:p>
              <a:p>
                <a:endParaRPr lang="en-US" sz="1800" dirty="0"/>
              </a:p>
            </p:txBody>
          </p:sp>
        </mc:Choice>
        <mc:Fallback xmlns="">
          <p:sp>
            <p:nvSpPr>
              <p:cNvPr id="3" name="Content Placeholder 2">
                <a:extLst>
                  <a:ext uri="{FF2B5EF4-FFF2-40B4-BE49-F238E27FC236}">
                    <a16:creationId xmlns:a16="http://schemas.microsoft.com/office/drawing/2014/main" id="{27434663-B223-4CEA-870D-56A4E90B9829}"/>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406" t="-1261" r="-870"/>
                </a:stretch>
              </a:blipFill>
            </p:spPr>
            <p:txBody>
              <a:bodyPr/>
              <a:lstStyle/>
              <a:p>
                <a:r>
                  <a:rPr lang="en-US">
                    <a:noFill/>
                  </a:rPr>
                  <a:t> </a:t>
                </a:r>
              </a:p>
            </p:txBody>
          </p:sp>
        </mc:Fallback>
      </mc:AlternateContent>
    </p:spTree>
    <p:extLst>
      <p:ext uri="{BB962C8B-B14F-4D97-AF65-F5344CB8AC3E}">
        <p14:creationId xmlns:p14="http://schemas.microsoft.com/office/powerpoint/2010/main" val="233342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normAutofit fontScale="90000"/>
          </a:bodyPr>
          <a:lstStyle/>
          <a:p>
            <a:r>
              <a:rPr lang="en-US" dirty="0"/>
              <a:t>Summary </a:t>
            </a:r>
            <a:br>
              <a:rPr lang="en-US" dirty="0"/>
            </a:br>
            <a:endParaRPr lang="en-US" dirty="0"/>
          </a:p>
        </p:txBody>
      </p:sp>
      <p:sp>
        <p:nvSpPr>
          <p:cNvPr id="4" name="TextBox 3">
            <a:extLst>
              <a:ext uri="{FF2B5EF4-FFF2-40B4-BE49-F238E27FC236}">
                <a16:creationId xmlns:a16="http://schemas.microsoft.com/office/drawing/2014/main" id="{37E0B95E-9115-4646-8C89-A9523D948E7E}"/>
              </a:ext>
            </a:extLst>
          </p:cNvPr>
          <p:cNvSpPr txBox="1"/>
          <p:nvPr/>
        </p:nvSpPr>
        <p:spPr>
          <a:xfrm>
            <a:off x="241160" y="1547446"/>
            <a:ext cx="1172642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first looked at the raw numbers of the source of 311 calls broken down by neighborhood income levels. We saw that the source of 311 calls looks different based on neighborhood income level.</a:t>
            </a:r>
          </a:p>
          <a:p>
            <a:pPr marL="285750" indent="-285750">
              <a:buFont typeface="Arial" panose="020B0604020202020204" pitchFamily="34" charset="0"/>
              <a:buChar char="•"/>
            </a:pPr>
            <a:r>
              <a:rPr lang="en-US" dirty="0"/>
              <a:t>The second aspect that we looked at were the types of complaints by neighborhood income level and broke that down by percentage. Each count of the types of complaint did not seem to have any pattern with which income level made the complaint.</a:t>
            </a:r>
          </a:p>
          <a:p>
            <a:pPr marL="285750" indent="-285750">
              <a:buFont typeface="Arial" panose="020B0604020202020204" pitchFamily="34" charset="0"/>
              <a:buChar char="•"/>
            </a:pPr>
            <a:r>
              <a:rPr lang="en-US" dirty="0"/>
              <a:t>We then looked at a breakdown of the average time to complete services by the type of complaints as well as the neighborhood income level. There appeared to be a disparity in the average time to complete services based on the income level.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We followed up on the visualization differences and ran one-way ANOVA, two-way ANOVA and post-hoc T-Tests to provide evidence to our assertions.</a:t>
            </a:r>
          </a:p>
        </p:txBody>
      </p:sp>
    </p:spTree>
    <p:extLst>
      <p:ext uri="{BB962C8B-B14F-4D97-AF65-F5344CB8AC3E}">
        <p14:creationId xmlns:p14="http://schemas.microsoft.com/office/powerpoint/2010/main" val="412067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normAutofit fontScale="90000"/>
          </a:bodyPr>
          <a:lstStyle/>
          <a:p>
            <a:r>
              <a:rPr lang="en-US" dirty="0"/>
              <a:t>Summary </a:t>
            </a:r>
            <a:br>
              <a:rPr lang="en-US" dirty="0"/>
            </a:br>
            <a:endParaRPr lang="en-US" dirty="0"/>
          </a:p>
        </p:txBody>
      </p:sp>
      <p:sp>
        <p:nvSpPr>
          <p:cNvPr id="4" name="TextBox 3">
            <a:extLst>
              <a:ext uri="{FF2B5EF4-FFF2-40B4-BE49-F238E27FC236}">
                <a16:creationId xmlns:a16="http://schemas.microsoft.com/office/drawing/2014/main" id="{37E0B95E-9115-4646-8C89-A9523D948E7E}"/>
              </a:ext>
            </a:extLst>
          </p:cNvPr>
          <p:cNvSpPr txBox="1"/>
          <p:nvPr/>
        </p:nvSpPr>
        <p:spPr>
          <a:xfrm>
            <a:off x="241160" y="1547446"/>
            <a:ext cx="1172642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l-GR" dirty="0"/>
              <a:t>α</a:t>
            </a:r>
            <a:r>
              <a:rPr lang="en-US" dirty="0"/>
              <a:t>=.05 for our hypothesis tests we found:</a:t>
            </a:r>
          </a:p>
          <a:p>
            <a:pPr marL="742950" lvl="1" indent="-285750">
              <a:buFont typeface="Arial" panose="020B0604020202020204" pitchFamily="34" charset="0"/>
              <a:buChar char="•"/>
            </a:pPr>
            <a:r>
              <a:rPr lang="en-US" dirty="0"/>
              <a:t>In our one-way Anova, we found that there is a difference in mean between each income level</a:t>
            </a:r>
          </a:p>
          <a:p>
            <a:pPr marL="742950" lvl="1" indent="-285750">
              <a:buFont typeface="Arial" panose="020B0604020202020204" pitchFamily="34" charset="0"/>
              <a:buChar char="•"/>
            </a:pPr>
            <a:r>
              <a:rPr lang="en-US" dirty="0"/>
              <a:t>In the pairwise T-Tests, we found that:</a:t>
            </a:r>
          </a:p>
          <a:p>
            <a:pPr marL="1200150" lvl="2" indent="-285750">
              <a:buFont typeface="Arial" panose="020B0604020202020204" pitchFamily="34" charset="0"/>
              <a:buChar char="•"/>
            </a:pPr>
            <a:r>
              <a:rPr lang="en-US" dirty="0"/>
              <a:t>For each High-, Moderate- and Low-Income neighborhood, there was a significant difference in average time to completing the 311 services</a:t>
            </a:r>
          </a:p>
          <a:p>
            <a:pPr marL="742950" lvl="1" indent="-285750">
              <a:buFont typeface="Arial" panose="020B0604020202020204" pitchFamily="34" charset="0"/>
              <a:buChar char="•"/>
            </a:pPr>
            <a:r>
              <a:rPr lang="en-US" dirty="0"/>
              <a:t>In our two-way Anovas on the mean and standard deviations, we found:</a:t>
            </a:r>
          </a:p>
          <a:p>
            <a:pPr marL="1200150" lvl="2" indent="-285750">
              <a:buFont typeface="Arial" panose="020B0604020202020204" pitchFamily="34" charset="0"/>
              <a:buChar char="•"/>
            </a:pPr>
            <a:r>
              <a:rPr lang="en-US" dirty="0"/>
              <a:t>The neighborhood income level </a:t>
            </a:r>
            <a:r>
              <a:rPr lang="en-US" u="sng" dirty="0"/>
              <a:t>does not </a:t>
            </a:r>
            <a:r>
              <a:rPr lang="en-US" dirty="0"/>
              <a:t>significantly contribute to the average or standard deviation of the time to complete 311 services</a:t>
            </a:r>
          </a:p>
          <a:p>
            <a:pPr marL="1200150" lvl="2" indent="-285750">
              <a:buFont typeface="Arial" panose="020B0604020202020204" pitchFamily="34" charset="0"/>
              <a:buChar char="•"/>
            </a:pPr>
            <a:r>
              <a:rPr lang="en-US" dirty="0"/>
              <a:t>The type of call </a:t>
            </a:r>
            <a:r>
              <a:rPr lang="en-US" u="sng" dirty="0"/>
              <a:t>does</a:t>
            </a:r>
            <a:r>
              <a:rPr lang="en-US" dirty="0"/>
              <a:t> significantly contribute to the average and the standard deviation of the time to complete 311 service calls.</a:t>
            </a:r>
            <a:endParaRPr lang="en-US" u="sng" dirty="0"/>
          </a:p>
        </p:txBody>
      </p:sp>
    </p:spTree>
    <p:extLst>
      <p:ext uri="{BB962C8B-B14F-4D97-AF65-F5344CB8AC3E}">
        <p14:creationId xmlns:p14="http://schemas.microsoft.com/office/powerpoint/2010/main" val="2486476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a:xfrm>
            <a:off x="9830818" y="6292334"/>
            <a:ext cx="1522982" cy="182880"/>
          </a:xfrm>
        </p:spPr>
        <p:txBody>
          <a:bodyPr/>
          <a:lstStyle/>
          <a:p>
            <a:pPr>
              <a:spcAft>
                <a:spcPts val="600"/>
              </a:spcAft>
              <a:defRPr/>
            </a:pPr>
            <a:r>
              <a:rPr lang="en-US" dirty="0">
                <a:solidFill>
                  <a:schemeClr val="tx1">
                    <a:lumMod val="50000"/>
                    <a:lumOff val="50000"/>
                  </a:schemeClr>
                </a:solidFill>
                <a:latin typeface="Calibri" panose="020F0502020204030204"/>
              </a:rPr>
              <a:t>February 18, 2021</a:t>
            </a:r>
          </a:p>
        </p:txBody>
      </p:sp>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a:xfrm>
            <a:off x="8298180" y="6294120"/>
            <a:ext cx="1462788" cy="182880"/>
          </a:xfrm>
        </p:spPr>
        <p:txBody>
          <a:bodyPr/>
          <a:lstStyle/>
          <a:p>
            <a:r>
              <a:rPr lang="en-US" dirty="0">
                <a:solidFill>
                  <a:schemeClr val="bg1"/>
                </a:solidFill>
              </a:rPr>
              <a:t>Annual Review</a:t>
            </a: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a:lstStyle/>
          <a:p>
            <a:fld id="{7782931A-7D25-4B4B-9464-57AE418934A3}" type="slidenum">
              <a:rPr lang="en-US" smtClean="0"/>
              <a:pPr/>
              <a:t>23</a:t>
            </a:fld>
            <a:endParaRPr lang="en-US" dirty="0"/>
          </a:p>
        </p:txBody>
      </p:sp>
    </p:spTree>
    <p:extLst>
      <p:ext uri="{BB962C8B-B14F-4D97-AF65-F5344CB8AC3E}">
        <p14:creationId xmlns:p14="http://schemas.microsoft.com/office/powerpoint/2010/main" val="1743235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3780-AEB9-493B-AEA7-BD96B5D22099}"/>
              </a:ext>
            </a:extLst>
          </p:cNvPr>
          <p:cNvSpPr>
            <a:spLocks noGrp="1"/>
          </p:cNvSpPr>
          <p:nvPr>
            <p:ph type="title"/>
          </p:nvPr>
        </p:nvSpPr>
        <p:spPr/>
        <p:txBody>
          <a:bodyPr/>
          <a:lstStyle/>
          <a:p>
            <a:r>
              <a:rPr lang="en-US" dirty="0"/>
              <a:t>Appendix</a:t>
            </a:r>
          </a:p>
        </p:txBody>
      </p:sp>
      <p:sp>
        <p:nvSpPr>
          <p:cNvPr id="3" name="TextBox 2">
            <a:extLst>
              <a:ext uri="{FF2B5EF4-FFF2-40B4-BE49-F238E27FC236}">
                <a16:creationId xmlns:a16="http://schemas.microsoft.com/office/drawing/2014/main" id="{11F2B93E-5A09-428C-AAFF-57A4D55D016D}"/>
              </a:ext>
            </a:extLst>
          </p:cNvPr>
          <p:cNvSpPr txBox="1"/>
          <p:nvPr/>
        </p:nvSpPr>
        <p:spPr>
          <a:xfrm>
            <a:off x="0" y="2420800"/>
            <a:ext cx="11178988" cy="2585323"/>
          </a:xfrm>
          <a:prstGeom prst="rect">
            <a:avLst/>
          </a:prstGeom>
          <a:noFill/>
        </p:spPr>
        <p:txBody>
          <a:bodyPr wrap="square" rtlCol="0">
            <a:spAutoFit/>
          </a:bodyPr>
          <a:lstStyle/>
          <a:p>
            <a:pPr marL="228600" indent="-228600">
              <a:lnSpc>
                <a:spcPct val="90000"/>
              </a:lnSpc>
              <a:buFont typeface="Arial" panose="020B0604020202020204" pitchFamily="34" charset="0"/>
              <a:buChar char="•"/>
            </a:pPr>
            <a:endParaRPr lang="en-US" sz="2000" dirty="0">
              <a:effectLst/>
              <a:ea typeface="Calibri" panose="020F0502020204030204" pitchFamily="34" charset="0"/>
              <a:cs typeface="Times New Roman" panose="02020603050405020304" pitchFamily="18" charset="0"/>
              <a:hlinkClick r:id="rId2"/>
            </a:endParaRPr>
          </a:p>
          <a:p>
            <a:pPr marL="228600"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hlinkClick r:id="rId2"/>
              </a:rPr>
              <a:t>https://journals.sagepub.com/doi/abs/10.1177/0011128717714974</a:t>
            </a:r>
            <a:endParaRPr lang="en-US" sz="2000" dirty="0">
              <a:ea typeface="Calibri" panose="020F0502020204030204" pitchFamily="34" charset="0"/>
              <a:cs typeface="Times New Roman" panose="02020603050405020304" pitchFamily="18" charset="0"/>
            </a:endParaRPr>
          </a:p>
          <a:p>
            <a:pPr marL="228600"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hlinkClick r:id="rId3"/>
              </a:rPr>
              <a:t>https://journals.plos.org/plosone/article?id=10.1371/journal.pone.0186314</a:t>
            </a:r>
            <a:endParaRPr lang="en-US" sz="2000" dirty="0">
              <a:effectLst/>
              <a:ea typeface="Calibri" panose="020F0502020204030204" pitchFamily="34" charset="0"/>
              <a:cs typeface="Times New Roman" panose="02020603050405020304" pitchFamily="18" charset="0"/>
            </a:endParaRPr>
          </a:p>
          <a:p>
            <a:pPr marL="228600"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The Urban Commons: How Data and Technology Can Rebuild Our Communities</a:t>
            </a:r>
          </a:p>
          <a:p>
            <a:pPr marL="685800" lvl="1" indent="-228600">
              <a:buFont typeface="Arial" panose="020B0604020202020204" pitchFamily="34" charset="0"/>
              <a:buChar char="•"/>
            </a:pPr>
            <a:r>
              <a:rPr lang="en-US" sz="2200" dirty="0">
                <a:effectLst/>
                <a:ea typeface="Calibri" panose="020F0502020204030204" pitchFamily="34" charset="0"/>
                <a:cs typeface="Times New Roman" panose="02020603050405020304" pitchFamily="18" charset="0"/>
                <a:hlinkClick r:id="rId4"/>
              </a:rPr>
              <a:t>https://news.northeastern.edu/2019/09/18/what-the-311-system-can-tell-us-about-the-future-of-smart-cities/</a:t>
            </a:r>
            <a:endParaRPr lang="en-US" sz="2200" dirty="0">
              <a:effectLst/>
              <a:ea typeface="Calibri" panose="020F0502020204030204" pitchFamily="34" charset="0"/>
              <a:cs typeface="Times New Roman" panose="02020603050405020304" pitchFamily="18" charset="0"/>
            </a:endParaRPr>
          </a:p>
          <a:p>
            <a:pPr marL="228600" indent="-228600">
              <a:buFont typeface="Arial" panose="020B0604020202020204" pitchFamily="34" charset="0"/>
              <a:buChar char="•"/>
            </a:pPr>
            <a:r>
              <a:rPr lang="en-US" sz="2400" dirty="0">
                <a:hlinkClick r:id="rId5"/>
              </a:rPr>
              <a:t>https://www.census.gov/quickfacts/fact/table/kansascitycitymissouri/PST045219</a:t>
            </a:r>
            <a:endParaRPr lang="en-US" sz="2400" dirty="0"/>
          </a:p>
          <a:p>
            <a:pPr marL="228600" indent="-228600">
              <a:buFont typeface="Arial" panose="020B0604020202020204" pitchFamily="34" charset="0"/>
              <a:buChar char="•"/>
            </a:pPr>
            <a:endParaRPr lang="en-US" sz="2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440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a:bodyPr>
          <a:lstStyle/>
          <a:p>
            <a:pPr algn="ctr"/>
            <a:r>
              <a:rPr lang="en-US" sz="3600" b="1" dirty="0"/>
              <a:t>Group 2</a:t>
            </a:r>
          </a:p>
        </p:txBody>
      </p:sp>
      <p:sp>
        <p:nvSpPr>
          <p:cNvPr id="25" name="Text Placeholder 24">
            <a:extLst>
              <a:ext uri="{FF2B5EF4-FFF2-40B4-BE49-F238E27FC236}">
                <a16:creationId xmlns:a16="http://schemas.microsoft.com/office/drawing/2014/main" id="{BCA14AB3-F8C5-4601-B349-EC1B8C7B603A}"/>
              </a:ext>
            </a:extLst>
          </p:cNvPr>
          <p:cNvSpPr>
            <a:spLocks noGrp="1"/>
          </p:cNvSpPr>
          <p:nvPr>
            <p:ph type="body" sz="quarter" idx="10"/>
          </p:nvPr>
        </p:nvSpPr>
        <p:spPr>
          <a:xfrm>
            <a:off x="1435901" y="2669190"/>
            <a:ext cx="2139696" cy="344312"/>
          </a:xfrm>
        </p:spPr>
        <p:txBody>
          <a:bodyPr>
            <a:normAutofit lnSpcReduction="10000"/>
          </a:bodyPr>
          <a:lstStyle/>
          <a:p>
            <a:r>
              <a:rPr lang="en-US" dirty="0"/>
              <a:t>Braeden</a:t>
            </a:r>
          </a:p>
        </p:txBody>
      </p:sp>
      <p:sp>
        <p:nvSpPr>
          <p:cNvPr id="27" name="Text Placeholder 26">
            <a:extLst>
              <a:ext uri="{FF2B5EF4-FFF2-40B4-BE49-F238E27FC236}">
                <a16:creationId xmlns:a16="http://schemas.microsoft.com/office/drawing/2014/main" id="{4C14EE69-4487-4814-AC77-72381087B098}"/>
              </a:ext>
            </a:extLst>
          </p:cNvPr>
          <p:cNvSpPr>
            <a:spLocks noGrp="1"/>
          </p:cNvSpPr>
          <p:nvPr>
            <p:ph type="body" sz="quarter" idx="11"/>
          </p:nvPr>
        </p:nvSpPr>
        <p:spPr>
          <a:xfrm>
            <a:off x="1785338" y="3084687"/>
            <a:ext cx="1580860" cy="700114"/>
          </a:xfrm>
        </p:spPr>
        <p:txBody>
          <a:bodyPr>
            <a:normAutofit fontScale="70000" lnSpcReduction="20000"/>
          </a:bodyPr>
          <a:lstStyle/>
          <a:p>
            <a:r>
              <a:rPr lang="en-US" dirty="0"/>
              <a:t>Team Lead: Revisions, Analysis, prepared slides</a:t>
            </a:r>
          </a:p>
          <a:p>
            <a:r>
              <a:rPr lang="en-US" dirty="0"/>
              <a:t>Mathematics Major</a:t>
            </a:r>
          </a:p>
        </p:txBody>
      </p:sp>
      <p:sp>
        <p:nvSpPr>
          <p:cNvPr id="29" name="Text Placeholder 28">
            <a:extLst>
              <a:ext uri="{FF2B5EF4-FFF2-40B4-BE49-F238E27FC236}">
                <a16:creationId xmlns:a16="http://schemas.microsoft.com/office/drawing/2014/main" id="{E83F2E96-9C2D-4D1E-96F8-93A9DB1304A0}"/>
              </a:ext>
            </a:extLst>
          </p:cNvPr>
          <p:cNvSpPr>
            <a:spLocks noGrp="1"/>
          </p:cNvSpPr>
          <p:nvPr>
            <p:ph type="body" sz="quarter" idx="12"/>
          </p:nvPr>
        </p:nvSpPr>
        <p:spPr>
          <a:xfrm>
            <a:off x="3678715" y="2669190"/>
            <a:ext cx="2139696" cy="344312"/>
          </a:xfrm>
        </p:spPr>
        <p:txBody>
          <a:bodyPr>
            <a:normAutofit lnSpcReduction="10000"/>
          </a:bodyPr>
          <a:lstStyle/>
          <a:p>
            <a:r>
              <a:rPr lang="en-US" dirty="0"/>
              <a:t>Harrison</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678716" y="3084687"/>
            <a:ext cx="2133504" cy="759811"/>
          </a:xfrm>
        </p:spPr>
        <p:txBody>
          <a:bodyPr>
            <a:normAutofit fontScale="92500" lnSpcReduction="20000"/>
          </a:bodyPr>
          <a:lstStyle/>
          <a:p>
            <a:r>
              <a:rPr lang="en-US" dirty="0"/>
              <a:t>Analyst Two way Anova</a:t>
            </a:r>
          </a:p>
          <a:p>
            <a:r>
              <a:rPr lang="en-US" dirty="0"/>
              <a:t>Mechanical Engineering and Math Major</a:t>
            </a:r>
          </a:p>
        </p:txBody>
      </p:sp>
      <p:sp>
        <p:nvSpPr>
          <p:cNvPr id="33" name="Text Placeholder 32">
            <a:extLst>
              <a:ext uri="{FF2B5EF4-FFF2-40B4-BE49-F238E27FC236}">
                <a16:creationId xmlns:a16="http://schemas.microsoft.com/office/drawing/2014/main" id="{2F15E5CC-C708-41FE-A7A3-053E1BC87F4F}"/>
              </a:ext>
            </a:extLst>
          </p:cNvPr>
          <p:cNvSpPr>
            <a:spLocks noGrp="1"/>
          </p:cNvSpPr>
          <p:nvPr>
            <p:ph type="body" sz="quarter" idx="14"/>
          </p:nvPr>
        </p:nvSpPr>
        <p:spPr>
          <a:xfrm>
            <a:off x="5921529" y="2669190"/>
            <a:ext cx="2139696" cy="344312"/>
          </a:xfrm>
        </p:spPr>
        <p:txBody>
          <a:bodyPr>
            <a:normAutofit lnSpcReduction="10000"/>
          </a:bodyPr>
          <a:lstStyle/>
          <a:p>
            <a:r>
              <a:rPr lang="en-US" dirty="0"/>
              <a:t>Caston</a:t>
            </a:r>
          </a:p>
        </p:txBody>
      </p:sp>
      <p:sp>
        <p:nvSpPr>
          <p:cNvPr id="35" name="Text Placeholder 34">
            <a:extLst>
              <a:ext uri="{FF2B5EF4-FFF2-40B4-BE49-F238E27FC236}">
                <a16:creationId xmlns:a16="http://schemas.microsoft.com/office/drawing/2014/main" id="{7F4ED7E2-1BC8-493D-91C3-FB23BE9F244B}"/>
              </a:ext>
            </a:extLst>
          </p:cNvPr>
          <p:cNvSpPr>
            <a:spLocks noGrp="1"/>
          </p:cNvSpPr>
          <p:nvPr>
            <p:ph type="body" sz="quarter" idx="15"/>
          </p:nvPr>
        </p:nvSpPr>
        <p:spPr>
          <a:xfrm>
            <a:off x="5918434" y="3084688"/>
            <a:ext cx="2139696" cy="700114"/>
          </a:xfrm>
        </p:spPr>
        <p:txBody>
          <a:bodyPr>
            <a:normAutofit fontScale="85000" lnSpcReduction="20000"/>
          </a:bodyPr>
          <a:lstStyle/>
          <a:p>
            <a:r>
              <a:rPr lang="en-US" dirty="0"/>
              <a:t>Project Manager, prepared slides, presenter</a:t>
            </a:r>
          </a:p>
          <a:p>
            <a:r>
              <a:rPr lang="en-US" dirty="0"/>
              <a:t>MS Statistics</a:t>
            </a:r>
          </a:p>
        </p:txBody>
      </p:sp>
      <p:sp>
        <p:nvSpPr>
          <p:cNvPr id="36" name="Text Placeholder 35">
            <a:extLst>
              <a:ext uri="{FF2B5EF4-FFF2-40B4-BE49-F238E27FC236}">
                <a16:creationId xmlns:a16="http://schemas.microsoft.com/office/drawing/2014/main" id="{600F09FF-0051-4C2F-8747-35EDBE996D02}"/>
              </a:ext>
            </a:extLst>
          </p:cNvPr>
          <p:cNvSpPr>
            <a:spLocks noGrp="1"/>
          </p:cNvSpPr>
          <p:nvPr>
            <p:ph type="body" sz="quarter" idx="16"/>
          </p:nvPr>
        </p:nvSpPr>
        <p:spPr>
          <a:xfrm>
            <a:off x="8164343" y="2669190"/>
            <a:ext cx="2139696" cy="344312"/>
          </a:xfrm>
        </p:spPr>
        <p:txBody>
          <a:bodyPr>
            <a:normAutofit lnSpcReduction="10000"/>
          </a:bodyPr>
          <a:lstStyle/>
          <a:p>
            <a:r>
              <a:rPr lang="en-US" dirty="0"/>
              <a:t>Alex</a:t>
            </a:r>
          </a:p>
        </p:txBody>
      </p:sp>
      <p:sp>
        <p:nvSpPr>
          <p:cNvPr id="37" name="Text Placeholder 36">
            <a:extLst>
              <a:ext uri="{FF2B5EF4-FFF2-40B4-BE49-F238E27FC236}">
                <a16:creationId xmlns:a16="http://schemas.microsoft.com/office/drawing/2014/main" id="{D525FBF8-C8AC-493A-AC3E-6E93DBC80B07}"/>
              </a:ext>
            </a:extLst>
          </p:cNvPr>
          <p:cNvSpPr>
            <a:spLocks noGrp="1"/>
          </p:cNvSpPr>
          <p:nvPr>
            <p:ph type="body" sz="quarter" idx="17"/>
          </p:nvPr>
        </p:nvSpPr>
        <p:spPr>
          <a:xfrm>
            <a:off x="8164344" y="3084687"/>
            <a:ext cx="2346232" cy="700114"/>
          </a:xfrm>
        </p:spPr>
        <p:txBody>
          <a:bodyPr>
            <a:normAutofit fontScale="85000" lnSpcReduction="20000"/>
          </a:bodyPr>
          <a:lstStyle/>
          <a:p>
            <a:r>
              <a:rPr lang="en-US" dirty="0"/>
              <a:t>One way ANOVA, descriptive stats, Visualizations</a:t>
            </a:r>
          </a:p>
          <a:p>
            <a:r>
              <a:rPr lang="en-US" dirty="0"/>
              <a:t>Computer Science Major</a:t>
            </a:r>
          </a:p>
        </p:txBody>
      </p:sp>
    </p:spTree>
    <p:extLst>
      <p:ext uri="{BB962C8B-B14F-4D97-AF65-F5344CB8AC3E}">
        <p14:creationId xmlns:p14="http://schemas.microsoft.com/office/powerpoint/2010/main" val="340174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4800" dirty="0"/>
              <a:t>Introduction</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371094" y="2558427"/>
            <a:ext cx="9756600" cy="3912871"/>
          </a:xfrm>
        </p:spPr>
        <p:txBody>
          <a:bodyPr vert="horz" lIns="91440" tIns="45720" rIns="91440" bIns="45720" rtlCol="0" anchor="t">
            <a:normAutofit fontScale="77500" lnSpcReduction="20000"/>
          </a:bodyPr>
          <a:lstStyle/>
          <a:p>
            <a:pPr indent="-228600">
              <a:lnSpc>
                <a:spcPct val="90000"/>
              </a:lnSpc>
              <a:buFont typeface="Arial" panose="020B0604020202020204" pitchFamily="34" charset="0"/>
              <a:buChar char="•"/>
            </a:pPr>
            <a:r>
              <a:rPr lang="en-US" sz="2000" dirty="0"/>
              <a:t>311 calls are similar to 911 but for non-emergencies</a:t>
            </a:r>
          </a:p>
          <a:p>
            <a:pPr indent="-228600">
              <a:lnSpc>
                <a:spcPct val="90000"/>
              </a:lnSpc>
              <a:buFont typeface="Arial" panose="020B0604020202020204" pitchFamily="34" charset="0"/>
              <a:buChar char="•"/>
            </a:pPr>
            <a:r>
              <a:rPr lang="en-US" sz="2000" dirty="0">
                <a:ea typeface="Calibri" panose="020F0502020204030204" pitchFamily="34" charset="0"/>
                <a:cs typeface="Times New Roman" panose="02020603050405020304" pitchFamily="18" charset="0"/>
              </a:rPr>
              <a:t>Across many US cities, this data is free to analyze through a project called Open311</a:t>
            </a:r>
          </a:p>
          <a:p>
            <a:pPr indent="-228600">
              <a:lnSpc>
                <a:spcPct val="90000"/>
              </a:lnSpc>
              <a:buFont typeface="Arial" panose="020B0604020202020204" pitchFamily="34" charset="0"/>
              <a:buChar char="•"/>
            </a:pPr>
            <a:r>
              <a:rPr lang="en-US" sz="2000" dirty="0"/>
              <a:t>311 service data is a good indicator of the efficacy of the local government(s)</a:t>
            </a:r>
            <a:endParaRPr lang="en-US" sz="2000" dirty="0">
              <a:effectLst/>
              <a:ea typeface="Calibri" panose="020F0502020204030204" pitchFamily="34" charset="0"/>
              <a:cs typeface="Times New Roman" panose="02020603050405020304" pitchFamily="18" charset="0"/>
            </a:endParaRPr>
          </a:p>
          <a:p>
            <a:pPr indent="-228600">
              <a:lnSpc>
                <a:spcPct val="90000"/>
              </a:lnSpc>
              <a:buFont typeface="Arial" panose="020B0604020202020204" pitchFamily="34" charset="0"/>
              <a:buChar char="•"/>
            </a:pPr>
            <a:r>
              <a:rPr lang="en-US" sz="2000" b="1" dirty="0">
                <a:ea typeface="Calibri" panose="020F0502020204030204" pitchFamily="34" charset="0"/>
              </a:rPr>
              <a:t> </a:t>
            </a:r>
            <a:r>
              <a:rPr lang="en-US" sz="2000" dirty="0">
                <a:ea typeface="Calibri" panose="020F0502020204030204" pitchFamily="34" charset="0"/>
              </a:rPr>
              <a:t>There are many uses for this data</a:t>
            </a:r>
          </a:p>
          <a:p>
            <a:pPr lvl="1" indent="-228600">
              <a:buFont typeface="Arial" panose="020B0604020202020204" pitchFamily="34" charset="0"/>
              <a:buChar char="•"/>
            </a:pPr>
            <a:r>
              <a:rPr lang="en-US" dirty="0">
                <a:effectLst/>
                <a:ea typeface="Calibri" panose="020F0502020204030204" pitchFamily="34" charset="0"/>
              </a:rPr>
              <a:t>Retrospective analysis on the fulfillment time of a service</a:t>
            </a:r>
          </a:p>
          <a:p>
            <a:pPr lvl="1" indent="-228600">
              <a:buFont typeface="Arial" panose="020B0604020202020204" pitchFamily="34" charset="0"/>
              <a:buChar char="•"/>
            </a:pPr>
            <a:r>
              <a:rPr lang="en-US" dirty="0">
                <a:ea typeface="Calibri" panose="020F0502020204030204" pitchFamily="34" charset="0"/>
              </a:rPr>
              <a:t>Compare to other similar sized cities and have governments coordinate on efficiencies</a:t>
            </a:r>
            <a:endParaRPr lang="en-US" dirty="0">
              <a:effectLst/>
              <a:ea typeface="Calibri" panose="020F0502020204030204" pitchFamily="34" charset="0"/>
            </a:endParaRPr>
          </a:p>
          <a:p>
            <a:pPr marL="228600"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Through the OpenData KC project, we will be taking a look at 311 calls specifically between September of 2019 and February of 2020</a:t>
            </a:r>
          </a:p>
          <a:p>
            <a:pPr marL="228600" indent="-228600">
              <a:lnSpc>
                <a:spcPct val="90000"/>
              </a:lnSpc>
              <a:buFont typeface="Arial" panose="020B0604020202020204" pitchFamily="34" charset="0"/>
              <a:buChar char="•"/>
            </a:pPr>
            <a:r>
              <a:rPr lang="en-US" sz="22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hlinkClick r:id="rId2"/>
              </a:rPr>
              <a:t>https://journals.sagepub.com/doi/abs/10.1177/0011128717714974</a:t>
            </a:r>
            <a:endParaRPr lang="en-US" sz="2000" dirty="0">
              <a:ea typeface="Calibri" panose="020F0502020204030204" pitchFamily="34" charset="0"/>
              <a:cs typeface="Times New Roman" panose="02020603050405020304" pitchFamily="18" charset="0"/>
            </a:endParaRPr>
          </a:p>
          <a:p>
            <a:pPr marL="228600"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hlinkClick r:id="rId3"/>
              </a:rPr>
              <a:t>https://journals.plos.org/plosone/article?id=10.1371/journal.pone.0186314</a:t>
            </a:r>
            <a:endParaRPr lang="en-US" sz="2000" dirty="0">
              <a:effectLst/>
              <a:ea typeface="Calibri" panose="020F0502020204030204" pitchFamily="34" charset="0"/>
              <a:cs typeface="Times New Roman" panose="02020603050405020304" pitchFamily="18" charset="0"/>
            </a:endParaRPr>
          </a:p>
          <a:p>
            <a:pPr marL="228600" indent="-228600">
              <a:lnSpc>
                <a:spcPct val="90000"/>
              </a:lnSpc>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The Urban Commons: How Data and Technology Can Rebuild Our Communities</a:t>
            </a:r>
          </a:p>
          <a:p>
            <a:pPr marL="685800" lvl="1" indent="-228600">
              <a:buFont typeface="Arial" panose="020B0604020202020204" pitchFamily="34" charset="0"/>
              <a:buChar char="•"/>
            </a:pPr>
            <a:r>
              <a:rPr lang="en-US" sz="2200" dirty="0">
                <a:effectLst/>
                <a:ea typeface="Calibri" panose="020F0502020204030204" pitchFamily="34" charset="0"/>
                <a:cs typeface="Times New Roman" panose="02020603050405020304" pitchFamily="18" charset="0"/>
              </a:rPr>
              <a:t>https://news.northeastern.edu/2019/09/18/what-the-311-system-can-tell-us-about-the-future-of-smart-cities/</a:t>
            </a:r>
            <a:endParaRPr lang="en-US" dirty="0"/>
          </a:p>
          <a:p>
            <a:pPr marL="228600" indent="-228600">
              <a:lnSpc>
                <a:spcPct val="90000"/>
              </a:lnSpc>
              <a:buFont typeface="Arial" panose="020B0604020202020204" pitchFamily="34" charset="0"/>
              <a:buChar char="•"/>
            </a:pPr>
            <a:r>
              <a:rPr lang="en-US" sz="2200" dirty="0">
                <a:effectLst/>
                <a:ea typeface="Calibri" panose="020F0502020204030204" pitchFamily="34" charset="0"/>
                <a:cs typeface="Times New Roman" panose="02020603050405020304" pitchFamily="18" charset="0"/>
              </a:rPr>
              <a:t>	</a:t>
            </a:r>
          </a:p>
          <a:p>
            <a:pPr indent="-228600">
              <a:lnSpc>
                <a:spcPct val="90000"/>
              </a:lnSpc>
              <a:buFont typeface="Arial" panose="020B0604020202020204" pitchFamily="34" charset="0"/>
              <a:buChar char="•"/>
            </a:pPr>
            <a:endParaRPr lang="en-US" sz="1700" dirty="0"/>
          </a:p>
          <a:p>
            <a:pPr indent="-228600">
              <a:lnSpc>
                <a:spcPct val="90000"/>
              </a:lnSpc>
              <a:buFont typeface="Arial" panose="020B0604020202020204" pitchFamily="34" charset="0"/>
              <a:buChar char="•"/>
            </a:pPr>
            <a:endParaRPr lang="en-US" sz="1700"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371094" y="6356350"/>
            <a:ext cx="1828800" cy="365125"/>
          </a:xfrm>
        </p:spPr>
        <p:txBody>
          <a:bodyPr vert="horz" lIns="91440" tIns="45720" rIns="91440" bIns="45720" rtlCol="0" anchor="ctr">
            <a:normAutofit/>
          </a:bodyPr>
          <a:lstStyle/>
          <a:p>
            <a:pPr>
              <a:spcAft>
                <a:spcPts val="600"/>
              </a:spcAft>
              <a:defRPr/>
            </a:pPr>
            <a:r>
              <a:rPr lang="en-US" dirty="0">
                <a:solidFill>
                  <a:schemeClr val="tx1">
                    <a:lumMod val="50000"/>
                    <a:lumOff val="50000"/>
                  </a:schemeClr>
                </a:solidFill>
                <a:latin typeface="Calibri" panose="020F0502020204030204"/>
              </a:rPr>
              <a:t>February 18, 2021</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lumMod val="50000"/>
                    <a:lumOff val="50000"/>
                  </a:schemeClr>
                </a:solidFill>
                <a:latin typeface="Calibri" panose="020F0502020204030204"/>
                <a:ea typeface="+mn-ea"/>
                <a:cs typeface="+mn-cs"/>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9077706" y="6356350"/>
            <a:ext cx="2743200" cy="365125"/>
          </a:xfrm>
        </p:spPr>
        <p:txBody>
          <a:bodyPr vert="horz" lIns="91440" tIns="45720" rIns="91440" bIns="45720" rtlCol="0" anchor="ctr">
            <a:normAutofit/>
          </a:bodyPr>
          <a:lstStyle/>
          <a:p>
            <a:pPr>
              <a:spcAft>
                <a:spcPts val="600"/>
              </a:spcAft>
              <a:defRPr/>
            </a:pPr>
            <a:fld id="{7782931A-7D25-4B4B-9464-57AE418934A3}" type="slidenum">
              <a:rPr lang="en-US">
                <a:solidFill>
                  <a:schemeClr val="bg1"/>
                </a:solidFill>
                <a:latin typeface="Calibri" panose="020F0502020204030204"/>
              </a:rPr>
              <a:pPr>
                <a:spcAft>
                  <a:spcPts val="600"/>
                </a:spcAft>
                <a:defRPr/>
              </a:pPr>
              <a:t>4</a:t>
            </a:fld>
            <a:endParaRPr lang="en-US" dirty="0">
              <a:solidFill>
                <a:schemeClr val="bg1"/>
              </a:solidFill>
              <a:latin typeface="Calibri" panose="020F0502020204030204"/>
            </a:endParaRPr>
          </a:p>
        </p:txBody>
      </p:sp>
    </p:spTree>
    <p:extLst>
      <p:ext uri="{BB962C8B-B14F-4D97-AF65-F5344CB8AC3E}">
        <p14:creationId xmlns:p14="http://schemas.microsoft.com/office/powerpoint/2010/main" val="401783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1080" y="2286003"/>
            <a:ext cx="4876800" cy="3568696"/>
          </a:xfrm>
        </p:spPr>
        <p:txBody>
          <a:bodyPr/>
          <a:lstStyle/>
          <a:p>
            <a:pPr marL="0" marR="0">
              <a:spcBef>
                <a:spcPts val="0"/>
              </a:spcBef>
              <a:spcAft>
                <a:spcPts val="0"/>
              </a:spcAft>
            </a:pPr>
            <a:r>
              <a:rPr lang="en-US" dirty="0"/>
              <a:t>The OpenData KC project for 311 data has recorded data from 2007 to present</a:t>
            </a:r>
          </a:p>
          <a:p>
            <a:pPr marL="0" marR="0">
              <a:spcBef>
                <a:spcPts val="0"/>
              </a:spcBef>
              <a:spcAft>
                <a:spcPts val="0"/>
              </a:spcAft>
            </a:pPr>
            <a:endParaRPr lang="en-US" dirty="0"/>
          </a:p>
          <a:p>
            <a:pPr marL="0" marR="0">
              <a:spcBef>
                <a:spcPts val="0"/>
              </a:spcBef>
              <a:spcAft>
                <a:spcPts val="0"/>
              </a:spcAft>
            </a:pPr>
            <a:r>
              <a:rPr lang="en-US" dirty="0"/>
              <a:t>Data comes from the KCMO region including the following counties: Jackson, Clay, Platte, and Cass</a:t>
            </a:r>
          </a:p>
          <a:p>
            <a:pPr marL="0" marR="0">
              <a:spcBef>
                <a:spcPts val="0"/>
              </a:spcBef>
              <a:spcAft>
                <a:spcPts val="0"/>
              </a:spcAft>
            </a:pPr>
            <a:endParaRPr lang="en-US" dirty="0"/>
          </a:p>
          <a:p>
            <a:pPr marL="0" marR="0">
              <a:spcBef>
                <a:spcPts val="0"/>
              </a:spcBef>
              <a:spcAft>
                <a:spcPts val="0"/>
              </a:spcAft>
            </a:pPr>
            <a:r>
              <a:rPr lang="en-US" dirty="0"/>
              <a:t>Dataset includes several groups such as Trash removal, potholes, lost animals, etc (shown right) that need to be analyzed to see what variables affect issue resolution.</a:t>
            </a:r>
          </a:p>
          <a:p>
            <a:pPr marL="0" marR="0">
              <a:spcBef>
                <a:spcPts val="0"/>
              </a:spcBef>
              <a:spcAft>
                <a:spcPts val="0"/>
              </a:spcAft>
            </a:pPr>
            <a:endParaRPr lang="en-US" dirty="0"/>
          </a:p>
          <a:p>
            <a:pPr marL="0" marR="0">
              <a:spcBef>
                <a:spcPts val="0"/>
              </a:spcBef>
              <a:spcAft>
                <a:spcPts val="0"/>
              </a:spcAft>
            </a:pPr>
            <a:endParaRPr lang="en-US" dirty="0"/>
          </a:p>
          <a:p>
            <a:pPr marL="0" marR="0">
              <a:spcBef>
                <a:spcPts val="0"/>
              </a:spcBef>
              <a:spcAft>
                <a:spcPts val="0"/>
              </a:spcAft>
            </a:pPr>
            <a:endParaRPr lang="en-US"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pPr>
              <a:spcAft>
                <a:spcPts val="600"/>
              </a:spcAft>
              <a:defRPr/>
            </a:pPr>
            <a:r>
              <a:rPr lang="en-US" dirty="0">
                <a:solidFill>
                  <a:schemeClr val="tx1">
                    <a:lumMod val="50000"/>
                    <a:lumOff val="50000"/>
                  </a:schemeClr>
                </a:solidFill>
                <a:latin typeface="Calibri" panose="020F0502020204030204"/>
              </a:rPr>
              <a:t>February 18, 2021</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dirty="0"/>
          </a:p>
        </p:txBody>
      </p:sp>
      <p:graphicFrame>
        <p:nvGraphicFramePr>
          <p:cNvPr id="13" name="Table 12">
            <a:extLst>
              <a:ext uri="{FF2B5EF4-FFF2-40B4-BE49-F238E27FC236}">
                <a16:creationId xmlns:a16="http://schemas.microsoft.com/office/drawing/2014/main" id="{3D6E04BA-DBF6-40E1-9FC0-C9ABA42712F3}"/>
              </a:ext>
            </a:extLst>
          </p:cNvPr>
          <p:cNvGraphicFramePr>
            <a:graphicFrameLocks noGrp="1"/>
          </p:cNvGraphicFramePr>
          <p:nvPr>
            <p:extLst>
              <p:ext uri="{D42A27DB-BD31-4B8C-83A1-F6EECF244321}">
                <p14:modId xmlns:p14="http://schemas.microsoft.com/office/powerpoint/2010/main" val="2194304237"/>
              </p:ext>
            </p:extLst>
          </p:nvPr>
        </p:nvGraphicFramePr>
        <p:xfrm>
          <a:off x="8597154" y="1644352"/>
          <a:ext cx="3005554" cy="4210352"/>
        </p:xfrm>
        <a:graphic>
          <a:graphicData uri="http://schemas.openxmlformats.org/drawingml/2006/table">
            <a:tbl>
              <a:tblPr>
                <a:tableStyleId>{5C22544A-7EE6-4342-B048-85BDC9FD1C3A}</a:tableStyleId>
              </a:tblPr>
              <a:tblGrid>
                <a:gridCol w="3005554">
                  <a:extLst>
                    <a:ext uri="{9D8B030D-6E8A-4147-A177-3AD203B41FA5}">
                      <a16:colId xmlns:a16="http://schemas.microsoft.com/office/drawing/2014/main" val="2964490373"/>
                    </a:ext>
                  </a:extLst>
                </a:gridCol>
              </a:tblGrid>
              <a:tr h="263147">
                <a:tc>
                  <a:txBody>
                    <a:bodyPr/>
                    <a:lstStyle/>
                    <a:p>
                      <a:pPr algn="l" fontAlgn="ctr"/>
                      <a:r>
                        <a:rPr lang="en-US" sz="1100" u="none" strike="noStrike" dirty="0">
                          <a:effectLst/>
                        </a:rPr>
                        <a:t>CATEGORIES:</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89326759"/>
                  </a:ext>
                </a:extLst>
              </a:tr>
              <a:tr h="263147">
                <a:tc>
                  <a:txBody>
                    <a:bodyPr/>
                    <a:lstStyle/>
                    <a:p>
                      <a:pPr algn="l" fontAlgn="ctr"/>
                      <a:r>
                        <a:rPr lang="en-US" sz="1100" u="none" strike="noStrike" dirty="0">
                          <a:effectLst/>
                        </a:rPr>
                        <a:t>Animals / Pets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39205904"/>
                  </a:ext>
                </a:extLst>
              </a:tr>
              <a:tr h="263147">
                <a:tc>
                  <a:txBody>
                    <a:bodyPr/>
                    <a:lstStyle/>
                    <a:p>
                      <a:pPr algn="l" fontAlgn="ctr"/>
                      <a:r>
                        <a:rPr lang="en-US" sz="1100" u="none" strike="noStrike" dirty="0">
                          <a:effectLst/>
                        </a:rPr>
                        <a:t>Capital Projects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88310647"/>
                  </a:ext>
                </a:extLst>
              </a:tr>
              <a:tr h="263147">
                <a:tc>
                  <a:txBody>
                    <a:bodyPr/>
                    <a:lstStyle/>
                    <a:p>
                      <a:pPr algn="l" fontAlgn="ctr"/>
                      <a:r>
                        <a:rPr lang="en-US" sz="1100" u="none" strike="noStrike" dirty="0">
                          <a:effectLst/>
                        </a:rPr>
                        <a:t>City Facilities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64767051"/>
                  </a:ext>
                </a:extLst>
              </a:tr>
              <a:tr h="263147">
                <a:tc>
                  <a:txBody>
                    <a:bodyPr/>
                    <a:lstStyle/>
                    <a:p>
                      <a:pPr algn="l" fontAlgn="ctr"/>
                      <a:r>
                        <a:rPr lang="en-US" sz="1100" u="none" strike="noStrike" dirty="0">
                          <a:effectLst/>
                        </a:rPr>
                        <a:t>Government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99461600"/>
                  </a:ext>
                </a:extLst>
              </a:tr>
              <a:tr h="263147">
                <a:tc>
                  <a:txBody>
                    <a:bodyPr/>
                    <a:lstStyle/>
                    <a:p>
                      <a:pPr algn="l" fontAlgn="ctr"/>
                      <a:r>
                        <a:rPr lang="en-US" sz="1100" u="none" strike="noStrike" dirty="0">
                          <a:effectLst/>
                        </a:rPr>
                        <a:t>Lights / Signals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40733414"/>
                  </a:ext>
                </a:extLst>
              </a:tr>
              <a:tr h="263147">
                <a:tc>
                  <a:txBody>
                    <a:bodyPr/>
                    <a:lstStyle/>
                    <a:p>
                      <a:pPr algn="l" fontAlgn="ctr"/>
                      <a:r>
                        <a:rPr lang="en-US" sz="1100" u="none" strike="noStrike" dirty="0">
                          <a:effectLst/>
                        </a:rPr>
                        <a:t>Mowing / Weeds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5232575"/>
                  </a:ext>
                </a:extLst>
              </a:tr>
              <a:tr h="263147">
                <a:tc>
                  <a:txBody>
                    <a:bodyPr/>
                    <a:lstStyle/>
                    <a:p>
                      <a:pPr algn="l" fontAlgn="ctr"/>
                      <a:r>
                        <a:rPr lang="en-US" sz="1100" u="none" strike="noStrike" dirty="0">
                          <a:effectLst/>
                        </a:rPr>
                        <a:t>Parks &amp; Recreation</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57378918"/>
                  </a:ext>
                </a:extLst>
              </a:tr>
              <a:tr h="263147">
                <a:tc>
                  <a:txBody>
                    <a:bodyPr/>
                    <a:lstStyle/>
                    <a:p>
                      <a:pPr algn="l" fontAlgn="ctr"/>
                      <a:r>
                        <a:rPr lang="en-US" sz="1100" u="none" strike="noStrike" dirty="0">
                          <a:effectLst/>
                        </a:rPr>
                        <a:t>Property / Buildings / Construction</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8751707"/>
                  </a:ext>
                </a:extLst>
              </a:tr>
              <a:tr h="263147">
                <a:tc>
                  <a:txBody>
                    <a:bodyPr/>
                    <a:lstStyle/>
                    <a:p>
                      <a:pPr algn="l" fontAlgn="ctr"/>
                      <a:r>
                        <a:rPr lang="en-US" sz="1100" u="none" strike="noStrike" dirty="0">
                          <a:effectLst/>
                        </a:rPr>
                        <a:t>Public Health</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55341420"/>
                  </a:ext>
                </a:extLst>
              </a:tr>
              <a:tr h="263147">
                <a:tc>
                  <a:txBody>
                    <a:bodyPr/>
                    <a:lstStyle/>
                    <a:p>
                      <a:pPr algn="l" fontAlgn="ctr"/>
                      <a:r>
                        <a:rPr lang="en-US" sz="1100" u="none" strike="noStrike" dirty="0">
                          <a:effectLst/>
                        </a:rPr>
                        <a:t>Public Safety</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24952323"/>
                  </a:ext>
                </a:extLst>
              </a:tr>
              <a:tr h="263147">
                <a:tc>
                  <a:txBody>
                    <a:bodyPr/>
                    <a:lstStyle/>
                    <a:p>
                      <a:pPr algn="l" fontAlgn="ctr"/>
                      <a:r>
                        <a:rPr lang="en-US" sz="1100" u="none" strike="noStrike" dirty="0">
                          <a:effectLst/>
                        </a:rPr>
                        <a:t>Sidewalks / Curbs / Ditch</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33199777"/>
                  </a:ext>
                </a:extLst>
              </a:tr>
              <a:tr h="263147">
                <a:tc>
                  <a:txBody>
                    <a:bodyPr/>
                    <a:lstStyle/>
                    <a:p>
                      <a:pPr algn="l" fontAlgn="ctr"/>
                      <a:r>
                        <a:rPr lang="en-US" sz="1100" u="none" strike="noStrike" dirty="0">
                          <a:effectLst/>
                        </a:rPr>
                        <a:t>Signs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8204384"/>
                  </a:ext>
                </a:extLst>
              </a:tr>
              <a:tr h="263147">
                <a:tc>
                  <a:txBody>
                    <a:bodyPr/>
                    <a:lstStyle/>
                    <a:p>
                      <a:pPr algn="l" fontAlgn="ctr"/>
                      <a:r>
                        <a:rPr lang="en-US" sz="1100" u="none" strike="noStrike" dirty="0">
                          <a:effectLst/>
                        </a:rPr>
                        <a:t>Storm Water / Sewer</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47653967"/>
                  </a:ext>
                </a:extLst>
              </a:tr>
              <a:tr h="263147">
                <a:tc>
                  <a:txBody>
                    <a:bodyPr/>
                    <a:lstStyle/>
                    <a:p>
                      <a:pPr algn="l" fontAlgn="ctr"/>
                      <a:r>
                        <a:rPr lang="en-US" sz="1100" u="none" strike="noStrike" dirty="0">
                          <a:effectLst/>
                        </a:rPr>
                        <a:t>Streets / Roadways / Alleys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8117208"/>
                  </a:ext>
                </a:extLst>
              </a:tr>
              <a:tr h="263147">
                <a:tc>
                  <a:txBody>
                    <a:bodyPr/>
                    <a:lstStyle/>
                    <a:p>
                      <a:pPr algn="l" fontAlgn="ctr"/>
                      <a:r>
                        <a:rPr lang="en-US" sz="1100" u="none" strike="noStrike" dirty="0">
                          <a:effectLst/>
                        </a:rPr>
                        <a:t>Trash / Recycling</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7547859"/>
                  </a:ext>
                </a:extLst>
              </a:tr>
            </a:tbl>
          </a:graphicData>
        </a:graphic>
      </p:graphicFrame>
    </p:spTree>
    <p:extLst>
      <p:ext uri="{BB962C8B-B14F-4D97-AF65-F5344CB8AC3E}">
        <p14:creationId xmlns:p14="http://schemas.microsoft.com/office/powerpoint/2010/main" val="189609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Objectives &amp; Method</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normAutofit/>
          </a:bodyPr>
          <a:lstStyle/>
          <a:p>
            <a:r>
              <a:rPr lang="en-US" dirty="0"/>
              <a:t>The main questions that we will answer are:</a:t>
            </a:r>
          </a:p>
          <a:p>
            <a:pPr marL="742950" lvl="1" indent="-285750">
              <a:buFont typeface="Arial" panose="020B0604020202020204" pitchFamily="34" charset="0"/>
              <a:buChar char="•"/>
            </a:pPr>
            <a:r>
              <a:rPr lang="en-US" dirty="0"/>
              <a:t>Does complaint resolution time depend upon neighborhood income?</a:t>
            </a:r>
          </a:p>
          <a:p>
            <a:pPr marL="742950" lvl="1" indent="-285750">
              <a:buFont typeface="Arial" panose="020B0604020202020204" pitchFamily="34" charset="0"/>
              <a:buChar char="•"/>
            </a:pPr>
            <a:r>
              <a:rPr lang="en-US" dirty="0"/>
              <a:t>Does the time taken to resolve the problem depend on the type of call?</a:t>
            </a:r>
          </a:p>
          <a:p>
            <a:r>
              <a:rPr lang="en-US" dirty="0"/>
              <a:t>We will be looking at summary statistics as well as one and two way ANOVAs to answer these questions</a:t>
            </a:r>
          </a:p>
          <a:p>
            <a:endParaRPr lang="en-US" dirty="0"/>
          </a:p>
        </p:txBody>
      </p:sp>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a:xfrm>
            <a:off x="9830818" y="6292334"/>
            <a:ext cx="1522982" cy="182880"/>
          </a:xfrm>
        </p:spPr>
        <p:txBody>
          <a:bodyPr/>
          <a:lstStyle/>
          <a:p>
            <a:pPr>
              <a:spcAft>
                <a:spcPts val="600"/>
              </a:spcAft>
              <a:defRPr/>
            </a:pPr>
            <a:r>
              <a:rPr lang="en-US" dirty="0">
                <a:solidFill>
                  <a:schemeClr val="tx1">
                    <a:lumMod val="50000"/>
                    <a:lumOff val="50000"/>
                  </a:schemeClr>
                </a:solidFill>
                <a:latin typeface="Calibri" panose="020F0502020204030204"/>
              </a:rPr>
              <a:t>February 18, 2021</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a:xfrm>
            <a:off x="8298180" y="6294120"/>
            <a:ext cx="1462788" cy="182880"/>
          </a:xfrm>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6</a:t>
            </a:fld>
            <a:endParaRPr lang="en-US" dirty="0"/>
          </a:p>
        </p:txBody>
      </p:sp>
      <p:pic>
        <p:nvPicPr>
          <p:cNvPr id="9" name="Picture 8">
            <a:extLst>
              <a:ext uri="{FF2B5EF4-FFF2-40B4-BE49-F238E27FC236}">
                <a16:creationId xmlns:a16="http://schemas.microsoft.com/office/drawing/2014/main" id="{0F072825-E80B-4962-949A-DA418D1FF6C4}"/>
              </a:ext>
            </a:extLst>
          </p:cNvPr>
          <p:cNvPicPr>
            <a:picLocks noChangeAspect="1"/>
          </p:cNvPicPr>
          <p:nvPr/>
        </p:nvPicPr>
        <p:blipFill>
          <a:blip r:embed="rId2"/>
          <a:stretch>
            <a:fillRect/>
          </a:stretch>
        </p:blipFill>
        <p:spPr>
          <a:xfrm>
            <a:off x="7216572" y="1886400"/>
            <a:ext cx="4689678" cy="799205"/>
          </a:xfrm>
          <a:prstGeom prst="rect">
            <a:avLst/>
          </a:prstGeom>
        </p:spPr>
      </p:pic>
    </p:spTree>
    <p:extLst>
      <p:ext uri="{BB962C8B-B14F-4D97-AF65-F5344CB8AC3E}">
        <p14:creationId xmlns:p14="http://schemas.microsoft.com/office/powerpoint/2010/main" val="122189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F710A8-7526-4819-8F3E-9904FA33F2C2}"/>
              </a:ext>
            </a:extLst>
          </p:cNvPr>
          <p:cNvSpPr>
            <a:spLocks noGrp="1"/>
          </p:cNvSpPr>
          <p:nvPr>
            <p:ph type="title"/>
          </p:nvPr>
        </p:nvSpPr>
        <p:spPr/>
        <p:txBody>
          <a:bodyPr/>
          <a:lstStyle/>
          <a:p>
            <a:r>
              <a:rPr lang="en-US" dirty="0"/>
              <a:t>Income level of Neighborhoods in KCMO</a:t>
            </a:r>
          </a:p>
        </p:txBody>
      </p:sp>
      <p:sp>
        <p:nvSpPr>
          <p:cNvPr id="3" name="Content Placeholder 2">
            <a:extLst>
              <a:ext uri="{FF2B5EF4-FFF2-40B4-BE49-F238E27FC236}">
                <a16:creationId xmlns:a16="http://schemas.microsoft.com/office/drawing/2014/main" id="{45B64843-825F-46A1-90B8-D240A7B60C67}"/>
              </a:ext>
            </a:extLst>
          </p:cNvPr>
          <p:cNvSpPr>
            <a:spLocks noGrp="1"/>
          </p:cNvSpPr>
          <p:nvPr>
            <p:ph idx="1"/>
          </p:nvPr>
        </p:nvSpPr>
        <p:spPr/>
        <p:txBody>
          <a:bodyPr>
            <a:normAutofit fontScale="92500" lnSpcReduction="10000"/>
          </a:bodyPr>
          <a:lstStyle/>
          <a:p>
            <a:r>
              <a:rPr lang="en-US" dirty="0"/>
              <a:t>We have separated neighborhoods into High, Moderate and Low income categories.</a:t>
            </a:r>
          </a:p>
          <a:p>
            <a:pPr lvl="1"/>
            <a:r>
              <a:rPr lang="en-US" dirty="0"/>
              <a:t>Low:</a:t>
            </a:r>
            <a:r>
              <a:rPr lang="en-US" b="0" i="0" dirty="0">
                <a:effectLst/>
                <a:latin typeface="Arial" panose="020B0604020202020204" pitchFamily="34" charset="0"/>
              </a:rPr>
              <a:t> Low-income neighborhoods = ($14.6k, $28.3k)Note: (about 12%)</a:t>
            </a:r>
          </a:p>
          <a:p>
            <a:pPr lvl="1"/>
            <a:r>
              <a:rPr lang="en-US" b="0" i="0" dirty="0">
                <a:effectLst/>
                <a:latin typeface="Arial" panose="020B0604020202020204" pitchFamily="34" charset="0"/>
              </a:rPr>
              <a:t>.Moderate-income neighborhoods = [$28.3, $80.5k)Note: (about 68%)</a:t>
            </a:r>
          </a:p>
          <a:p>
            <a:pPr lvl="1"/>
            <a:r>
              <a:rPr lang="en-US" b="0" i="0" dirty="0">
                <a:effectLst/>
                <a:latin typeface="Arial" panose="020B0604020202020204" pitchFamily="34" charset="0"/>
              </a:rPr>
              <a:t>High-income neighborhoods = [$70.46k, $250k+) (about 20%)</a:t>
            </a:r>
          </a:p>
          <a:p>
            <a:pPr lvl="1"/>
            <a:endParaRPr lang="en-US" dirty="0"/>
          </a:p>
          <a:p>
            <a:pPr marL="0" indent="0">
              <a:buNone/>
            </a:pPr>
            <a:r>
              <a:rPr lang="en-US" b="0" i="0" dirty="0">
                <a:effectLst/>
                <a:latin typeface="Arial" panose="020B0604020202020204" pitchFamily="34" charset="0"/>
              </a:rPr>
              <a:t>The median household income in Kansas City is $54.4 K. This is known as Area Median Income(AMI). A low-income neighborhood is a neighborhood with median household income about 50% or less of the AMI (or average income for the community[1]). A moderate-income neighborhood is a neighborhood with annual median income about 50% below and 50% above the AMI[2].</a:t>
            </a:r>
            <a:endParaRPr lang="en-US" dirty="0"/>
          </a:p>
        </p:txBody>
      </p:sp>
    </p:spTree>
    <p:extLst>
      <p:ext uri="{BB962C8B-B14F-4D97-AF65-F5344CB8AC3E}">
        <p14:creationId xmlns:p14="http://schemas.microsoft.com/office/powerpoint/2010/main" val="2081761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E5DF-EAD2-4081-A6F1-A77CC6BFD39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90FAF6C-8254-4A59-BBC3-B00995759F38}"/>
              </a:ext>
            </a:extLst>
          </p:cNvPr>
          <p:cNvSpPr>
            <a:spLocks noGrp="1"/>
          </p:cNvSpPr>
          <p:nvPr>
            <p:ph idx="1"/>
          </p:nvPr>
        </p:nvSpPr>
        <p:spPr/>
        <p:txBody>
          <a:bodyPr/>
          <a:lstStyle/>
          <a:p>
            <a:r>
              <a:rPr lang="en-US" dirty="0"/>
              <a:t>https://data.bloomberglp.com/company/sites/2/2018/09/Who-Calls-for-Help.pdf</a:t>
            </a:r>
          </a:p>
        </p:txBody>
      </p:sp>
    </p:spTree>
    <p:extLst>
      <p:ext uri="{BB962C8B-B14F-4D97-AF65-F5344CB8AC3E}">
        <p14:creationId xmlns:p14="http://schemas.microsoft.com/office/powerpoint/2010/main" val="334644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CB17-21C7-4164-89A0-7B4EBF6DF1B7}"/>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1675696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2BEB2BC6EC744DB5AE4417279B4E0F" ma:contentTypeVersion="2" ma:contentTypeDescription="Create a new document." ma:contentTypeScope="" ma:versionID="c5cf45cb6a79553440d8dce1f1a2e7f8">
  <xsd:schema xmlns:xsd="http://www.w3.org/2001/XMLSchema" xmlns:xs="http://www.w3.org/2001/XMLSchema" xmlns:p="http://schemas.microsoft.com/office/2006/metadata/properties" xmlns:ns3="7c996511-66c3-4def-8b75-46be7bd0959b" targetNamespace="http://schemas.microsoft.com/office/2006/metadata/properties" ma:root="true" ma:fieldsID="cb46f40bef88d30b7770af9926d9561f" ns3:_="">
    <xsd:import namespace="7c996511-66c3-4def-8b75-46be7bd0959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996511-66c3-4def-8b75-46be7bd09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3C188E-3F60-4173-BDB5-151A6D64EFA7}">
  <ds:schemaRefs>
    <ds:schemaRef ds:uri="http://schemas.microsoft.com/sharepoint/v3/contenttype/forms"/>
  </ds:schemaRefs>
</ds:datastoreItem>
</file>

<file path=customXml/itemProps2.xml><?xml version="1.0" encoding="utf-8"?>
<ds:datastoreItem xmlns:ds="http://schemas.openxmlformats.org/officeDocument/2006/customXml" ds:itemID="{A0324113-86A5-4E28-98B8-5D2966362AF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7c996511-66c3-4def-8b75-46be7bd0959b"/>
    <ds:schemaRef ds:uri="http://www.w3.org/XML/1998/namespace"/>
  </ds:schemaRefs>
</ds:datastoreItem>
</file>

<file path=customXml/itemProps3.xml><?xml version="1.0" encoding="utf-8"?>
<ds:datastoreItem xmlns:ds="http://schemas.openxmlformats.org/officeDocument/2006/customXml" ds:itemID="{58DB7DB3-1EE2-454A-9ABD-A687B23811F8}">
  <ds:schemaRefs>
    <ds:schemaRef ds:uri="7c996511-66c3-4def-8b75-46be7bd095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95</TotalTime>
  <Words>2361</Words>
  <Application>Microsoft Office PowerPoint</Application>
  <PresentationFormat>Widescreen</PresentationFormat>
  <Paragraphs>179</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311 Analysis of Pre-Covid Winter Data</vt:lpstr>
      <vt:lpstr>Overview</vt:lpstr>
      <vt:lpstr>Group 2</vt:lpstr>
      <vt:lpstr>Introduction</vt:lpstr>
      <vt:lpstr>Introduction</vt:lpstr>
      <vt:lpstr>Objectives &amp; Method</vt:lpstr>
      <vt:lpstr>Income level of Neighborhoods in KCMO</vt:lpstr>
      <vt:lpstr>PowerPoint Presentation</vt:lpstr>
      <vt:lpstr>Results</vt:lpstr>
      <vt:lpstr>PowerPoint Presentation</vt:lpstr>
      <vt:lpstr>PowerPoint Presentation</vt:lpstr>
      <vt:lpstr>PowerPoint Presentation</vt:lpstr>
      <vt:lpstr>PowerPoint Presentation</vt:lpstr>
      <vt:lpstr>Hypothesis Testing</vt:lpstr>
      <vt:lpstr>Neighborhood Income ANOVA</vt:lpstr>
      <vt:lpstr>PowerPoint Presentation</vt:lpstr>
      <vt:lpstr>Analysis</vt:lpstr>
      <vt:lpstr>Two-Way ANOVA</vt:lpstr>
      <vt:lpstr>PowerPoint Presentation</vt:lpstr>
      <vt:lpstr>PowerPoint Presentation</vt:lpstr>
      <vt:lpstr>Summary  </vt:lpstr>
      <vt:lpstr>Summary  </vt:lpstr>
      <vt:lpstr>Thank you</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Majid Bani-Yaghoub</dc:creator>
  <cp:lastModifiedBy>Alex Schaeffer</cp:lastModifiedBy>
  <cp:revision>26</cp:revision>
  <dcterms:created xsi:type="dcterms:W3CDTF">2021-02-03T16:11:48Z</dcterms:created>
  <dcterms:modified xsi:type="dcterms:W3CDTF">2021-03-10T21:55:58Z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0x010100FD2BEB2BC6EC744DB5AE4417279B4E0F</vt:lpwstr>
  </property>
</Properties>
</file>