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304" r:id="rId4"/>
    <p:sldId id="343" r:id="rId5"/>
    <p:sldId id="344" r:id="rId6"/>
    <p:sldId id="353" r:id="rId7"/>
    <p:sldId id="356" r:id="rId8"/>
    <p:sldId id="357" r:id="rId9"/>
    <p:sldId id="313" r:id="rId10"/>
    <p:sldId id="358" r:id="rId11"/>
    <p:sldId id="359" r:id="rId12"/>
    <p:sldId id="360" r:id="rId13"/>
    <p:sldId id="316" r:id="rId14"/>
    <p:sldId id="35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napToGrid="0">
      <p:cViewPr varScale="1">
        <p:scale>
          <a:sx n="95" d="100"/>
          <a:sy n="95" d="100"/>
        </p:scale>
        <p:origin x="114"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aston\Desktop\New%20Text%20Documen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aston\Desktop\New%20Text%20Documen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aston\Desktop\New%20Text%20Documen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aston\Downloads\Source%20Assignment%20(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Category</a:t>
            </a:r>
            <a:r>
              <a:rPr lang="en-US" baseline="0"/>
              <a:t> of Call by Neighborhood Income Level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'New Text Document'!$C$1</c:f>
              <c:strCache>
                <c:ptCount val="1"/>
                <c:pt idx="0">
                  <c:v>Count - Low</c:v>
                </c:pt>
              </c:strCache>
            </c:strRef>
          </c:tx>
          <c:spPr>
            <a:solidFill>
              <a:schemeClr val="accent1"/>
            </a:solidFill>
            <a:ln>
              <a:noFill/>
            </a:ln>
            <a:effectLst/>
          </c:spPr>
          <c:invertIfNegative val="0"/>
          <c:cat>
            <c:strRef>
              <c:f>'New Text Document'!$B$2:$B$17</c:f>
              <c:strCache>
                <c:ptCount val="16"/>
                <c:pt idx="0">
                  <c:v>Animals / Pets</c:v>
                </c:pt>
                <c:pt idx="1">
                  <c:v>Capital Projects</c:v>
                </c:pt>
                <c:pt idx="2">
                  <c:v>City Facilities</c:v>
                </c:pt>
                <c:pt idx="3">
                  <c:v>Data Not Available</c:v>
                </c:pt>
                <c:pt idx="4">
                  <c:v>Government</c:v>
                </c:pt>
                <c:pt idx="5">
                  <c:v>Lights / Signals</c:v>
                </c:pt>
                <c:pt idx="6">
                  <c:v>Mowing / Weeds</c:v>
                </c:pt>
                <c:pt idx="7">
                  <c:v>Parks &amp; Recreation</c:v>
                </c:pt>
                <c:pt idx="8">
                  <c:v>Property / Buildings / Construction</c:v>
                </c:pt>
                <c:pt idx="9">
                  <c:v>Public Health</c:v>
                </c:pt>
                <c:pt idx="10">
                  <c:v>Public Safety</c:v>
                </c:pt>
                <c:pt idx="11">
                  <c:v>Sidewalks / Curbs / Ditch</c:v>
                </c:pt>
                <c:pt idx="12">
                  <c:v>Signs</c:v>
                </c:pt>
                <c:pt idx="13">
                  <c:v>Storm Water / Sewer</c:v>
                </c:pt>
                <c:pt idx="14">
                  <c:v>Streets / Roadways / Alleys</c:v>
                </c:pt>
                <c:pt idx="15">
                  <c:v>Trash / Recycling</c:v>
                </c:pt>
              </c:strCache>
            </c:strRef>
          </c:cat>
          <c:val>
            <c:numRef>
              <c:f>'New Text Document'!$C$2:$C$17</c:f>
              <c:numCache>
                <c:formatCode>General</c:formatCode>
                <c:ptCount val="16"/>
                <c:pt idx="0">
                  <c:v>876</c:v>
                </c:pt>
                <c:pt idx="1">
                  <c:v>41</c:v>
                </c:pt>
                <c:pt idx="2">
                  <c:v>2</c:v>
                </c:pt>
                <c:pt idx="3">
                  <c:v>5</c:v>
                </c:pt>
                <c:pt idx="4">
                  <c:v>28</c:v>
                </c:pt>
                <c:pt idx="5">
                  <c:v>229</c:v>
                </c:pt>
                <c:pt idx="6">
                  <c:v>288</c:v>
                </c:pt>
                <c:pt idx="7">
                  <c:v>61</c:v>
                </c:pt>
                <c:pt idx="8">
                  <c:v>958</c:v>
                </c:pt>
                <c:pt idx="9">
                  <c:v>231</c:v>
                </c:pt>
                <c:pt idx="10">
                  <c:v>40</c:v>
                </c:pt>
                <c:pt idx="11">
                  <c:v>47</c:v>
                </c:pt>
                <c:pt idx="12">
                  <c:v>150</c:v>
                </c:pt>
                <c:pt idx="13">
                  <c:v>253</c:v>
                </c:pt>
                <c:pt idx="14">
                  <c:v>755</c:v>
                </c:pt>
                <c:pt idx="15">
                  <c:v>2211</c:v>
                </c:pt>
              </c:numCache>
            </c:numRef>
          </c:val>
          <c:extLst>
            <c:ext xmlns:c16="http://schemas.microsoft.com/office/drawing/2014/chart" uri="{C3380CC4-5D6E-409C-BE32-E72D297353CC}">
              <c16:uniqueId val="{00000000-A5DA-41A3-B7BB-F55347FA65D9}"/>
            </c:ext>
          </c:extLst>
        </c:ser>
        <c:ser>
          <c:idx val="1"/>
          <c:order val="1"/>
          <c:tx>
            <c:strRef>
              <c:f>'New Text Document'!$D$1</c:f>
              <c:strCache>
                <c:ptCount val="1"/>
                <c:pt idx="0">
                  <c:v>Count - Moderate</c:v>
                </c:pt>
              </c:strCache>
            </c:strRef>
          </c:tx>
          <c:spPr>
            <a:solidFill>
              <a:schemeClr val="accent2"/>
            </a:solidFill>
            <a:ln>
              <a:noFill/>
            </a:ln>
            <a:effectLst/>
          </c:spPr>
          <c:invertIfNegative val="0"/>
          <c:cat>
            <c:strRef>
              <c:f>'New Text Document'!$B$2:$B$17</c:f>
              <c:strCache>
                <c:ptCount val="16"/>
                <c:pt idx="0">
                  <c:v>Animals / Pets</c:v>
                </c:pt>
                <c:pt idx="1">
                  <c:v>Capital Projects</c:v>
                </c:pt>
                <c:pt idx="2">
                  <c:v>City Facilities</c:v>
                </c:pt>
                <c:pt idx="3">
                  <c:v>Data Not Available</c:v>
                </c:pt>
                <c:pt idx="4">
                  <c:v>Government</c:v>
                </c:pt>
                <c:pt idx="5">
                  <c:v>Lights / Signals</c:v>
                </c:pt>
                <c:pt idx="6">
                  <c:v>Mowing / Weeds</c:v>
                </c:pt>
                <c:pt idx="7">
                  <c:v>Parks &amp; Recreation</c:v>
                </c:pt>
                <c:pt idx="8">
                  <c:v>Property / Buildings / Construction</c:v>
                </c:pt>
                <c:pt idx="9">
                  <c:v>Public Health</c:v>
                </c:pt>
                <c:pt idx="10">
                  <c:v>Public Safety</c:v>
                </c:pt>
                <c:pt idx="11">
                  <c:v>Sidewalks / Curbs / Ditch</c:v>
                </c:pt>
                <c:pt idx="12">
                  <c:v>Signs</c:v>
                </c:pt>
                <c:pt idx="13">
                  <c:v>Storm Water / Sewer</c:v>
                </c:pt>
                <c:pt idx="14">
                  <c:v>Streets / Roadways / Alleys</c:v>
                </c:pt>
                <c:pt idx="15">
                  <c:v>Trash / Recycling</c:v>
                </c:pt>
              </c:strCache>
            </c:strRef>
          </c:cat>
          <c:val>
            <c:numRef>
              <c:f>'New Text Document'!$D$2:$D$17</c:f>
              <c:numCache>
                <c:formatCode>General</c:formatCode>
                <c:ptCount val="16"/>
                <c:pt idx="0">
                  <c:v>3430</c:v>
                </c:pt>
                <c:pt idx="1">
                  <c:v>300</c:v>
                </c:pt>
                <c:pt idx="2">
                  <c:v>20</c:v>
                </c:pt>
                <c:pt idx="3">
                  <c:v>14</c:v>
                </c:pt>
                <c:pt idx="4">
                  <c:v>299</c:v>
                </c:pt>
                <c:pt idx="5">
                  <c:v>1634</c:v>
                </c:pt>
                <c:pt idx="6">
                  <c:v>1184</c:v>
                </c:pt>
                <c:pt idx="7">
                  <c:v>327</c:v>
                </c:pt>
                <c:pt idx="8">
                  <c:v>5487</c:v>
                </c:pt>
                <c:pt idx="9">
                  <c:v>1060</c:v>
                </c:pt>
                <c:pt idx="10">
                  <c:v>160</c:v>
                </c:pt>
                <c:pt idx="11">
                  <c:v>456</c:v>
                </c:pt>
                <c:pt idx="12">
                  <c:v>907</c:v>
                </c:pt>
                <c:pt idx="13">
                  <c:v>1509</c:v>
                </c:pt>
                <c:pt idx="14">
                  <c:v>6428</c:v>
                </c:pt>
                <c:pt idx="15">
                  <c:v>11565</c:v>
                </c:pt>
              </c:numCache>
            </c:numRef>
          </c:val>
          <c:extLst>
            <c:ext xmlns:c16="http://schemas.microsoft.com/office/drawing/2014/chart" uri="{C3380CC4-5D6E-409C-BE32-E72D297353CC}">
              <c16:uniqueId val="{00000001-A5DA-41A3-B7BB-F55347FA65D9}"/>
            </c:ext>
          </c:extLst>
        </c:ser>
        <c:ser>
          <c:idx val="2"/>
          <c:order val="2"/>
          <c:tx>
            <c:strRef>
              <c:f>'New Text Document'!$E$1</c:f>
              <c:strCache>
                <c:ptCount val="1"/>
                <c:pt idx="0">
                  <c:v>Count - High</c:v>
                </c:pt>
              </c:strCache>
            </c:strRef>
          </c:tx>
          <c:spPr>
            <a:solidFill>
              <a:schemeClr val="accent3"/>
            </a:solidFill>
            <a:ln>
              <a:noFill/>
            </a:ln>
            <a:effectLst/>
          </c:spPr>
          <c:invertIfNegative val="0"/>
          <c:cat>
            <c:strRef>
              <c:f>'New Text Document'!$B$2:$B$17</c:f>
              <c:strCache>
                <c:ptCount val="16"/>
                <c:pt idx="0">
                  <c:v>Animals / Pets</c:v>
                </c:pt>
                <c:pt idx="1">
                  <c:v>Capital Projects</c:v>
                </c:pt>
                <c:pt idx="2">
                  <c:v>City Facilities</c:v>
                </c:pt>
                <c:pt idx="3">
                  <c:v>Data Not Available</c:v>
                </c:pt>
                <c:pt idx="4">
                  <c:v>Government</c:v>
                </c:pt>
                <c:pt idx="5">
                  <c:v>Lights / Signals</c:v>
                </c:pt>
                <c:pt idx="6">
                  <c:v>Mowing / Weeds</c:v>
                </c:pt>
                <c:pt idx="7">
                  <c:v>Parks &amp; Recreation</c:v>
                </c:pt>
                <c:pt idx="8">
                  <c:v>Property / Buildings / Construction</c:v>
                </c:pt>
                <c:pt idx="9">
                  <c:v>Public Health</c:v>
                </c:pt>
                <c:pt idx="10">
                  <c:v>Public Safety</c:v>
                </c:pt>
                <c:pt idx="11">
                  <c:v>Sidewalks / Curbs / Ditch</c:v>
                </c:pt>
                <c:pt idx="12">
                  <c:v>Signs</c:v>
                </c:pt>
                <c:pt idx="13">
                  <c:v>Storm Water / Sewer</c:v>
                </c:pt>
                <c:pt idx="14">
                  <c:v>Streets / Roadways / Alleys</c:v>
                </c:pt>
                <c:pt idx="15">
                  <c:v>Trash / Recycling</c:v>
                </c:pt>
              </c:strCache>
            </c:strRef>
          </c:cat>
          <c:val>
            <c:numRef>
              <c:f>'New Text Document'!$E$2:$E$17</c:f>
              <c:numCache>
                <c:formatCode>General</c:formatCode>
                <c:ptCount val="16"/>
                <c:pt idx="0">
                  <c:v>672</c:v>
                </c:pt>
                <c:pt idx="1">
                  <c:v>125</c:v>
                </c:pt>
                <c:pt idx="2">
                  <c:v>4</c:v>
                </c:pt>
                <c:pt idx="3">
                  <c:v>3</c:v>
                </c:pt>
                <c:pt idx="4">
                  <c:v>72</c:v>
                </c:pt>
                <c:pt idx="5">
                  <c:v>801</c:v>
                </c:pt>
                <c:pt idx="6">
                  <c:v>246</c:v>
                </c:pt>
                <c:pt idx="7">
                  <c:v>79</c:v>
                </c:pt>
                <c:pt idx="8">
                  <c:v>815</c:v>
                </c:pt>
                <c:pt idx="9">
                  <c:v>141</c:v>
                </c:pt>
                <c:pt idx="10">
                  <c:v>12</c:v>
                </c:pt>
                <c:pt idx="11">
                  <c:v>272</c:v>
                </c:pt>
                <c:pt idx="12">
                  <c:v>374</c:v>
                </c:pt>
                <c:pt idx="13">
                  <c:v>471</c:v>
                </c:pt>
                <c:pt idx="14">
                  <c:v>2967</c:v>
                </c:pt>
                <c:pt idx="15">
                  <c:v>4400</c:v>
                </c:pt>
              </c:numCache>
            </c:numRef>
          </c:val>
          <c:extLst>
            <c:ext xmlns:c16="http://schemas.microsoft.com/office/drawing/2014/chart" uri="{C3380CC4-5D6E-409C-BE32-E72D297353CC}">
              <c16:uniqueId val="{00000002-A5DA-41A3-B7BB-F55347FA65D9}"/>
            </c:ext>
          </c:extLst>
        </c:ser>
        <c:dLbls>
          <c:showLegendKey val="0"/>
          <c:showVal val="0"/>
          <c:showCatName val="0"/>
          <c:showSerName val="0"/>
          <c:showPercent val="0"/>
          <c:showBubbleSize val="0"/>
        </c:dLbls>
        <c:gapWidth val="182"/>
        <c:axId val="760891896"/>
        <c:axId val="760897144"/>
      </c:barChart>
      <c:catAx>
        <c:axId val="7608918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897144"/>
        <c:crosses val="autoZero"/>
        <c:auto val="1"/>
        <c:lblAlgn val="ctr"/>
        <c:lblOffset val="100"/>
        <c:noMultiLvlLbl val="0"/>
      </c:catAx>
      <c:valAx>
        <c:axId val="760897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891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a:t>
            </a:r>
            <a:r>
              <a:rPr lang="en-US" baseline="0"/>
              <a:t> Time by Category (Values log 10)</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'New Text Document'!$F$1</c:f>
              <c:strCache>
                <c:ptCount val="1"/>
                <c:pt idx="0">
                  <c:v>Total Time -Low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'New Text Document'!$B$2:$B$17</c:f>
              <c:strCache>
                <c:ptCount val="16"/>
                <c:pt idx="0">
                  <c:v>Animals / Pets</c:v>
                </c:pt>
                <c:pt idx="1">
                  <c:v>Capital Projects</c:v>
                </c:pt>
                <c:pt idx="2">
                  <c:v>City Facilities</c:v>
                </c:pt>
                <c:pt idx="3">
                  <c:v>Data Not Available</c:v>
                </c:pt>
                <c:pt idx="4">
                  <c:v>Government</c:v>
                </c:pt>
                <c:pt idx="5">
                  <c:v>Lights / Signals</c:v>
                </c:pt>
                <c:pt idx="6">
                  <c:v>Mowing / Weeds</c:v>
                </c:pt>
                <c:pt idx="7">
                  <c:v>Parks &amp; Recreation</c:v>
                </c:pt>
                <c:pt idx="8">
                  <c:v>Property / Buildings / Construction</c:v>
                </c:pt>
                <c:pt idx="9">
                  <c:v>Public Health</c:v>
                </c:pt>
                <c:pt idx="10">
                  <c:v>Public Safety</c:v>
                </c:pt>
                <c:pt idx="11">
                  <c:v>Sidewalks / Curbs / Ditch</c:v>
                </c:pt>
                <c:pt idx="12">
                  <c:v>Signs</c:v>
                </c:pt>
                <c:pt idx="13">
                  <c:v>Storm Water / Sewer</c:v>
                </c:pt>
                <c:pt idx="14">
                  <c:v>Streets / Roadways / Alleys</c:v>
                </c:pt>
                <c:pt idx="15">
                  <c:v>Trash / Recycling</c:v>
                </c:pt>
              </c:strCache>
            </c:strRef>
          </c:cat>
          <c:val>
            <c:numRef>
              <c:f>'New Text Document'!$F$2:$F$17</c:f>
              <c:numCache>
                <c:formatCode>General</c:formatCode>
                <c:ptCount val="16"/>
                <c:pt idx="0">
                  <c:v>11856</c:v>
                </c:pt>
                <c:pt idx="1">
                  <c:v>1703</c:v>
                </c:pt>
                <c:pt idx="2">
                  <c:v>203</c:v>
                </c:pt>
                <c:pt idx="3">
                  <c:v>400</c:v>
                </c:pt>
                <c:pt idx="4">
                  <c:v>517</c:v>
                </c:pt>
                <c:pt idx="5">
                  <c:v>1394</c:v>
                </c:pt>
                <c:pt idx="6">
                  <c:v>24128</c:v>
                </c:pt>
                <c:pt idx="7">
                  <c:v>1539</c:v>
                </c:pt>
                <c:pt idx="8">
                  <c:v>62313</c:v>
                </c:pt>
                <c:pt idx="9">
                  <c:v>4109</c:v>
                </c:pt>
                <c:pt idx="10">
                  <c:v>1149</c:v>
                </c:pt>
                <c:pt idx="11">
                  <c:v>924</c:v>
                </c:pt>
                <c:pt idx="12">
                  <c:v>1440</c:v>
                </c:pt>
                <c:pt idx="13">
                  <c:v>7278</c:v>
                </c:pt>
                <c:pt idx="14">
                  <c:v>17085</c:v>
                </c:pt>
                <c:pt idx="15">
                  <c:v>56216</c:v>
                </c:pt>
              </c:numCache>
            </c:numRef>
          </c:val>
          <c:extLst>
            <c:ext xmlns:c16="http://schemas.microsoft.com/office/drawing/2014/chart" uri="{C3380CC4-5D6E-409C-BE32-E72D297353CC}">
              <c16:uniqueId val="{00000000-3DA6-4265-88D0-43B224A4AC0C}"/>
            </c:ext>
          </c:extLst>
        </c:ser>
        <c:ser>
          <c:idx val="1"/>
          <c:order val="1"/>
          <c:tx>
            <c:strRef>
              <c:f>'New Text Document'!$G$1</c:f>
              <c:strCache>
                <c:ptCount val="1"/>
                <c:pt idx="0">
                  <c:v>Total Time -Moderate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'New Text Document'!$B$2:$B$17</c:f>
              <c:strCache>
                <c:ptCount val="16"/>
                <c:pt idx="0">
                  <c:v>Animals / Pets</c:v>
                </c:pt>
                <c:pt idx="1">
                  <c:v>Capital Projects</c:v>
                </c:pt>
                <c:pt idx="2">
                  <c:v>City Facilities</c:v>
                </c:pt>
                <c:pt idx="3">
                  <c:v>Data Not Available</c:v>
                </c:pt>
                <c:pt idx="4">
                  <c:v>Government</c:v>
                </c:pt>
                <c:pt idx="5">
                  <c:v>Lights / Signals</c:v>
                </c:pt>
                <c:pt idx="6">
                  <c:v>Mowing / Weeds</c:v>
                </c:pt>
                <c:pt idx="7">
                  <c:v>Parks &amp; Recreation</c:v>
                </c:pt>
                <c:pt idx="8">
                  <c:v>Property / Buildings / Construction</c:v>
                </c:pt>
                <c:pt idx="9">
                  <c:v>Public Health</c:v>
                </c:pt>
                <c:pt idx="10">
                  <c:v>Public Safety</c:v>
                </c:pt>
                <c:pt idx="11">
                  <c:v>Sidewalks / Curbs / Ditch</c:v>
                </c:pt>
                <c:pt idx="12">
                  <c:v>Signs</c:v>
                </c:pt>
                <c:pt idx="13">
                  <c:v>Storm Water / Sewer</c:v>
                </c:pt>
                <c:pt idx="14">
                  <c:v>Streets / Roadways / Alleys</c:v>
                </c:pt>
                <c:pt idx="15">
                  <c:v>Trash / Recycling</c:v>
                </c:pt>
              </c:strCache>
            </c:strRef>
          </c:cat>
          <c:val>
            <c:numRef>
              <c:f>'New Text Document'!$G$2:$G$17</c:f>
              <c:numCache>
                <c:formatCode>General</c:formatCode>
                <c:ptCount val="16"/>
                <c:pt idx="0">
                  <c:v>34004</c:v>
                </c:pt>
                <c:pt idx="1">
                  <c:v>11998</c:v>
                </c:pt>
                <c:pt idx="2">
                  <c:v>1413</c:v>
                </c:pt>
                <c:pt idx="3">
                  <c:v>606</c:v>
                </c:pt>
                <c:pt idx="4">
                  <c:v>3543</c:v>
                </c:pt>
                <c:pt idx="5">
                  <c:v>13305</c:v>
                </c:pt>
                <c:pt idx="6">
                  <c:v>93181</c:v>
                </c:pt>
                <c:pt idx="7">
                  <c:v>8583</c:v>
                </c:pt>
                <c:pt idx="8">
                  <c:v>360537</c:v>
                </c:pt>
                <c:pt idx="9">
                  <c:v>17524</c:v>
                </c:pt>
                <c:pt idx="10">
                  <c:v>4337</c:v>
                </c:pt>
                <c:pt idx="11">
                  <c:v>6859</c:v>
                </c:pt>
                <c:pt idx="12">
                  <c:v>18387</c:v>
                </c:pt>
                <c:pt idx="13">
                  <c:v>41734</c:v>
                </c:pt>
                <c:pt idx="14">
                  <c:v>172339</c:v>
                </c:pt>
                <c:pt idx="15">
                  <c:v>236724</c:v>
                </c:pt>
              </c:numCache>
            </c:numRef>
          </c:val>
          <c:extLst>
            <c:ext xmlns:c16="http://schemas.microsoft.com/office/drawing/2014/chart" uri="{C3380CC4-5D6E-409C-BE32-E72D297353CC}">
              <c16:uniqueId val="{00000001-3DA6-4265-88D0-43B224A4AC0C}"/>
            </c:ext>
          </c:extLst>
        </c:ser>
        <c:ser>
          <c:idx val="2"/>
          <c:order val="2"/>
          <c:tx>
            <c:strRef>
              <c:f>'New Text Document'!$H$1</c:f>
              <c:strCache>
                <c:ptCount val="1"/>
                <c:pt idx="0">
                  <c:v>Total Time -High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'New Text Document'!$B$2:$B$17</c:f>
              <c:strCache>
                <c:ptCount val="16"/>
                <c:pt idx="0">
                  <c:v>Animals / Pets</c:v>
                </c:pt>
                <c:pt idx="1">
                  <c:v>Capital Projects</c:v>
                </c:pt>
                <c:pt idx="2">
                  <c:v>City Facilities</c:v>
                </c:pt>
                <c:pt idx="3">
                  <c:v>Data Not Available</c:v>
                </c:pt>
                <c:pt idx="4">
                  <c:v>Government</c:v>
                </c:pt>
                <c:pt idx="5">
                  <c:v>Lights / Signals</c:v>
                </c:pt>
                <c:pt idx="6">
                  <c:v>Mowing / Weeds</c:v>
                </c:pt>
                <c:pt idx="7">
                  <c:v>Parks &amp; Recreation</c:v>
                </c:pt>
                <c:pt idx="8">
                  <c:v>Property / Buildings / Construction</c:v>
                </c:pt>
                <c:pt idx="9">
                  <c:v>Public Health</c:v>
                </c:pt>
                <c:pt idx="10">
                  <c:v>Public Safety</c:v>
                </c:pt>
                <c:pt idx="11">
                  <c:v>Sidewalks / Curbs / Ditch</c:v>
                </c:pt>
                <c:pt idx="12">
                  <c:v>Signs</c:v>
                </c:pt>
                <c:pt idx="13">
                  <c:v>Storm Water / Sewer</c:v>
                </c:pt>
                <c:pt idx="14">
                  <c:v>Streets / Roadways / Alleys</c:v>
                </c:pt>
                <c:pt idx="15">
                  <c:v>Trash / Recycling</c:v>
                </c:pt>
              </c:strCache>
            </c:strRef>
          </c:cat>
          <c:val>
            <c:numRef>
              <c:f>'New Text Document'!$H$2:$H$17</c:f>
              <c:numCache>
                <c:formatCode>General</c:formatCode>
                <c:ptCount val="16"/>
                <c:pt idx="0">
                  <c:v>5032</c:v>
                </c:pt>
                <c:pt idx="1">
                  <c:v>5227</c:v>
                </c:pt>
                <c:pt idx="2">
                  <c:v>15</c:v>
                </c:pt>
                <c:pt idx="3">
                  <c:v>2</c:v>
                </c:pt>
                <c:pt idx="4">
                  <c:v>566</c:v>
                </c:pt>
                <c:pt idx="5">
                  <c:v>5080</c:v>
                </c:pt>
                <c:pt idx="6">
                  <c:v>18966</c:v>
                </c:pt>
                <c:pt idx="7">
                  <c:v>1870</c:v>
                </c:pt>
                <c:pt idx="8">
                  <c:v>48203</c:v>
                </c:pt>
                <c:pt idx="9">
                  <c:v>1391</c:v>
                </c:pt>
                <c:pt idx="10">
                  <c:v>544</c:v>
                </c:pt>
                <c:pt idx="11">
                  <c:v>3675</c:v>
                </c:pt>
                <c:pt idx="12">
                  <c:v>6714</c:v>
                </c:pt>
                <c:pt idx="13">
                  <c:v>14208</c:v>
                </c:pt>
                <c:pt idx="14">
                  <c:v>76732</c:v>
                </c:pt>
                <c:pt idx="15">
                  <c:v>40125</c:v>
                </c:pt>
              </c:numCache>
            </c:numRef>
          </c:val>
          <c:extLst>
            <c:ext xmlns:c16="http://schemas.microsoft.com/office/drawing/2014/chart" uri="{C3380CC4-5D6E-409C-BE32-E72D297353CC}">
              <c16:uniqueId val="{00000002-3DA6-4265-88D0-43B224A4AC0C}"/>
            </c:ext>
          </c:extLst>
        </c:ser>
        <c:dLbls>
          <c:showLegendKey val="0"/>
          <c:showVal val="0"/>
          <c:showCatName val="0"/>
          <c:showSerName val="0"/>
          <c:showPercent val="0"/>
          <c:showBubbleSize val="0"/>
        </c:dLbls>
        <c:gapWidth val="115"/>
        <c:axId val="738106984"/>
        <c:axId val="738109608"/>
      </c:barChart>
      <c:catAx>
        <c:axId val="7381069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8109608"/>
        <c:crosses val="autoZero"/>
        <c:auto val="1"/>
        <c:lblAlgn val="ctr"/>
        <c:lblOffset val="100"/>
        <c:noMultiLvlLbl val="0"/>
      </c:catAx>
      <c:valAx>
        <c:axId val="738109608"/>
        <c:scaling>
          <c:logBase val="10"/>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8106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Time to Service Completion by Income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'New Text Document'!$I$1</c:f>
              <c:strCache>
                <c:ptCount val="1"/>
                <c:pt idx="0">
                  <c:v>Avg Time Low</c:v>
                </c:pt>
              </c:strCache>
            </c:strRef>
          </c:tx>
          <c:spPr>
            <a:solidFill>
              <a:schemeClr val="accent1"/>
            </a:solidFill>
            <a:ln>
              <a:noFill/>
            </a:ln>
            <a:effectLst/>
          </c:spPr>
          <c:cat>
            <c:strRef>
              <c:f>'New Text Document'!$B$2:$B$17</c:f>
              <c:strCache>
                <c:ptCount val="16"/>
                <c:pt idx="0">
                  <c:v>Animals / Pets</c:v>
                </c:pt>
                <c:pt idx="1">
                  <c:v>Capital Projects</c:v>
                </c:pt>
                <c:pt idx="2">
                  <c:v>City Facilities</c:v>
                </c:pt>
                <c:pt idx="3">
                  <c:v>Data Not Available</c:v>
                </c:pt>
                <c:pt idx="4">
                  <c:v>Government</c:v>
                </c:pt>
                <c:pt idx="5">
                  <c:v>Lights / Signals</c:v>
                </c:pt>
                <c:pt idx="6">
                  <c:v>Mowing / Weeds</c:v>
                </c:pt>
                <c:pt idx="7">
                  <c:v>Parks &amp; Recreation</c:v>
                </c:pt>
                <c:pt idx="8">
                  <c:v>Property / Buildings / Construction</c:v>
                </c:pt>
                <c:pt idx="9">
                  <c:v>Public Health</c:v>
                </c:pt>
                <c:pt idx="10">
                  <c:v>Public Safety</c:v>
                </c:pt>
                <c:pt idx="11">
                  <c:v>Sidewalks / Curbs / Ditch</c:v>
                </c:pt>
                <c:pt idx="12">
                  <c:v>Signs</c:v>
                </c:pt>
                <c:pt idx="13">
                  <c:v>Storm Water / Sewer</c:v>
                </c:pt>
                <c:pt idx="14">
                  <c:v>Streets / Roadways / Alleys</c:v>
                </c:pt>
                <c:pt idx="15">
                  <c:v>Trash / Recycling</c:v>
                </c:pt>
              </c:strCache>
            </c:strRef>
          </c:cat>
          <c:val>
            <c:numRef>
              <c:f>'New Text Document'!$I$2:$I$17</c:f>
              <c:numCache>
                <c:formatCode>General</c:formatCode>
                <c:ptCount val="16"/>
                <c:pt idx="0">
                  <c:v>13.534246575342401</c:v>
                </c:pt>
                <c:pt idx="1">
                  <c:v>41.536585365853597</c:v>
                </c:pt>
                <c:pt idx="2">
                  <c:v>101.5</c:v>
                </c:pt>
                <c:pt idx="3">
                  <c:v>80</c:v>
                </c:pt>
                <c:pt idx="4">
                  <c:v>18.464285714285701</c:v>
                </c:pt>
                <c:pt idx="5">
                  <c:v>6.08733624454148</c:v>
                </c:pt>
                <c:pt idx="6">
                  <c:v>83.7777777777777</c:v>
                </c:pt>
                <c:pt idx="7">
                  <c:v>25.229508196721302</c:v>
                </c:pt>
                <c:pt idx="8">
                  <c:v>65.044885177452997</c:v>
                </c:pt>
                <c:pt idx="9">
                  <c:v>17.7878787878787</c:v>
                </c:pt>
                <c:pt idx="10">
                  <c:v>28.725000000000001</c:v>
                </c:pt>
                <c:pt idx="11">
                  <c:v>19.659574468085101</c:v>
                </c:pt>
                <c:pt idx="12">
                  <c:v>9.6</c:v>
                </c:pt>
                <c:pt idx="13">
                  <c:v>28.7667984189723</c:v>
                </c:pt>
                <c:pt idx="14">
                  <c:v>22.6291390728476</c:v>
                </c:pt>
                <c:pt idx="15">
                  <c:v>25.425599276345501</c:v>
                </c:pt>
              </c:numCache>
            </c:numRef>
          </c:val>
          <c:extLst>
            <c:ext xmlns:c16="http://schemas.microsoft.com/office/drawing/2014/chart" uri="{C3380CC4-5D6E-409C-BE32-E72D297353CC}">
              <c16:uniqueId val="{00000000-F2B4-47F0-A322-3BA7C55BFF66}"/>
            </c:ext>
          </c:extLst>
        </c:ser>
        <c:ser>
          <c:idx val="1"/>
          <c:order val="1"/>
          <c:tx>
            <c:strRef>
              <c:f>'New Text Document'!$J$1</c:f>
              <c:strCache>
                <c:ptCount val="1"/>
                <c:pt idx="0">
                  <c:v>Avg Time Moderate</c:v>
                </c:pt>
              </c:strCache>
            </c:strRef>
          </c:tx>
          <c:spPr>
            <a:solidFill>
              <a:schemeClr val="accent2"/>
            </a:solidFill>
            <a:ln>
              <a:noFill/>
            </a:ln>
            <a:effectLst/>
          </c:spPr>
          <c:cat>
            <c:strRef>
              <c:f>'New Text Document'!$B$2:$B$17</c:f>
              <c:strCache>
                <c:ptCount val="16"/>
                <c:pt idx="0">
                  <c:v>Animals / Pets</c:v>
                </c:pt>
                <c:pt idx="1">
                  <c:v>Capital Projects</c:v>
                </c:pt>
                <c:pt idx="2">
                  <c:v>City Facilities</c:v>
                </c:pt>
                <c:pt idx="3">
                  <c:v>Data Not Available</c:v>
                </c:pt>
                <c:pt idx="4">
                  <c:v>Government</c:v>
                </c:pt>
                <c:pt idx="5">
                  <c:v>Lights / Signals</c:v>
                </c:pt>
                <c:pt idx="6">
                  <c:v>Mowing / Weeds</c:v>
                </c:pt>
                <c:pt idx="7">
                  <c:v>Parks &amp; Recreation</c:v>
                </c:pt>
                <c:pt idx="8">
                  <c:v>Property / Buildings / Construction</c:v>
                </c:pt>
                <c:pt idx="9">
                  <c:v>Public Health</c:v>
                </c:pt>
                <c:pt idx="10">
                  <c:v>Public Safety</c:v>
                </c:pt>
                <c:pt idx="11">
                  <c:v>Sidewalks / Curbs / Ditch</c:v>
                </c:pt>
                <c:pt idx="12">
                  <c:v>Signs</c:v>
                </c:pt>
                <c:pt idx="13">
                  <c:v>Storm Water / Sewer</c:v>
                </c:pt>
                <c:pt idx="14">
                  <c:v>Streets / Roadways / Alleys</c:v>
                </c:pt>
                <c:pt idx="15">
                  <c:v>Trash / Recycling</c:v>
                </c:pt>
              </c:strCache>
            </c:strRef>
          </c:cat>
          <c:val>
            <c:numRef>
              <c:f>'New Text Document'!$J$2:$J$17</c:f>
              <c:numCache>
                <c:formatCode>General</c:formatCode>
                <c:ptCount val="16"/>
                <c:pt idx="0">
                  <c:v>9.9137026239066994</c:v>
                </c:pt>
                <c:pt idx="1">
                  <c:v>39.993333333333297</c:v>
                </c:pt>
                <c:pt idx="2">
                  <c:v>70.650000000000006</c:v>
                </c:pt>
                <c:pt idx="3">
                  <c:v>43.285714285714199</c:v>
                </c:pt>
                <c:pt idx="4">
                  <c:v>11.8494983277591</c:v>
                </c:pt>
                <c:pt idx="5">
                  <c:v>8.1425948592411199</c:v>
                </c:pt>
                <c:pt idx="6">
                  <c:v>78.700168918918905</c:v>
                </c:pt>
                <c:pt idx="7">
                  <c:v>26.2477064220183</c:v>
                </c:pt>
                <c:pt idx="8">
                  <c:v>65.707490431929997</c:v>
                </c:pt>
                <c:pt idx="9">
                  <c:v>16.5320754716981</c:v>
                </c:pt>
                <c:pt idx="10">
                  <c:v>27.106249999999999</c:v>
                </c:pt>
                <c:pt idx="11">
                  <c:v>15.0416666666666</c:v>
                </c:pt>
                <c:pt idx="12">
                  <c:v>20.272326350606299</c:v>
                </c:pt>
                <c:pt idx="13">
                  <c:v>27.656726308813699</c:v>
                </c:pt>
                <c:pt idx="14">
                  <c:v>26.8106720597386</c:v>
                </c:pt>
                <c:pt idx="15">
                  <c:v>20.469001297016799</c:v>
                </c:pt>
              </c:numCache>
            </c:numRef>
          </c:val>
          <c:extLst>
            <c:ext xmlns:c16="http://schemas.microsoft.com/office/drawing/2014/chart" uri="{C3380CC4-5D6E-409C-BE32-E72D297353CC}">
              <c16:uniqueId val="{00000001-F2B4-47F0-A322-3BA7C55BFF66}"/>
            </c:ext>
          </c:extLst>
        </c:ser>
        <c:ser>
          <c:idx val="2"/>
          <c:order val="2"/>
          <c:tx>
            <c:strRef>
              <c:f>'New Text Document'!$K$1</c:f>
              <c:strCache>
                <c:ptCount val="1"/>
                <c:pt idx="0">
                  <c:v>Avg Time High</c:v>
                </c:pt>
              </c:strCache>
            </c:strRef>
          </c:tx>
          <c:spPr>
            <a:solidFill>
              <a:schemeClr val="accent3"/>
            </a:solidFill>
            <a:ln>
              <a:noFill/>
            </a:ln>
            <a:effectLst/>
          </c:spPr>
          <c:cat>
            <c:strRef>
              <c:f>'New Text Document'!$B$2:$B$17</c:f>
              <c:strCache>
                <c:ptCount val="16"/>
                <c:pt idx="0">
                  <c:v>Animals / Pets</c:v>
                </c:pt>
                <c:pt idx="1">
                  <c:v>Capital Projects</c:v>
                </c:pt>
                <c:pt idx="2">
                  <c:v>City Facilities</c:v>
                </c:pt>
                <c:pt idx="3">
                  <c:v>Data Not Available</c:v>
                </c:pt>
                <c:pt idx="4">
                  <c:v>Government</c:v>
                </c:pt>
                <c:pt idx="5">
                  <c:v>Lights / Signals</c:v>
                </c:pt>
                <c:pt idx="6">
                  <c:v>Mowing / Weeds</c:v>
                </c:pt>
                <c:pt idx="7">
                  <c:v>Parks &amp; Recreation</c:v>
                </c:pt>
                <c:pt idx="8">
                  <c:v>Property / Buildings / Construction</c:v>
                </c:pt>
                <c:pt idx="9">
                  <c:v>Public Health</c:v>
                </c:pt>
                <c:pt idx="10">
                  <c:v>Public Safety</c:v>
                </c:pt>
                <c:pt idx="11">
                  <c:v>Sidewalks / Curbs / Ditch</c:v>
                </c:pt>
                <c:pt idx="12">
                  <c:v>Signs</c:v>
                </c:pt>
                <c:pt idx="13">
                  <c:v>Storm Water / Sewer</c:v>
                </c:pt>
                <c:pt idx="14">
                  <c:v>Streets / Roadways / Alleys</c:v>
                </c:pt>
                <c:pt idx="15">
                  <c:v>Trash / Recycling</c:v>
                </c:pt>
              </c:strCache>
            </c:strRef>
          </c:cat>
          <c:val>
            <c:numRef>
              <c:f>'New Text Document'!$K$2:$K$17</c:f>
              <c:numCache>
                <c:formatCode>General</c:formatCode>
                <c:ptCount val="16"/>
                <c:pt idx="0">
                  <c:v>7.4880952380952301</c:v>
                </c:pt>
                <c:pt idx="1">
                  <c:v>41.816000000000003</c:v>
                </c:pt>
                <c:pt idx="2">
                  <c:v>3.75</c:v>
                </c:pt>
                <c:pt idx="3">
                  <c:v>0.66666666666666596</c:v>
                </c:pt>
                <c:pt idx="4">
                  <c:v>7.8611111111111098</c:v>
                </c:pt>
                <c:pt idx="5">
                  <c:v>6.3420724094881402</c:v>
                </c:pt>
                <c:pt idx="6">
                  <c:v>77.097560975609696</c:v>
                </c:pt>
                <c:pt idx="7">
                  <c:v>23.670886075949301</c:v>
                </c:pt>
                <c:pt idx="8">
                  <c:v>59.144785276073598</c:v>
                </c:pt>
                <c:pt idx="9">
                  <c:v>9.8652482269503494</c:v>
                </c:pt>
                <c:pt idx="10">
                  <c:v>45.3333333333333</c:v>
                </c:pt>
                <c:pt idx="11">
                  <c:v>13.511029411764699</c:v>
                </c:pt>
                <c:pt idx="12">
                  <c:v>17.951871657754001</c:v>
                </c:pt>
                <c:pt idx="13">
                  <c:v>30.165605095541402</c:v>
                </c:pt>
                <c:pt idx="14">
                  <c:v>25.8618132794068</c:v>
                </c:pt>
                <c:pt idx="15">
                  <c:v>9.1193181818181799</c:v>
                </c:pt>
              </c:numCache>
            </c:numRef>
          </c:val>
          <c:extLst>
            <c:ext xmlns:c16="http://schemas.microsoft.com/office/drawing/2014/chart" uri="{C3380CC4-5D6E-409C-BE32-E72D297353CC}">
              <c16:uniqueId val="{00000002-F2B4-47F0-A322-3BA7C55BFF66}"/>
            </c:ext>
          </c:extLst>
        </c:ser>
        <c:dLbls>
          <c:showLegendKey val="0"/>
          <c:showVal val="0"/>
          <c:showCatName val="0"/>
          <c:showSerName val="0"/>
          <c:showPercent val="0"/>
          <c:showBubbleSize val="0"/>
        </c:dLbls>
        <c:axId val="786879736"/>
        <c:axId val="786880064"/>
      </c:areaChart>
      <c:catAx>
        <c:axId val="7868797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880064"/>
        <c:crosses val="autoZero"/>
        <c:auto val="1"/>
        <c:lblAlgn val="ctr"/>
        <c:lblOffset val="100"/>
        <c:noMultiLvlLbl val="0"/>
      </c:catAx>
      <c:valAx>
        <c:axId val="78688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8797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t>
            </a:r>
            <a:r>
              <a:rPr lang="en-US" baseline="0"/>
              <a:t> Source Counts by Income Level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Low</c:v>
                </c:pt>
              </c:strCache>
            </c:strRef>
          </c:tx>
          <c:spPr>
            <a:solidFill>
              <a:schemeClr val="accent1"/>
            </a:solidFill>
            <a:ln>
              <a:noFill/>
            </a:ln>
            <a:effectLst/>
          </c:spPr>
          <c:invertIfNegative val="0"/>
          <c:cat>
            <c:strRef>
              <c:f>Sheet1!$A$2:$A$17</c:f>
              <c:strCache>
                <c:ptCount val="16"/>
                <c:pt idx="0">
                  <c:v>PHONE</c:v>
                </c:pt>
                <c:pt idx="1">
                  <c:v>EMAIL</c:v>
                </c:pt>
                <c:pt idx="2">
                  <c:v>WEB</c:v>
                </c:pt>
                <c:pt idx="3">
                  <c:v>INSPE</c:v>
                </c:pt>
                <c:pt idx="4">
                  <c:v>TWIR</c:v>
                </c:pt>
                <c:pt idx="5">
                  <c:v>KCEPS</c:v>
                </c:pt>
                <c:pt idx="6">
                  <c:v>BOT</c:v>
                </c:pt>
                <c:pt idx="7">
                  <c:v>SYS</c:v>
                </c:pt>
                <c:pt idx="8">
                  <c:v>VOICE</c:v>
                </c:pt>
                <c:pt idx="9">
                  <c:v>KCMPD</c:v>
                </c:pt>
                <c:pt idx="10">
                  <c:v>EDC</c:v>
                </c:pt>
                <c:pt idx="11">
                  <c:v>CMO</c:v>
                </c:pt>
                <c:pt idx="12">
                  <c:v>MAIL</c:v>
                </c:pt>
                <c:pt idx="13">
                  <c:v>EIP</c:v>
                </c:pt>
                <c:pt idx="14">
                  <c:v>FAX</c:v>
                </c:pt>
                <c:pt idx="15">
                  <c:v>WALK</c:v>
                </c:pt>
              </c:strCache>
            </c:strRef>
          </c:cat>
          <c:val>
            <c:numRef>
              <c:f>Sheet1!$B$2:$B$17</c:f>
              <c:numCache>
                <c:formatCode>General</c:formatCode>
                <c:ptCount val="16"/>
                <c:pt idx="0">
                  <c:v>4440</c:v>
                </c:pt>
                <c:pt idx="1">
                  <c:v>248</c:v>
                </c:pt>
                <c:pt idx="2">
                  <c:v>1030</c:v>
                </c:pt>
                <c:pt idx="3">
                  <c:v>85</c:v>
                </c:pt>
                <c:pt idx="4">
                  <c:v>25</c:v>
                </c:pt>
                <c:pt idx="5">
                  <c:v>1</c:v>
                </c:pt>
                <c:pt idx="6">
                  <c:v>341</c:v>
                </c:pt>
                <c:pt idx="7">
                  <c:v>2</c:v>
                </c:pt>
                <c:pt idx="8">
                  <c:v>0</c:v>
                </c:pt>
                <c:pt idx="9">
                  <c:v>0</c:v>
                </c:pt>
                <c:pt idx="10">
                  <c:v>0</c:v>
                </c:pt>
                <c:pt idx="11">
                  <c:v>0</c:v>
                </c:pt>
                <c:pt idx="12">
                  <c:v>0</c:v>
                </c:pt>
                <c:pt idx="13">
                  <c:v>0</c:v>
                </c:pt>
                <c:pt idx="14">
                  <c:v>0</c:v>
                </c:pt>
                <c:pt idx="15">
                  <c:v>3</c:v>
                </c:pt>
              </c:numCache>
            </c:numRef>
          </c:val>
          <c:extLst>
            <c:ext xmlns:c16="http://schemas.microsoft.com/office/drawing/2014/chart" uri="{C3380CC4-5D6E-409C-BE32-E72D297353CC}">
              <c16:uniqueId val="{00000000-B0B8-4E7C-A587-14554D28123F}"/>
            </c:ext>
          </c:extLst>
        </c:ser>
        <c:ser>
          <c:idx val="1"/>
          <c:order val="1"/>
          <c:tx>
            <c:strRef>
              <c:f>Sheet1!$C$1</c:f>
              <c:strCache>
                <c:ptCount val="1"/>
                <c:pt idx="0">
                  <c:v>Moderate</c:v>
                </c:pt>
              </c:strCache>
            </c:strRef>
          </c:tx>
          <c:spPr>
            <a:solidFill>
              <a:schemeClr val="accent2"/>
            </a:solidFill>
            <a:ln>
              <a:noFill/>
            </a:ln>
            <a:effectLst/>
          </c:spPr>
          <c:invertIfNegative val="0"/>
          <c:cat>
            <c:strRef>
              <c:f>Sheet1!$A$2:$A$17</c:f>
              <c:strCache>
                <c:ptCount val="16"/>
                <c:pt idx="0">
                  <c:v>PHONE</c:v>
                </c:pt>
                <c:pt idx="1">
                  <c:v>EMAIL</c:v>
                </c:pt>
                <c:pt idx="2">
                  <c:v>WEB</c:v>
                </c:pt>
                <c:pt idx="3">
                  <c:v>INSPE</c:v>
                </c:pt>
                <c:pt idx="4">
                  <c:v>TWIR</c:v>
                </c:pt>
                <c:pt idx="5">
                  <c:v>KCEPS</c:v>
                </c:pt>
                <c:pt idx="6">
                  <c:v>BOT</c:v>
                </c:pt>
                <c:pt idx="7">
                  <c:v>SYS</c:v>
                </c:pt>
                <c:pt idx="8">
                  <c:v>VOICE</c:v>
                </c:pt>
                <c:pt idx="9">
                  <c:v>KCMPD</c:v>
                </c:pt>
                <c:pt idx="10">
                  <c:v>EDC</c:v>
                </c:pt>
                <c:pt idx="11">
                  <c:v>CMO</c:v>
                </c:pt>
                <c:pt idx="12">
                  <c:v>MAIL</c:v>
                </c:pt>
                <c:pt idx="13">
                  <c:v>EIP</c:v>
                </c:pt>
                <c:pt idx="14">
                  <c:v>FAX</c:v>
                </c:pt>
                <c:pt idx="15">
                  <c:v>WALK</c:v>
                </c:pt>
              </c:strCache>
            </c:strRef>
          </c:cat>
          <c:val>
            <c:numRef>
              <c:f>Sheet1!$C$2:$C$17</c:f>
              <c:numCache>
                <c:formatCode>General</c:formatCode>
                <c:ptCount val="16"/>
                <c:pt idx="0">
                  <c:v>20468</c:v>
                </c:pt>
                <c:pt idx="1">
                  <c:v>2307</c:v>
                </c:pt>
                <c:pt idx="2">
                  <c:v>8929</c:v>
                </c:pt>
                <c:pt idx="3">
                  <c:v>155</c:v>
                </c:pt>
                <c:pt idx="4">
                  <c:v>410</c:v>
                </c:pt>
                <c:pt idx="5">
                  <c:v>0</c:v>
                </c:pt>
                <c:pt idx="6">
                  <c:v>2441</c:v>
                </c:pt>
                <c:pt idx="7">
                  <c:v>43</c:v>
                </c:pt>
                <c:pt idx="8">
                  <c:v>0</c:v>
                </c:pt>
                <c:pt idx="9">
                  <c:v>0</c:v>
                </c:pt>
                <c:pt idx="10">
                  <c:v>6</c:v>
                </c:pt>
                <c:pt idx="11">
                  <c:v>0</c:v>
                </c:pt>
                <c:pt idx="12">
                  <c:v>0</c:v>
                </c:pt>
                <c:pt idx="13">
                  <c:v>4</c:v>
                </c:pt>
                <c:pt idx="14">
                  <c:v>1</c:v>
                </c:pt>
                <c:pt idx="15">
                  <c:v>10</c:v>
                </c:pt>
              </c:numCache>
            </c:numRef>
          </c:val>
          <c:extLst>
            <c:ext xmlns:c16="http://schemas.microsoft.com/office/drawing/2014/chart" uri="{C3380CC4-5D6E-409C-BE32-E72D297353CC}">
              <c16:uniqueId val="{00000001-B0B8-4E7C-A587-14554D28123F}"/>
            </c:ext>
          </c:extLst>
        </c:ser>
        <c:ser>
          <c:idx val="2"/>
          <c:order val="2"/>
          <c:tx>
            <c:strRef>
              <c:f>Sheet1!$D$1</c:f>
              <c:strCache>
                <c:ptCount val="1"/>
                <c:pt idx="0">
                  <c:v>High</c:v>
                </c:pt>
              </c:strCache>
            </c:strRef>
          </c:tx>
          <c:spPr>
            <a:solidFill>
              <a:schemeClr val="accent3"/>
            </a:solidFill>
            <a:ln>
              <a:noFill/>
            </a:ln>
            <a:effectLst/>
          </c:spPr>
          <c:invertIfNegative val="0"/>
          <c:cat>
            <c:strRef>
              <c:f>Sheet1!$A$2:$A$17</c:f>
              <c:strCache>
                <c:ptCount val="16"/>
                <c:pt idx="0">
                  <c:v>PHONE</c:v>
                </c:pt>
                <c:pt idx="1">
                  <c:v>EMAIL</c:v>
                </c:pt>
                <c:pt idx="2">
                  <c:v>WEB</c:v>
                </c:pt>
                <c:pt idx="3">
                  <c:v>INSPE</c:v>
                </c:pt>
                <c:pt idx="4">
                  <c:v>TWIR</c:v>
                </c:pt>
                <c:pt idx="5">
                  <c:v>KCEPS</c:v>
                </c:pt>
                <c:pt idx="6">
                  <c:v>BOT</c:v>
                </c:pt>
                <c:pt idx="7">
                  <c:v>SYS</c:v>
                </c:pt>
                <c:pt idx="8">
                  <c:v>VOICE</c:v>
                </c:pt>
                <c:pt idx="9">
                  <c:v>KCMPD</c:v>
                </c:pt>
                <c:pt idx="10">
                  <c:v>EDC</c:v>
                </c:pt>
                <c:pt idx="11">
                  <c:v>CMO</c:v>
                </c:pt>
                <c:pt idx="12">
                  <c:v>MAIL</c:v>
                </c:pt>
                <c:pt idx="13">
                  <c:v>EIP</c:v>
                </c:pt>
                <c:pt idx="14">
                  <c:v>FAX</c:v>
                </c:pt>
                <c:pt idx="15">
                  <c:v>WALK</c:v>
                </c:pt>
              </c:strCache>
            </c:strRef>
          </c:cat>
          <c:val>
            <c:numRef>
              <c:f>Sheet1!$D$2:$D$17</c:f>
              <c:numCache>
                <c:formatCode>General</c:formatCode>
                <c:ptCount val="16"/>
                <c:pt idx="0">
                  <c:v>5345</c:v>
                </c:pt>
                <c:pt idx="1">
                  <c:v>1471</c:v>
                </c:pt>
                <c:pt idx="2">
                  <c:v>3438</c:v>
                </c:pt>
                <c:pt idx="3">
                  <c:v>25</c:v>
                </c:pt>
                <c:pt idx="4">
                  <c:v>139</c:v>
                </c:pt>
                <c:pt idx="5">
                  <c:v>0</c:v>
                </c:pt>
                <c:pt idx="6">
                  <c:v>1025</c:v>
                </c:pt>
                <c:pt idx="7">
                  <c:v>0</c:v>
                </c:pt>
                <c:pt idx="8">
                  <c:v>0</c:v>
                </c:pt>
                <c:pt idx="9">
                  <c:v>0</c:v>
                </c:pt>
                <c:pt idx="10">
                  <c:v>5</c:v>
                </c:pt>
                <c:pt idx="11">
                  <c:v>0</c:v>
                </c:pt>
                <c:pt idx="12">
                  <c:v>3</c:v>
                </c:pt>
                <c:pt idx="13">
                  <c:v>0</c:v>
                </c:pt>
                <c:pt idx="14">
                  <c:v>2</c:v>
                </c:pt>
                <c:pt idx="15">
                  <c:v>1</c:v>
                </c:pt>
              </c:numCache>
            </c:numRef>
          </c:val>
          <c:extLst>
            <c:ext xmlns:c16="http://schemas.microsoft.com/office/drawing/2014/chart" uri="{C3380CC4-5D6E-409C-BE32-E72D297353CC}">
              <c16:uniqueId val="{00000002-B0B8-4E7C-A587-14554D28123F}"/>
            </c:ext>
          </c:extLst>
        </c:ser>
        <c:dLbls>
          <c:showLegendKey val="0"/>
          <c:showVal val="0"/>
          <c:showCatName val="0"/>
          <c:showSerName val="0"/>
          <c:showPercent val="0"/>
          <c:showBubbleSize val="0"/>
        </c:dLbls>
        <c:gapWidth val="219"/>
        <c:overlap val="-27"/>
        <c:axId val="1076254584"/>
        <c:axId val="1076251632"/>
      </c:barChart>
      <c:catAx>
        <c:axId val="1076254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251632"/>
        <c:crossesAt val="0"/>
        <c:auto val="1"/>
        <c:lblAlgn val="ctr"/>
        <c:lblOffset val="100"/>
        <c:noMultiLvlLbl val="0"/>
      </c:catAx>
      <c:valAx>
        <c:axId val="1076251632"/>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254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227E5-0005-4204-A4E7-B4896A8A2468}" type="datetimeFigureOut">
              <a:rPr lang="en-US" smtClean="0"/>
              <a:t>2/17/2021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5C3C0-674C-469F-9A56-0F51F0AF1962}" type="slidenum">
              <a:rPr lang="en-US" smtClean="0"/>
              <a:t>‹#›</a:t>
            </a:fld>
            <a:endParaRPr lang="en-US" dirty="0"/>
          </a:p>
        </p:txBody>
      </p:sp>
    </p:spTree>
    <p:extLst>
      <p:ext uri="{BB962C8B-B14F-4D97-AF65-F5344CB8AC3E}">
        <p14:creationId xmlns:p14="http://schemas.microsoft.com/office/powerpoint/2010/main" val="269857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2</a:t>
            </a:fld>
            <a:endParaRPr lang="en-US" dirty="0"/>
          </a:p>
        </p:txBody>
      </p:sp>
    </p:spTree>
    <p:extLst>
      <p:ext uri="{BB962C8B-B14F-4D97-AF65-F5344CB8AC3E}">
        <p14:creationId xmlns:p14="http://schemas.microsoft.com/office/powerpoint/2010/main" val="27279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56F3-01D4-42CE-9B98-474CEA454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8AE8E-E3F9-4109-8800-93D873011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D4F7A-FE8C-441C-8293-B8822C736D01}"/>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5" name="Footer Placeholder 4">
            <a:extLst>
              <a:ext uri="{FF2B5EF4-FFF2-40B4-BE49-F238E27FC236}">
                <a16:creationId xmlns:a16="http://schemas.microsoft.com/office/drawing/2014/main" id="{25B11028-553E-4ABE-8BCB-D5B8DDA28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65F3BB-E1DE-40EB-87E0-CB53871493E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56003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A95E-36E6-40DE-BA56-ADBAC12E4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8FC78-578C-42DD-8D5A-17369425C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4CAC-74B7-41AB-9FEA-2188D35AF6EB}"/>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5" name="Footer Placeholder 4">
            <a:extLst>
              <a:ext uri="{FF2B5EF4-FFF2-40B4-BE49-F238E27FC236}">
                <a16:creationId xmlns:a16="http://schemas.microsoft.com/office/drawing/2014/main" id="{A137D1C5-5EB9-4762-A981-882062B658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59C0B2-F3A6-4C12-8559-6E086E1477D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49142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6F02-F869-4061-B8F5-A36752DCEF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57840-A150-4324-8188-405081B1F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E0715-2A7F-48F5-A5A0-0D0F8209EE04}"/>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5" name="Footer Placeholder 4">
            <a:extLst>
              <a:ext uri="{FF2B5EF4-FFF2-40B4-BE49-F238E27FC236}">
                <a16:creationId xmlns:a16="http://schemas.microsoft.com/office/drawing/2014/main" id="{F634DC56-EDE8-437A-AB04-200B65FDF1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73130-9650-470F-BC13-0BB533C8ED9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74525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42357451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dirty="0"/>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312552681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arrow Content">
    <p:bg>
      <p:bgPr>
        <a:solidFill>
          <a:schemeClr val="accent6">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0"/>
            <a:ext cx="6921500" cy="6858000"/>
          </a:xfrm>
          <a:prstGeom prst="hexagon">
            <a:avLst>
              <a:gd name="adj" fmla="val 759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7487346" y="924301"/>
            <a:ext cx="3442907" cy="5009400"/>
          </a:xfrm>
        </p:spPr>
        <p:txBody>
          <a:bodyPr anchor="ct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185035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130607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dirty="0"/>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818002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E4F3-DB94-4078-B315-B6B3AF428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24492-7268-4343-8743-9CF5058E2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ADBF3-EEC8-4A6C-AAE2-1C215ECEC83E}"/>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5" name="Footer Placeholder 4">
            <a:extLst>
              <a:ext uri="{FF2B5EF4-FFF2-40B4-BE49-F238E27FC236}">
                <a16:creationId xmlns:a16="http://schemas.microsoft.com/office/drawing/2014/main" id="{64D27B3B-30A7-48A7-8EDD-A1AC4113F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7EDB11-48D3-4EB1-9067-BA4C0821FE3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094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39CC-9E26-4A88-8D62-FCAFD6697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CD5A8-460D-450A-BD74-4B4F92EB4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BD217-025F-4356-9C97-CE3B65F9D605}"/>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5" name="Footer Placeholder 4">
            <a:extLst>
              <a:ext uri="{FF2B5EF4-FFF2-40B4-BE49-F238E27FC236}">
                <a16:creationId xmlns:a16="http://schemas.microsoft.com/office/drawing/2014/main" id="{F470E888-85A2-41FD-AB13-D91EAC2378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EBFE87-CA92-40CA-AB15-CFDF921992D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14506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1B34-B281-4382-8827-1CF5DE6FD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F1D6A-6238-45A0-BE51-D05211F3B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D8D72A-B476-4459-BB74-91C9225E2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B98022-7940-468D-87C1-2B3D1C39DD7E}"/>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6" name="Footer Placeholder 5">
            <a:extLst>
              <a:ext uri="{FF2B5EF4-FFF2-40B4-BE49-F238E27FC236}">
                <a16:creationId xmlns:a16="http://schemas.microsoft.com/office/drawing/2014/main" id="{213AF79E-5C8A-42F2-B4CC-48D63361CA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1F424C-BBA5-4721-BA15-03EE338F9A8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25770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8ED6-9525-4B87-AFB3-89D742665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7C3B2-FB1F-4B31-A7B5-F9E77773F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86CA2-36EF-42DF-913B-99CD446BD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06A01-A4E6-4F4E-8AF8-7AE3C5262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7F104-C213-48AD-B736-960C9032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B65191-6F10-4629-BE13-343943F8CA7E}"/>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8" name="Footer Placeholder 7">
            <a:extLst>
              <a:ext uri="{FF2B5EF4-FFF2-40B4-BE49-F238E27FC236}">
                <a16:creationId xmlns:a16="http://schemas.microsoft.com/office/drawing/2014/main" id="{4FA98048-3CDC-47FE-BAA4-398B9888AB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3656E0-DC20-4150-ADFF-50F18A4161A3}"/>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54879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1B2F-BDA5-41C5-A2FD-C99F83A2A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C9A315-C392-4008-9CFD-A98714FFD02D}"/>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4" name="Footer Placeholder 3">
            <a:extLst>
              <a:ext uri="{FF2B5EF4-FFF2-40B4-BE49-F238E27FC236}">
                <a16:creationId xmlns:a16="http://schemas.microsoft.com/office/drawing/2014/main" id="{7CB1D97D-8EAB-40E2-A1F7-250ACF7BCEE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F7AD13-0E90-4384-96DE-6E70BE184936}"/>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46248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E8060-AB02-47F9-922A-2A93A83437CD}"/>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3" name="Footer Placeholder 2">
            <a:extLst>
              <a:ext uri="{FF2B5EF4-FFF2-40B4-BE49-F238E27FC236}">
                <a16:creationId xmlns:a16="http://schemas.microsoft.com/office/drawing/2014/main" id="{5CA07499-04E0-44CB-BE19-34209BEE7A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8462DFA-005C-47D1-A99D-2F8DB34E0DC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1040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FF6A-836C-4941-BE35-B109B3F95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AD757-E8FD-44F0-92CD-492CD8D5B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FB94A-8A3D-432A-9A8D-8309594BF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81856-A3E9-437B-98EF-8C45B8ADAE6E}"/>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6" name="Footer Placeholder 5">
            <a:extLst>
              <a:ext uri="{FF2B5EF4-FFF2-40B4-BE49-F238E27FC236}">
                <a16:creationId xmlns:a16="http://schemas.microsoft.com/office/drawing/2014/main" id="{56C0DA7C-AE1B-4631-85E5-DB3EEB86E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192CEE-A449-4882-8EEA-25D5FCC9451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53854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7F15-8315-4A4B-B048-FC69A3533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2A1AF-1E98-45BB-99CE-03BF577C5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613C0B-38B2-49B6-B344-D4D2B8DC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6DFE1-C59A-432F-BA6F-73339EB7C843}"/>
              </a:ext>
            </a:extLst>
          </p:cNvPr>
          <p:cNvSpPr>
            <a:spLocks noGrp="1"/>
          </p:cNvSpPr>
          <p:nvPr>
            <p:ph type="dt" sz="half" idx="10"/>
          </p:nvPr>
        </p:nvSpPr>
        <p:spPr/>
        <p:txBody>
          <a:bodyPr/>
          <a:lstStyle/>
          <a:p>
            <a:fld id="{C05E4F18-B0D9-4662-BC27-BFA37F71E5A9}" type="datetimeFigureOut">
              <a:rPr lang="en-US" smtClean="0"/>
              <a:t>2/17/2021</a:t>
            </a:fld>
            <a:endParaRPr lang="en-US" dirty="0"/>
          </a:p>
        </p:txBody>
      </p:sp>
      <p:sp>
        <p:nvSpPr>
          <p:cNvPr id="6" name="Footer Placeholder 5">
            <a:extLst>
              <a:ext uri="{FF2B5EF4-FFF2-40B4-BE49-F238E27FC236}">
                <a16:creationId xmlns:a16="http://schemas.microsoft.com/office/drawing/2014/main" id="{D3D7E783-98A0-40AB-A3D1-1C168C5BC2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D03399-872F-4CFD-A079-9D9E8167A007}"/>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9560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495BF-ADB1-435D-8583-BF848C2D2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F0E72-2EA4-404B-B229-7D1145079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59CA7-7285-4571-ABA4-F3492E4A0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E4F18-B0D9-4662-BC27-BFA37F71E5A9}" type="datetimeFigureOut">
              <a:rPr lang="en-US" smtClean="0"/>
              <a:t>2/17/2021</a:t>
            </a:fld>
            <a:endParaRPr lang="en-US" dirty="0"/>
          </a:p>
        </p:txBody>
      </p:sp>
      <p:sp>
        <p:nvSpPr>
          <p:cNvPr id="5" name="Footer Placeholder 4">
            <a:extLst>
              <a:ext uri="{FF2B5EF4-FFF2-40B4-BE49-F238E27FC236}">
                <a16:creationId xmlns:a16="http://schemas.microsoft.com/office/drawing/2014/main" id="{F015478C-2A33-4945-BEF9-4AD6AA792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C821CE-A845-47EF-AB52-6189299EB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C028F-E73E-40D1-ADE0-215E3D573EEA}" type="slidenum">
              <a:rPr lang="en-US" smtClean="0"/>
              <a:t>‹#›</a:t>
            </a:fld>
            <a:endParaRPr lang="en-US" dirty="0"/>
          </a:p>
        </p:txBody>
      </p:sp>
    </p:spTree>
    <p:extLst>
      <p:ext uri="{BB962C8B-B14F-4D97-AF65-F5344CB8AC3E}">
        <p14:creationId xmlns:p14="http://schemas.microsoft.com/office/powerpoint/2010/main" val="761012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7" r:id="rId15"/>
    <p:sldLayoutId id="214748366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7E35B8-F0E6-473E-AA70-CBED5B2ABB95}"/>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311 Data Cold Season – Pre Covid</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F292AD9E-B06D-4C15-ACFE-2BEBAC5F65CD}"/>
              </a:ext>
            </a:extLst>
          </p:cNvPr>
          <p:cNvSpPr>
            <a:spLocks noGrp="1"/>
          </p:cNvSpPr>
          <p:nvPr>
            <p:ph type="subTitle" idx="1"/>
          </p:nvPr>
        </p:nvSpPr>
        <p:spPr>
          <a:xfrm>
            <a:off x="795342" y="4377268"/>
            <a:ext cx="7970903" cy="1280582"/>
          </a:xfrm>
        </p:spPr>
        <p:txBody>
          <a:bodyPr anchor="t">
            <a:normAutofit fontScale="70000" lnSpcReduction="20000"/>
          </a:bodyPr>
          <a:lstStyle/>
          <a:p>
            <a:pPr algn="l"/>
            <a:r>
              <a:rPr lang="en-US" sz="4800" dirty="0">
                <a:solidFill>
                  <a:schemeClr val="bg1"/>
                </a:solidFill>
              </a:rPr>
              <a:t>Braeden Vaughn, Harrison Terry, Caston Stack and Alex Schaeffer</a:t>
            </a:r>
          </a:p>
          <a:p>
            <a:pPr algn="l"/>
            <a:r>
              <a:rPr lang="en-US" sz="3200" dirty="0">
                <a:solidFill>
                  <a:srgbClr val="FEFFFF"/>
                </a:solidFill>
              </a:rPr>
              <a:t>2/18/2021</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1620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7BDF3BE-B3F0-4DF7-A273-07B6B52FA0F0}"/>
              </a:ext>
            </a:extLst>
          </p:cNvPr>
          <p:cNvGraphicFramePr>
            <a:graphicFrameLocks/>
          </p:cNvGraphicFramePr>
          <p:nvPr>
            <p:extLst>
              <p:ext uri="{D42A27DB-BD31-4B8C-83A1-F6EECF244321}">
                <p14:modId xmlns:p14="http://schemas.microsoft.com/office/powerpoint/2010/main" val="3509778053"/>
              </p:ext>
            </p:extLst>
          </p:nvPr>
        </p:nvGraphicFramePr>
        <p:xfrm>
          <a:off x="1" y="0"/>
          <a:ext cx="6096000" cy="69528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566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0404-A9DB-4F70-9AED-AB073D3ACCED}"/>
              </a:ext>
            </a:extLst>
          </p:cNvPr>
          <p:cNvSpPr>
            <a:spLocks noGrp="1"/>
          </p:cNvSpPr>
          <p:nvPr>
            <p:ph type="title"/>
          </p:nvPr>
        </p:nvSpPr>
        <p:spPr>
          <a:xfrm>
            <a:off x="6257107" y="1189584"/>
            <a:ext cx="4876800" cy="645284"/>
          </a:xfrm>
        </p:spPr>
        <p:txBody>
          <a:bodyPr>
            <a:normAutofit fontScale="90000"/>
          </a:bodyPr>
          <a:lstStyle/>
          <a:p>
            <a:pPr algn="ctr"/>
            <a:r>
              <a:rPr lang="en-US" dirty="0"/>
              <a:t>Neighborhood Income ANOVA</a:t>
            </a:r>
          </a:p>
        </p:txBody>
      </p:sp>
      <p:sp>
        <p:nvSpPr>
          <p:cNvPr id="6" name="TextBox 5">
            <a:extLst>
              <a:ext uri="{FF2B5EF4-FFF2-40B4-BE49-F238E27FC236}">
                <a16:creationId xmlns:a16="http://schemas.microsoft.com/office/drawing/2014/main" id="{2EB8B6F3-1D52-441C-97D2-33FA1E22ACBA}"/>
              </a:ext>
            </a:extLst>
          </p:cNvPr>
          <p:cNvSpPr txBox="1"/>
          <p:nvPr/>
        </p:nvSpPr>
        <p:spPr>
          <a:xfrm>
            <a:off x="552131" y="6105587"/>
            <a:ext cx="11087738" cy="646331"/>
          </a:xfrm>
          <a:prstGeom prst="rect">
            <a:avLst/>
          </a:prstGeom>
          <a:noFill/>
        </p:spPr>
        <p:txBody>
          <a:bodyPr wrap="square" rtlCol="0">
            <a:spAutoFit/>
          </a:bodyPr>
          <a:lstStyle/>
          <a:p>
            <a:r>
              <a:rPr lang="en-US" dirty="0"/>
              <a:t>Note: With the major disparity in sample sizes between income groups and each 311 category, the homoscedastic assumption was violated. To remedy this, we took a (pseudo)random sample and analyzed the subset</a:t>
            </a:r>
          </a:p>
        </p:txBody>
      </p:sp>
      <p:pic>
        <p:nvPicPr>
          <p:cNvPr id="7" name="Picture 6">
            <a:extLst>
              <a:ext uri="{FF2B5EF4-FFF2-40B4-BE49-F238E27FC236}">
                <a16:creationId xmlns:a16="http://schemas.microsoft.com/office/drawing/2014/main" id="{DF22C710-C9E6-4305-A73C-A957E9FBF489}"/>
              </a:ext>
            </a:extLst>
          </p:cNvPr>
          <p:cNvPicPr>
            <a:picLocks noChangeAspect="1"/>
          </p:cNvPicPr>
          <p:nvPr/>
        </p:nvPicPr>
        <p:blipFill>
          <a:blip r:embed="rId2"/>
          <a:stretch>
            <a:fillRect/>
          </a:stretch>
        </p:blipFill>
        <p:spPr>
          <a:xfrm>
            <a:off x="78636" y="2404165"/>
            <a:ext cx="6178471" cy="2941609"/>
          </a:xfrm>
          <a:prstGeom prst="rect">
            <a:avLst/>
          </a:prstGeom>
        </p:spPr>
      </p:pic>
    </p:spTree>
    <p:extLst>
      <p:ext uri="{BB962C8B-B14F-4D97-AF65-F5344CB8AC3E}">
        <p14:creationId xmlns:p14="http://schemas.microsoft.com/office/powerpoint/2010/main" val="305167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4F6D77-9C02-4C00-9D2C-7F6037DD6125}"/>
              </a:ext>
            </a:extLst>
          </p:cNvPr>
          <p:cNvPicPr>
            <a:picLocks noChangeAspect="1"/>
          </p:cNvPicPr>
          <p:nvPr/>
        </p:nvPicPr>
        <p:blipFill>
          <a:blip r:embed="rId2"/>
          <a:stretch>
            <a:fillRect/>
          </a:stretch>
        </p:blipFill>
        <p:spPr>
          <a:xfrm>
            <a:off x="112191" y="777381"/>
            <a:ext cx="3601775" cy="2333950"/>
          </a:xfrm>
          <a:prstGeom prst="rect">
            <a:avLst/>
          </a:prstGeom>
        </p:spPr>
      </p:pic>
      <p:pic>
        <p:nvPicPr>
          <p:cNvPr id="7" name="Picture 6">
            <a:extLst>
              <a:ext uri="{FF2B5EF4-FFF2-40B4-BE49-F238E27FC236}">
                <a16:creationId xmlns:a16="http://schemas.microsoft.com/office/drawing/2014/main" id="{8304BACE-C5F4-48ED-8C80-7FBC63304381}"/>
              </a:ext>
            </a:extLst>
          </p:cNvPr>
          <p:cNvPicPr>
            <a:picLocks noChangeAspect="1"/>
          </p:cNvPicPr>
          <p:nvPr/>
        </p:nvPicPr>
        <p:blipFill>
          <a:blip r:embed="rId3"/>
          <a:stretch>
            <a:fillRect/>
          </a:stretch>
        </p:blipFill>
        <p:spPr>
          <a:xfrm>
            <a:off x="3796757" y="777381"/>
            <a:ext cx="3534268" cy="2333951"/>
          </a:xfrm>
          <a:prstGeom prst="rect">
            <a:avLst/>
          </a:prstGeom>
        </p:spPr>
      </p:pic>
      <p:pic>
        <p:nvPicPr>
          <p:cNvPr id="9" name="Picture 8">
            <a:extLst>
              <a:ext uri="{FF2B5EF4-FFF2-40B4-BE49-F238E27FC236}">
                <a16:creationId xmlns:a16="http://schemas.microsoft.com/office/drawing/2014/main" id="{1F4E2320-081C-4304-ADAA-98A1612A19D8}"/>
              </a:ext>
            </a:extLst>
          </p:cNvPr>
          <p:cNvPicPr>
            <a:picLocks noChangeAspect="1"/>
          </p:cNvPicPr>
          <p:nvPr/>
        </p:nvPicPr>
        <p:blipFill>
          <a:blip r:embed="rId4"/>
          <a:stretch>
            <a:fillRect/>
          </a:stretch>
        </p:blipFill>
        <p:spPr>
          <a:xfrm>
            <a:off x="7443216" y="777381"/>
            <a:ext cx="3620005" cy="2333951"/>
          </a:xfrm>
          <a:prstGeom prst="rect">
            <a:avLst/>
          </a:prstGeom>
        </p:spPr>
      </p:pic>
      <p:sp>
        <p:nvSpPr>
          <p:cNvPr id="11" name="TextBox 10">
            <a:extLst>
              <a:ext uri="{FF2B5EF4-FFF2-40B4-BE49-F238E27FC236}">
                <a16:creationId xmlns:a16="http://schemas.microsoft.com/office/drawing/2014/main" id="{80F868A9-D1C9-44D3-88C6-769D137E6A87}"/>
              </a:ext>
            </a:extLst>
          </p:cNvPr>
          <p:cNvSpPr txBox="1"/>
          <p:nvPr/>
        </p:nvSpPr>
        <p:spPr>
          <a:xfrm>
            <a:off x="10532854" y="288183"/>
            <a:ext cx="3847381" cy="369332"/>
          </a:xfrm>
          <a:prstGeom prst="rect">
            <a:avLst/>
          </a:prstGeom>
          <a:noFill/>
        </p:spPr>
        <p:txBody>
          <a:bodyPr wrap="square" rtlCol="0">
            <a:spAutoFit/>
          </a:bodyPr>
          <a:lstStyle/>
          <a:p>
            <a:r>
              <a:rPr lang="en-US" dirty="0"/>
              <a:t>T-Tests</a:t>
            </a:r>
          </a:p>
        </p:txBody>
      </p:sp>
      <p:sp>
        <p:nvSpPr>
          <p:cNvPr id="14" name="Rectangle 13">
            <a:extLst>
              <a:ext uri="{FF2B5EF4-FFF2-40B4-BE49-F238E27FC236}">
                <a16:creationId xmlns:a16="http://schemas.microsoft.com/office/drawing/2014/main" id="{5B803CCC-CB22-400F-B51C-7343A944C4BB}"/>
              </a:ext>
            </a:extLst>
          </p:cNvPr>
          <p:cNvSpPr/>
          <p:nvPr/>
        </p:nvSpPr>
        <p:spPr>
          <a:xfrm>
            <a:off x="2080009" y="2713055"/>
            <a:ext cx="773723" cy="180870"/>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42AE7F-F011-45FE-B7DF-18C8CB4E24B1}"/>
              </a:ext>
            </a:extLst>
          </p:cNvPr>
          <p:cNvSpPr/>
          <p:nvPr/>
        </p:nvSpPr>
        <p:spPr>
          <a:xfrm>
            <a:off x="2080008" y="2314779"/>
            <a:ext cx="773723" cy="180870"/>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B0290BB-B514-482D-808C-3CD003892DE7}"/>
              </a:ext>
            </a:extLst>
          </p:cNvPr>
          <p:cNvSpPr/>
          <p:nvPr/>
        </p:nvSpPr>
        <p:spPr>
          <a:xfrm>
            <a:off x="9487319" y="2314779"/>
            <a:ext cx="773723" cy="180870"/>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F0A3E6-F2E6-41D8-8CFF-67C7CF6C9DA4}"/>
              </a:ext>
            </a:extLst>
          </p:cNvPr>
          <p:cNvSpPr/>
          <p:nvPr/>
        </p:nvSpPr>
        <p:spPr>
          <a:xfrm>
            <a:off x="9513277" y="2713055"/>
            <a:ext cx="721806" cy="149050"/>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654DC7-BE8D-439B-A941-0BBD1036BF55}"/>
              </a:ext>
            </a:extLst>
          </p:cNvPr>
          <p:cNvSpPr/>
          <p:nvPr/>
        </p:nvSpPr>
        <p:spPr>
          <a:xfrm>
            <a:off x="5758069" y="2314779"/>
            <a:ext cx="773723" cy="180870"/>
          </a:xfrm>
          <a:prstGeom prst="rect">
            <a:avLst/>
          </a:prstGeom>
          <a:solidFill>
            <a:schemeClr val="accent6">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5B214FE-9AD0-44AB-9F64-3F0558799D02}"/>
              </a:ext>
            </a:extLst>
          </p:cNvPr>
          <p:cNvSpPr/>
          <p:nvPr/>
        </p:nvSpPr>
        <p:spPr>
          <a:xfrm>
            <a:off x="5742438" y="2713055"/>
            <a:ext cx="773723" cy="180870"/>
          </a:xfrm>
          <a:prstGeom prst="rect">
            <a:avLst/>
          </a:prstGeom>
          <a:solidFill>
            <a:schemeClr val="accent6">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50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normAutofit fontScale="90000"/>
          </a:bodyPr>
          <a:lstStyle/>
          <a:p>
            <a:r>
              <a:rPr lang="en-US" dirty="0"/>
              <a:t>Summary </a:t>
            </a:r>
            <a:br>
              <a:rPr lang="en-US" dirty="0"/>
            </a:b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7E0B95E-9115-4646-8C89-A9523D948E7E}"/>
                  </a:ext>
                </a:extLst>
              </p:cNvPr>
              <p:cNvSpPr txBox="1"/>
              <p:nvPr/>
            </p:nvSpPr>
            <p:spPr>
              <a:xfrm>
                <a:off x="241160" y="1547446"/>
                <a:ext cx="11726427" cy="3167406"/>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l-GR" dirty="0"/>
                  <a:t>α</a:t>
                </a:r>
                <a:r>
                  <a:rPr lang="en-US" dirty="0"/>
                  <a:t>=.05 for our hypothesis tests we found:</a:t>
                </a:r>
              </a:p>
              <a:p>
                <a:pPr marL="742950" lvl="1" indent="-285750">
                  <a:buFont typeface="Arial" panose="020B0604020202020204" pitchFamily="34" charset="0"/>
                  <a:buChar char="•"/>
                </a:pPr>
                <a:r>
                  <a:rPr lang="en-US" dirty="0"/>
                  <a:t>In our one-way </a:t>
                </a:r>
                <a:r>
                  <a:rPr lang="en-US" dirty="0" err="1"/>
                  <a:t>Anova</a:t>
                </a:r>
                <a:r>
                  <a:rPr lang="en-US" dirty="0"/>
                  <a:t>, with a p-value of 0.000444, we reject the </a:t>
                </a:r>
                <a14:m>
                  <m:oMath xmlns:m="http://schemas.openxmlformats.org/officeDocument/2006/math">
                    <m:sSub>
                      <m:sSubPr>
                        <m:ctrlPr>
                          <a:rPr lang="en-US" dirty="0" smtClean="0">
                            <a:solidFill>
                              <a:srgbClr val="836967"/>
                            </a:solidFill>
                            <a:latin typeface="Cambria Math" panose="02040503050406030204" pitchFamily="18" charset="0"/>
                          </a:rPr>
                        </m:ctrlPr>
                      </m:sSubPr>
                      <m:e>
                        <m:r>
                          <a:rPr lang="en-US" i="1" dirty="0">
                            <a:latin typeface="Cambria Math" panose="02040503050406030204" pitchFamily="18" charset="0"/>
                          </a:rPr>
                          <m:t>𝐻</m:t>
                        </m:r>
                      </m:e>
                      <m:sub>
                        <m:r>
                          <a:rPr lang="en-US" i="0" dirty="0" smtClean="0">
                            <a:latin typeface="Cambria Math" panose="02040503050406030204" pitchFamily="18" charset="0"/>
                          </a:rPr>
                          <m:t>0</m:t>
                        </m:r>
                      </m:sub>
                    </m:sSub>
                    <m:r>
                      <a:rPr lang="en-US" b="0" i="0" dirty="0" smtClean="0">
                        <a:latin typeface="Cambria Math" panose="02040503050406030204" pitchFamily="18" charset="0"/>
                      </a:rPr>
                      <m:t>: </m:t>
                    </m:r>
                    <m:sSub>
                      <m:sSubPr>
                        <m:ctrlPr>
                          <a:rPr lang="en-US" i="1" smtClean="0">
                            <a:latin typeface="Cambria Math" panose="02040503050406030204" pitchFamily="18" charset="0"/>
                          </a:rPr>
                        </m:ctrlPr>
                      </m:sSubPr>
                      <m:e>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e>
                      <m:sub>
                        <m:r>
                          <a:rPr lang="en-US" b="0" i="1" smtClean="0">
                            <a:latin typeface="Cambria Math" panose="02040503050406030204" pitchFamily="18" charset="0"/>
                          </a:rPr>
                          <m:t>h𝑖𝑔h</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sub>
                        <m:r>
                          <a:rPr lang="en-US" b="0" i="1" smtClean="0">
                            <a:latin typeface="Cambria Math" panose="02040503050406030204" pitchFamily="18" charset="0"/>
                          </a:rPr>
                          <m:t>𝑚𝑒𝑑</m:t>
                        </m:r>
                      </m:sub>
                    </m:sSub>
                  </m:oMath>
                </a14:m>
                <a:r>
                  <a:rPr lang="en-US" dirty="0"/>
                  <a:t>= </a:t>
                </a:r>
                <a14:m>
                  <m:oMath xmlns:m="http://schemas.openxmlformats.org/officeDocument/2006/math">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sub>
                        <m:r>
                          <a:rPr lang="en-US" b="0" i="1" smtClean="0">
                            <a:latin typeface="Cambria Math" panose="02040503050406030204" pitchFamily="18" charset="0"/>
                          </a:rPr>
                          <m:t>𝑙𝑜𝑤</m:t>
                        </m:r>
                      </m:sub>
                    </m:sSub>
                  </m:oMath>
                </a14:m>
                <a:r>
                  <a:rPr lang="en-US" dirty="0"/>
                  <a:t> that there is a difference in variance between each income level</a:t>
                </a:r>
              </a:p>
              <a:p>
                <a:pPr marL="742950" lvl="1" indent="-285750">
                  <a:buFont typeface="Arial" panose="020B0604020202020204" pitchFamily="34" charset="0"/>
                  <a:buChar char="•"/>
                </a:pPr>
                <a:r>
                  <a:rPr lang="en-US" dirty="0"/>
                  <a:t>In the pairwise T-Tests, we found that:</a:t>
                </a:r>
              </a:p>
              <a:p>
                <a:pPr marL="1200150" lvl="2" indent="-285750">
                  <a:buFont typeface="Arial" panose="020B0604020202020204" pitchFamily="34" charset="0"/>
                  <a:buChar char="•"/>
                </a:pPr>
                <a:r>
                  <a:rPr lang="en-US" dirty="0"/>
                  <a:t>In comparing High-Low that there was not a significant difference in average time to completing 311 services</a:t>
                </a:r>
              </a:p>
              <a:p>
                <a:pPr marL="1200150" lvl="2" indent="-285750">
                  <a:buFont typeface="Arial" panose="020B0604020202020204" pitchFamily="34" charset="0"/>
                  <a:buChar char="•"/>
                </a:pPr>
                <a:r>
                  <a:rPr lang="en-US" dirty="0"/>
                  <a:t>In both High-Medium and Medium-Low tests, there was a significant difference in average time to completing the 311 services</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conclude that based off neighborhood income, both average time and the variance of time to completion of 311 services differs. Looking at the group descriptive statistics, it can be inferred that the medium income neighborhoods cause these overall differences.</a:t>
                </a:r>
              </a:p>
            </p:txBody>
          </p:sp>
        </mc:Choice>
        <mc:Fallback>
          <p:sp>
            <p:nvSpPr>
              <p:cNvPr id="4" name="TextBox 3">
                <a:extLst>
                  <a:ext uri="{FF2B5EF4-FFF2-40B4-BE49-F238E27FC236}">
                    <a16:creationId xmlns:a16="http://schemas.microsoft.com/office/drawing/2014/main" id="{37E0B95E-9115-4646-8C89-A9523D948E7E}"/>
                  </a:ext>
                </a:extLst>
              </p:cNvPr>
              <p:cNvSpPr txBox="1">
                <a:spLocks noRot="1" noChangeAspect="1" noMove="1" noResize="1" noEditPoints="1" noAdjustHandles="1" noChangeArrowheads="1" noChangeShapeType="1" noTextEdit="1"/>
              </p:cNvSpPr>
              <p:nvPr/>
            </p:nvSpPr>
            <p:spPr>
              <a:xfrm>
                <a:off x="241160" y="1547446"/>
                <a:ext cx="11726427" cy="3167406"/>
              </a:xfrm>
              <a:prstGeom prst="rect">
                <a:avLst/>
              </a:prstGeom>
              <a:blipFill>
                <a:blip r:embed="rId3"/>
                <a:stretch>
                  <a:fillRect l="-364" t="-1156" r="-104" b="-2312"/>
                </a:stretch>
              </a:blipFill>
            </p:spPr>
            <p:txBody>
              <a:bodyPr/>
              <a:lstStyle/>
              <a:p>
                <a:r>
                  <a:rPr lang="en-US">
                    <a:noFill/>
                  </a:rPr>
                  <a:t> </a:t>
                </a:r>
              </a:p>
            </p:txBody>
          </p:sp>
        </mc:Fallback>
      </mc:AlternateContent>
    </p:spTree>
    <p:extLst>
      <p:ext uri="{BB962C8B-B14F-4D97-AF65-F5344CB8AC3E}">
        <p14:creationId xmlns:p14="http://schemas.microsoft.com/office/powerpoint/2010/main" val="412067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a:xfrm>
            <a:off x="9830818" y="6292334"/>
            <a:ext cx="1522982" cy="182880"/>
          </a:xfrm>
        </p:spPr>
        <p:txBody>
          <a:bodyPr/>
          <a:lstStyle/>
          <a:p>
            <a:pPr>
              <a:spcAft>
                <a:spcPts val="600"/>
              </a:spcAft>
              <a:defRPr/>
            </a:pPr>
            <a:r>
              <a:rPr lang="en-US" dirty="0">
                <a:solidFill>
                  <a:schemeClr val="tx1">
                    <a:lumMod val="50000"/>
                    <a:lumOff val="50000"/>
                  </a:schemeClr>
                </a:solidFill>
                <a:latin typeface="Calibri" panose="020F0502020204030204"/>
              </a:rPr>
              <a:t>February 18, 2021</a:t>
            </a:r>
          </a:p>
        </p:txBody>
      </p:sp>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a:xfrm>
            <a:off x="8298180" y="6294120"/>
            <a:ext cx="1462788" cy="182880"/>
          </a:xfrm>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14</a:t>
            </a:fld>
            <a:endParaRPr lang="en-US" dirty="0"/>
          </a:p>
        </p:txBody>
      </p:sp>
    </p:spTree>
    <p:extLst>
      <p:ext uri="{BB962C8B-B14F-4D97-AF65-F5344CB8AC3E}">
        <p14:creationId xmlns:p14="http://schemas.microsoft.com/office/powerpoint/2010/main" val="174323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F2C19-0689-4B63-8A83-297B6376BDCB}"/>
              </a:ext>
            </a:extLst>
          </p:cNvPr>
          <p:cNvSpPr>
            <a:spLocks noGrp="1"/>
          </p:cNvSpPr>
          <p:nvPr>
            <p:ph type="title"/>
          </p:nvPr>
        </p:nvSpPr>
        <p:spPr>
          <a:xfrm>
            <a:off x="6417734" y="-434457"/>
            <a:ext cx="5291663" cy="1628775"/>
          </a:xfrm>
        </p:spPr>
        <p:txBody>
          <a:bodyPr vert="horz" lIns="91440" tIns="45720" rIns="91440" bIns="45720" rtlCol="0" anchor="b">
            <a:normAutofit/>
          </a:bodyPr>
          <a:lstStyle/>
          <a:p>
            <a:r>
              <a:rPr lang="en-US" sz="4000" b="1" dirty="0"/>
              <a:t>Overview</a:t>
            </a:r>
          </a:p>
        </p:txBody>
      </p:sp>
      <p:pic>
        <p:nvPicPr>
          <p:cNvPr id="21" name="Picture Placeholder 20" descr="Stairs">
            <a:extLst>
              <a:ext uri="{FF2B5EF4-FFF2-40B4-BE49-F238E27FC236}">
                <a16:creationId xmlns:a16="http://schemas.microsoft.com/office/drawing/2014/main" id="{DB8E3FD3-0267-4F81-A762-085F5391CAA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10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p:spPr>
      </p:pic>
      <p:sp>
        <p:nvSpPr>
          <p:cNvPr id="2" name="Slide Number Placeholder 1">
            <a:extLst>
              <a:ext uri="{FF2B5EF4-FFF2-40B4-BE49-F238E27FC236}">
                <a16:creationId xmlns:a16="http://schemas.microsoft.com/office/drawing/2014/main" id="{7EA0F2ED-980E-4DAB-9741-86DED0398847}"/>
              </a:ext>
            </a:extLst>
          </p:cNvPr>
          <p:cNvSpPr>
            <a:spLocks noGrp="1"/>
          </p:cNvSpPr>
          <p:nvPr>
            <p:ph type="sldNum" sz="quarter" idx="11"/>
          </p:nvPr>
        </p:nvSpPr>
        <p:spPr>
          <a:xfrm>
            <a:off x="481013" y="6356350"/>
            <a:ext cx="685800" cy="365125"/>
          </a:xfrm>
        </p:spPr>
        <p:txBody>
          <a:bodyPr vert="horz" lIns="91440" tIns="45720" rIns="91440" bIns="45720" rtlCol="0" anchor="ctr">
            <a:normAutofit/>
          </a:bodyPr>
          <a:lstStyle/>
          <a:p>
            <a:pPr algn="l">
              <a:spcAft>
                <a:spcPts val="600"/>
              </a:spcAft>
              <a:defRPr/>
            </a:pPr>
            <a:fld id="{7E0E41E9-E887-49CF-A358-8367F0C34840}" type="slidenum">
              <a:rPr lang="en-US">
                <a:solidFill>
                  <a:srgbClr val="FFFFFF"/>
                </a:solidFill>
                <a:latin typeface="Calibri" panose="020F0502020204030204"/>
              </a:rPr>
              <a:pPr algn="l">
                <a:spcAft>
                  <a:spcPts val="600"/>
                </a:spcAft>
                <a:defRPr/>
              </a:pPr>
              <a:t>2</a:t>
            </a:fld>
            <a:endParaRPr lang="en-US" dirty="0">
              <a:solidFill>
                <a:srgbClr val="FFFFFF"/>
              </a:solidFill>
              <a:latin typeface="Calibri" panose="020F0502020204030204"/>
            </a:endParaRPr>
          </a:p>
        </p:txBody>
      </p:sp>
      <p:sp>
        <p:nvSpPr>
          <p:cNvPr id="4" name="Content Placeholder 3">
            <a:extLst>
              <a:ext uri="{FF2B5EF4-FFF2-40B4-BE49-F238E27FC236}">
                <a16:creationId xmlns:a16="http://schemas.microsoft.com/office/drawing/2014/main" id="{4E5B722F-37EC-443F-AE71-6E9C033BCAA8}"/>
              </a:ext>
            </a:extLst>
          </p:cNvPr>
          <p:cNvSpPr>
            <a:spLocks noGrp="1"/>
          </p:cNvSpPr>
          <p:nvPr>
            <p:ph idx="1"/>
          </p:nvPr>
        </p:nvSpPr>
        <p:spPr>
          <a:xfrm>
            <a:off x="6417734" y="1194318"/>
            <a:ext cx="5291664" cy="5915609"/>
          </a:xfrm>
        </p:spPr>
        <p:txBody>
          <a:bodyPr vert="horz" lIns="91440" tIns="45720" rIns="91440" bIns="45720" rtlCol="0">
            <a:normAutofit/>
          </a:bodyPr>
          <a:lstStyle/>
          <a:p>
            <a:r>
              <a:rPr lang="en-US" sz="3600" dirty="0">
                <a:solidFill>
                  <a:schemeClr val="tx1"/>
                </a:solidFill>
              </a:rPr>
              <a:t>Our Team</a:t>
            </a:r>
          </a:p>
          <a:p>
            <a:r>
              <a:rPr lang="en-US" sz="3600" dirty="0">
                <a:solidFill>
                  <a:schemeClr val="tx1"/>
                </a:solidFill>
              </a:rPr>
              <a:t>Introduction</a:t>
            </a:r>
          </a:p>
          <a:p>
            <a:r>
              <a:rPr lang="en-US" sz="3600" dirty="0">
                <a:solidFill>
                  <a:schemeClr val="tx1"/>
                </a:solidFill>
              </a:rPr>
              <a:t>Overarching Goals</a:t>
            </a:r>
          </a:p>
          <a:p>
            <a:r>
              <a:rPr lang="en-US" sz="3600" dirty="0">
                <a:solidFill>
                  <a:schemeClr val="tx1"/>
                </a:solidFill>
              </a:rPr>
              <a:t>Materials &amp; Methods</a:t>
            </a:r>
          </a:p>
          <a:p>
            <a:r>
              <a:rPr lang="en-US" sz="3600" dirty="0">
                <a:solidFill>
                  <a:schemeClr val="tx1"/>
                </a:solidFill>
              </a:rPr>
              <a:t>Statistical Findings</a:t>
            </a:r>
          </a:p>
          <a:p>
            <a:r>
              <a:rPr lang="en-US" sz="3600" dirty="0">
                <a:solidFill>
                  <a:schemeClr val="tx1"/>
                </a:solidFill>
              </a:rPr>
              <a:t>Concluding Remarks</a:t>
            </a:r>
          </a:p>
        </p:txBody>
      </p:sp>
    </p:spTree>
    <p:extLst>
      <p:ext uri="{BB962C8B-B14F-4D97-AF65-F5344CB8AC3E}">
        <p14:creationId xmlns:p14="http://schemas.microsoft.com/office/powerpoint/2010/main" val="289259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a:bodyPr>
          <a:lstStyle/>
          <a:p>
            <a:pPr algn="ctr"/>
            <a:r>
              <a:rPr lang="en-US" sz="3600" b="1" dirty="0"/>
              <a:t>Group 2</a:t>
            </a:r>
          </a:p>
        </p:txBody>
      </p:sp>
      <p:sp>
        <p:nvSpPr>
          <p:cNvPr id="25" name="Text Placeholder 24">
            <a:extLst>
              <a:ext uri="{FF2B5EF4-FFF2-40B4-BE49-F238E27FC236}">
                <a16:creationId xmlns:a16="http://schemas.microsoft.com/office/drawing/2014/main" id="{BCA14AB3-F8C5-4601-B349-EC1B8C7B603A}"/>
              </a:ext>
            </a:extLst>
          </p:cNvPr>
          <p:cNvSpPr>
            <a:spLocks noGrp="1"/>
          </p:cNvSpPr>
          <p:nvPr>
            <p:ph type="body" sz="quarter" idx="10"/>
          </p:nvPr>
        </p:nvSpPr>
        <p:spPr>
          <a:xfrm>
            <a:off x="1435901" y="2669190"/>
            <a:ext cx="2139696" cy="344312"/>
          </a:xfrm>
        </p:spPr>
        <p:txBody>
          <a:bodyPr>
            <a:normAutofit lnSpcReduction="10000"/>
          </a:bodyPr>
          <a:lstStyle/>
          <a:p>
            <a:r>
              <a:rPr lang="en-US" dirty="0"/>
              <a:t>Braden</a:t>
            </a:r>
          </a:p>
        </p:txBody>
      </p:sp>
      <p:sp>
        <p:nvSpPr>
          <p:cNvPr id="27" name="Text Placeholder 26">
            <a:extLst>
              <a:ext uri="{FF2B5EF4-FFF2-40B4-BE49-F238E27FC236}">
                <a16:creationId xmlns:a16="http://schemas.microsoft.com/office/drawing/2014/main" id="{4C14EE69-4487-4814-AC77-72381087B098}"/>
              </a:ext>
            </a:extLst>
          </p:cNvPr>
          <p:cNvSpPr>
            <a:spLocks noGrp="1"/>
          </p:cNvSpPr>
          <p:nvPr>
            <p:ph type="body" sz="quarter" idx="11"/>
          </p:nvPr>
        </p:nvSpPr>
        <p:spPr>
          <a:xfrm>
            <a:off x="1785338" y="3084687"/>
            <a:ext cx="1580860" cy="700114"/>
          </a:xfrm>
        </p:spPr>
        <p:txBody>
          <a:bodyPr>
            <a:normAutofit/>
          </a:bodyPr>
          <a:lstStyle/>
          <a:p>
            <a:r>
              <a:rPr lang="en-US" dirty="0"/>
              <a:t>Team Lead:</a:t>
            </a:r>
          </a:p>
          <a:p>
            <a:r>
              <a:rPr lang="en-US" dirty="0"/>
              <a:t>Id: 16307352</a:t>
            </a:r>
          </a:p>
        </p:txBody>
      </p:sp>
      <p:sp>
        <p:nvSpPr>
          <p:cNvPr id="29" name="Text Placeholder 28">
            <a:extLst>
              <a:ext uri="{FF2B5EF4-FFF2-40B4-BE49-F238E27FC236}">
                <a16:creationId xmlns:a16="http://schemas.microsoft.com/office/drawing/2014/main" id="{E83F2E96-9C2D-4D1E-96F8-93A9DB1304A0}"/>
              </a:ext>
            </a:extLst>
          </p:cNvPr>
          <p:cNvSpPr>
            <a:spLocks noGrp="1"/>
          </p:cNvSpPr>
          <p:nvPr>
            <p:ph type="body" sz="quarter" idx="12"/>
          </p:nvPr>
        </p:nvSpPr>
        <p:spPr>
          <a:xfrm>
            <a:off x="3678715" y="2669190"/>
            <a:ext cx="2139696" cy="344312"/>
          </a:xfrm>
        </p:spPr>
        <p:txBody>
          <a:bodyPr>
            <a:normAutofit lnSpcReduction="10000"/>
          </a:bodyPr>
          <a:lstStyle/>
          <a:p>
            <a:r>
              <a:rPr lang="en-US" dirty="0"/>
              <a:t>Harrison</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678716" y="3084688"/>
            <a:ext cx="2133504" cy="593008"/>
          </a:xfrm>
        </p:spPr>
        <p:txBody>
          <a:bodyPr/>
          <a:lstStyle/>
          <a:p>
            <a:r>
              <a:rPr lang="en-US" dirty="0"/>
              <a:t>Analyst</a:t>
            </a:r>
          </a:p>
        </p:txBody>
      </p:sp>
      <p:sp>
        <p:nvSpPr>
          <p:cNvPr id="33" name="Text Placeholder 32">
            <a:extLst>
              <a:ext uri="{FF2B5EF4-FFF2-40B4-BE49-F238E27FC236}">
                <a16:creationId xmlns:a16="http://schemas.microsoft.com/office/drawing/2014/main" id="{2F15E5CC-C708-41FE-A7A3-053E1BC87F4F}"/>
              </a:ext>
            </a:extLst>
          </p:cNvPr>
          <p:cNvSpPr>
            <a:spLocks noGrp="1"/>
          </p:cNvSpPr>
          <p:nvPr>
            <p:ph type="body" sz="quarter" idx="14"/>
          </p:nvPr>
        </p:nvSpPr>
        <p:spPr>
          <a:xfrm>
            <a:off x="5921529" y="2669190"/>
            <a:ext cx="2139696" cy="344312"/>
          </a:xfrm>
        </p:spPr>
        <p:txBody>
          <a:bodyPr>
            <a:normAutofit lnSpcReduction="10000"/>
          </a:bodyPr>
          <a:lstStyle/>
          <a:p>
            <a:r>
              <a:rPr lang="en-US" dirty="0"/>
              <a:t>Caston</a:t>
            </a:r>
          </a:p>
        </p:txBody>
      </p:sp>
      <p:sp>
        <p:nvSpPr>
          <p:cNvPr id="35" name="Text Placeholder 34">
            <a:extLst>
              <a:ext uri="{FF2B5EF4-FFF2-40B4-BE49-F238E27FC236}">
                <a16:creationId xmlns:a16="http://schemas.microsoft.com/office/drawing/2014/main" id="{7F4ED7E2-1BC8-493D-91C3-FB23BE9F244B}"/>
              </a:ext>
            </a:extLst>
          </p:cNvPr>
          <p:cNvSpPr>
            <a:spLocks noGrp="1"/>
          </p:cNvSpPr>
          <p:nvPr>
            <p:ph type="body" sz="quarter" idx="15"/>
          </p:nvPr>
        </p:nvSpPr>
        <p:spPr>
          <a:xfrm>
            <a:off x="5918434" y="3084688"/>
            <a:ext cx="2139696" cy="700114"/>
          </a:xfrm>
        </p:spPr>
        <p:txBody>
          <a:bodyPr>
            <a:normAutofit/>
          </a:bodyPr>
          <a:lstStyle/>
          <a:p>
            <a:r>
              <a:rPr lang="en-US" dirty="0"/>
              <a:t>Project Manager</a:t>
            </a:r>
          </a:p>
          <a:p>
            <a:r>
              <a:rPr lang="en-US" dirty="0"/>
              <a:t>Id: 16275552</a:t>
            </a:r>
          </a:p>
        </p:txBody>
      </p:sp>
      <p:sp>
        <p:nvSpPr>
          <p:cNvPr id="36" name="Text Placeholder 35">
            <a:extLst>
              <a:ext uri="{FF2B5EF4-FFF2-40B4-BE49-F238E27FC236}">
                <a16:creationId xmlns:a16="http://schemas.microsoft.com/office/drawing/2014/main" id="{600F09FF-0051-4C2F-8747-35EDBE996D02}"/>
              </a:ext>
            </a:extLst>
          </p:cNvPr>
          <p:cNvSpPr>
            <a:spLocks noGrp="1"/>
          </p:cNvSpPr>
          <p:nvPr>
            <p:ph type="body" sz="quarter" idx="16"/>
          </p:nvPr>
        </p:nvSpPr>
        <p:spPr>
          <a:xfrm>
            <a:off x="8164343" y="2669190"/>
            <a:ext cx="2139696" cy="344312"/>
          </a:xfrm>
        </p:spPr>
        <p:txBody>
          <a:bodyPr>
            <a:normAutofit lnSpcReduction="10000"/>
          </a:bodyPr>
          <a:lstStyle/>
          <a:p>
            <a:r>
              <a:rPr lang="en-US" dirty="0"/>
              <a:t>Alex</a:t>
            </a:r>
          </a:p>
        </p:txBody>
      </p:sp>
      <p:sp>
        <p:nvSpPr>
          <p:cNvPr id="37" name="Text Placeholder 36">
            <a:extLst>
              <a:ext uri="{FF2B5EF4-FFF2-40B4-BE49-F238E27FC236}">
                <a16:creationId xmlns:a16="http://schemas.microsoft.com/office/drawing/2014/main" id="{D525FBF8-C8AC-493A-AC3E-6E93DBC80B07}"/>
              </a:ext>
            </a:extLst>
          </p:cNvPr>
          <p:cNvSpPr>
            <a:spLocks noGrp="1"/>
          </p:cNvSpPr>
          <p:nvPr>
            <p:ph type="body" sz="quarter" idx="17"/>
          </p:nvPr>
        </p:nvSpPr>
        <p:spPr>
          <a:xfrm>
            <a:off x="8164344" y="3084687"/>
            <a:ext cx="2346232" cy="700114"/>
          </a:xfrm>
        </p:spPr>
        <p:txBody>
          <a:bodyPr/>
          <a:lstStyle/>
          <a:p>
            <a:r>
              <a:rPr lang="en-US" dirty="0"/>
              <a:t>Analyst</a:t>
            </a:r>
          </a:p>
          <a:p>
            <a:endParaRPr lang="en-US" dirty="0"/>
          </a:p>
        </p:txBody>
      </p:sp>
    </p:spTree>
    <p:extLst>
      <p:ext uri="{BB962C8B-B14F-4D97-AF65-F5344CB8AC3E}">
        <p14:creationId xmlns:p14="http://schemas.microsoft.com/office/powerpoint/2010/main" val="340174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4800" dirty="0"/>
              <a:t>Introduction</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371094" y="2558427"/>
            <a:ext cx="9756600" cy="3912871"/>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000" dirty="0"/>
              <a:t>311 service data is a good indicator of the efficacy of the local government(s)</a:t>
            </a:r>
          </a:p>
          <a:p>
            <a:pPr indent="-228600">
              <a:lnSpc>
                <a:spcPct val="90000"/>
              </a:lnSpc>
              <a:buFont typeface="Arial" panose="020B0604020202020204" pitchFamily="34" charset="0"/>
              <a:buChar char="•"/>
            </a:pPr>
            <a:r>
              <a:rPr lang="en-US" sz="2000" dirty="0"/>
              <a:t>311 is similar to 911 but for non-emergencies</a:t>
            </a:r>
          </a:p>
          <a:p>
            <a:pPr indent="-228600">
              <a:lnSpc>
                <a:spcPct val="90000"/>
              </a:lnSpc>
              <a:buFont typeface="Arial" panose="020B0604020202020204" pitchFamily="34" charset="0"/>
              <a:buChar char="•"/>
            </a:pPr>
            <a:r>
              <a:rPr lang="en-US" sz="2000" dirty="0">
                <a:ea typeface="Calibri" panose="020F0502020204030204" pitchFamily="34" charset="0"/>
                <a:cs typeface="Times New Roman" panose="02020603050405020304" pitchFamily="18" charset="0"/>
              </a:rPr>
              <a:t>Across many US cities, this data is free to analyze through a project called Open311</a:t>
            </a:r>
            <a:endParaRPr lang="en-US" sz="2000" dirty="0">
              <a:effectLst/>
              <a:ea typeface="Calibri" panose="020F0502020204030204" pitchFamily="34" charset="0"/>
              <a:cs typeface="Times New Roman" panose="02020603050405020304" pitchFamily="18" charset="0"/>
            </a:endParaRPr>
          </a:p>
          <a:p>
            <a:pPr indent="-228600">
              <a:lnSpc>
                <a:spcPct val="90000"/>
              </a:lnSpc>
              <a:buFont typeface="Arial" panose="020B0604020202020204" pitchFamily="34" charset="0"/>
              <a:buChar char="•"/>
            </a:pPr>
            <a:r>
              <a:rPr lang="en-US" sz="2000" b="1" dirty="0">
                <a:ea typeface="Calibri" panose="020F0502020204030204" pitchFamily="34" charset="0"/>
              </a:rPr>
              <a:t> </a:t>
            </a:r>
            <a:r>
              <a:rPr lang="en-US" sz="2000" dirty="0">
                <a:ea typeface="Calibri" panose="020F0502020204030204" pitchFamily="34" charset="0"/>
              </a:rPr>
              <a:t>There are many uses for this data</a:t>
            </a:r>
          </a:p>
          <a:p>
            <a:pPr lvl="1" indent="-228600">
              <a:buFont typeface="Arial" panose="020B0604020202020204" pitchFamily="34" charset="0"/>
              <a:buChar char="•"/>
            </a:pPr>
            <a:r>
              <a:rPr lang="en-US" dirty="0">
                <a:effectLst/>
                <a:ea typeface="Calibri" panose="020F0502020204030204" pitchFamily="34" charset="0"/>
              </a:rPr>
              <a:t>Retrospective analysis on the fulfillment time of a service</a:t>
            </a:r>
          </a:p>
          <a:p>
            <a:pPr lvl="1" indent="-228600">
              <a:buFont typeface="Arial" panose="020B0604020202020204" pitchFamily="34" charset="0"/>
              <a:buChar char="•"/>
            </a:pPr>
            <a:r>
              <a:rPr lang="en-US" dirty="0">
                <a:ea typeface="Calibri" panose="020F0502020204030204" pitchFamily="34" charset="0"/>
              </a:rPr>
              <a:t>Compare to other similar sized cities and have governments coordinate on efficiencies</a:t>
            </a:r>
            <a:endParaRPr lang="en-US" dirty="0">
              <a:effectLst/>
              <a:ea typeface="Calibri" panose="020F0502020204030204" pitchFamily="34" charset="0"/>
            </a:endParaRPr>
          </a:p>
          <a:p>
            <a:pPr marL="228600"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Through the </a:t>
            </a:r>
            <a:r>
              <a:rPr lang="en-US" sz="2000" dirty="0" err="1">
                <a:effectLst/>
                <a:ea typeface="Calibri" panose="020F0502020204030204" pitchFamily="34" charset="0"/>
                <a:cs typeface="Times New Roman" panose="02020603050405020304" pitchFamily="18" charset="0"/>
              </a:rPr>
              <a:t>OpenData</a:t>
            </a:r>
            <a:r>
              <a:rPr lang="en-US" sz="2000" dirty="0">
                <a:effectLst/>
                <a:ea typeface="Calibri" panose="020F0502020204030204" pitchFamily="34" charset="0"/>
                <a:cs typeface="Times New Roman" panose="02020603050405020304" pitchFamily="18" charset="0"/>
              </a:rPr>
              <a:t> KC project, we will be taking a look at 311 calls specifically between September of 2019 and February of 2020	</a:t>
            </a:r>
          </a:p>
          <a:p>
            <a:pPr indent="-228600">
              <a:lnSpc>
                <a:spcPct val="90000"/>
              </a:lnSpc>
              <a:buFont typeface="Arial" panose="020B0604020202020204" pitchFamily="34" charset="0"/>
              <a:buChar char="•"/>
            </a:pPr>
            <a:endParaRPr lang="en-US" sz="1700" dirty="0"/>
          </a:p>
          <a:p>
            <a:pPr indent="-228600">
              <a:lnSpc>
                <a:spcPct val="90000"/>
              </a:lnSpc>
              <a:buFont typeface="Arial" panose="020B0604020202020204" pitchFamily="34" charset="0"/>
              <a:buChar char="•"/>
            </a:pPr>
            <a:endParaRPr lang="en-US" sz="17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371094" y="6356350"/>
            <a:ext cx="1828800" cy="365125"/>
          </a:xfrm>
        </p:spPr>
        <p:txBody>
          <a:bodyPr vert="horz" lIns="91440" tIns="45720" rIns="91440" bIns="45720" rtlCol="0" anchor="ctr">
            <a:normAutofit/>
          </a:bodyPr>
          <a:lstStyle/>
          <a:p>
            <a:pPr>
              <a:spcAft>
                <a:spcPts val="600"/>
              </a:spcAft>
              <a:defRPr/>
            </a:pPr>
            <a:r>
              <a:rPr lang="en-US" dirty="0">
                <a:solidFill>
                  <a:schemeClr val="tx1">
                    <a:lumMod val="50000"/>
                    <a:lumOff val="50000"/>
                  </a:schemeClr>
                </a:solidFill>
                <a:latin typeface="Calibri" panose="020F0502020204030204"/>
              </a:rPr>
              <a:t>February 18, 2021</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lumMod val="50000"/>
                    <a:lumOff val="50000"/>
                  </a:schemeClr>
                </a:solidFill>
                <a:latin typeface="Calibri" panose="020F0502020204030204"/>
                <a:ea typeface="+mn-ea"/>
                <a:cs typeface="+mn-cs"/>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9077706" y="6356350"/>
            <a:ext cx="2743200" cy="365125"/>
          </a:xfrm>
        </p:spPr>
        <p:txBody>
          <a:bodyPr vert="horz" lIns="91440" tIns="45720" rIns="91440" bIns="45720" rtlCol="0" anchor="ctr">
            <a:normAutofit/>
          </a:bodyPr>
          <a:lstStyle/>
          <a:p>
            <a:pPr>
              <a:spcAft>
                <a:spcPts val="600"/>
              </a:spcAft>
              <a:defRPr/>
            </a:pPr>
            <a:fld id="{7782931A-7D25-4B4B-9464-57AE418934A3}" type="slidenum">
              <a:rPr lang="en-US">
                <a:solidFill>
                  <a:schemeClr val="bg1"/>
                </a:solidFill>
                <a:latin typeface="Calibri" panose="020F0502020204030204"/>
              </a:rPr>
              <a:pPr>
                <a:spcAft>
                  <a:spcPts val="600"/>
                </a:spcAft>
                <a:defRPr/>
              </a:pPr>
              <a:t>4</a:t>
            </a:fld>
            <a:endParaRPr lang="en-US" dirty="0">
              <a:solidFill>
                <a:schemeClr val="bg1"/>
              </a:solidFill>
              <a:latin typeface="Calibri" panose="020F0502020204030204"/>
            </a:endParaRPr>
          </a:p>
        </p:txBody>
      </p:sp>
    </p:spTree>
    <p:extLst>
      <p:ext uri="{BB962C8B-B14F-4D97-AF65-F5344CB8AC3E}">
        <p14:creationId xmlns:p14="http://schemas.microsoft.com/office/powerpoint/2010/main" val="401783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pPr marL="0" marR="0">
              <a:spcBef>
                <a:spcPts val="0"/>
              </a:spcBef>
              <a:spcAft>
                <a:spcPts val="0"/>
              </a:spcAft>
            </a:pPr>
            <a:r>
              <a:rPr lang="en-US" dirty="0"/>
              <a:t>The </a:t>
            </a:r>
            <a:r>
              <a:rPr lang="en-US" dirty="0" err="1"/>
              <a:t>OpenData</a:t>
            </a:r>
            <a:r>
              <a:rPr lang="en-US" dirty="0"/>
              <a:t> KC project for 311 data has recorded data from 2007 to present</a:t>
            </a:r>
          </a:p>
          <a:p>
            <a:pPr marL="0" marR="0">
              <a:spcBef>
                <a:spcPts val="0"/>
              </a:spcBef>
              <a:spcAft>
                <a:spcPts val="0"/>
              </a:spcAft>
            </a:pPr>
            <a:endParaRPr lang="en-US" dirty="0"/>
          </a:p>
          <a:p>
            <a:pPr marL="0" marR="0">
              <a:spcBef>
                <a:spcPts val="0"/>
              </a:spcBef>
              <a:spcAft>
                <a:spcPts val="0"/>
              </a:spcAft>
            </a:pPr>
            <a:r>
              <a:rPr lang="en-US" dirty="0"/>
              <a:t>We have data coming across the KC MO area including: Jackson, Clay, Platte, and Cass Counties</a:t>
            </a:r>
          </a:p>
          <a:p>
            <a:pPr marL="0" marR="0">
              <a:spcBef>
                <a:spcPts val="0"/>
              </a:spcBef>
              <a:spcAft>
                <a:spcPts val="0"/>
              </a:spcAft>
            </a:pPr>
            <a:endParaRPr lang="en-US" dirty="0"/>
          </a:p>
          <a:p>
            <a:pPr marL="0" marR="0">
              <a:spcBef>
                <a:spcPts val="0"/>
              </a:spcBef>
              <a:spcAft>
                <a:spcPts val="0"/>
              </a:spcAft>
            </a:pPr>
            <a:r>
              <a:rPr lang="en-US" dirty="0"/>
              <a:t>Our dataset has several categories that need to be analyzed to identify intra and extra-group differences</a:t>
            </a:r>
          </a:p>
          <a:p>
            <a:pPr marL="0" marR="0">
              <a:spcBef>
                <a:spcPts val="0"/>
              </a:spcBef>
              <a:spcAft>
                <a:spcPts val="0"/>
              </a:spcAft>
            </a:pPr>
            <a:endParaRPr lang="en-US" dirty="0"/>
          </a:p>
          <a:p>
            <a:pPr marL="0" marR="0">
              <a:spcBef>
                <a:spcPts val="0"/>
              </a:spcBef>
              <a:spcAft>
                <a:spcPts val="0"/>
              </a:spcAft>
            </a:pPr>
            <a:endParaRPr lang="en-US" dirty="0"/>
          </a:p>
          <a:p>
            <a:pPr marL="0" marR="0">
              <a:spcBef>
                <a:spcPts val="0"/>
              </a:spcBef>
              <a:spcAft>
                <a:spcPts val="0"/>
              </a:spcAft>
            </a:pPr>
            <a:endParaRPr lang="en-US"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pPr>
              <a:spcAft>
                <a:spcPts val="600"/>
              </a:spcAft>
              <a:defRPr/>
            </a:pPr>
            <a:r>
              <a:rPr lang="en-US" dirty="0">
                <a:solidFill>
                  <a:schemeClr val="tx1">
                    <a:lumMod val="50000"/>
                    <a:lumOff val="50000"/>
                  </a:schemeClr>
                </a:solidFill>
                <a:latin typeface="Calibri" panose="020F0502020204030204"/>
              </a:rPr>
              <a:t>February 18, 2021</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dirty="0"/>
          </a:p>
        </p:txBody>
      </p:sp>
      <p:pic>
        <p:nvPicPr>
          <p:cNvPr id="9" name="Picture 8">
            <a:extLst>
              <a:ext uri="{FF2B5EF4-FFF2-40B4-BE49-F238E27FC236}">
                <a16:creationId xmlns:a16="http://schemas.microsoft.com/office/drawing/2014/main" id="{C1585DD3-F853-4605-9B5C-852E42A42BA7}"/>
              </a:ext>
            </a:extLst>
          </p:cNvPr>
          <p:cNvPicPr>
            <a:picLocks noChangeAspect="1"/>
          </p:cNvPicPr>
          <p:nvPr/>
        </p:nvPicPr>
        <p:blipFill>
          <a:blip r:embed="rId2"/>
          <a:stretch>
            <a:fillRect/>
          </a:stretch>
        </p:blipFill>
        <p:spPr>
          <a:xfrm>
            <a:off x="6281061" y="2150042"/>
            <a:ext cx="5497025" cy="1920309"/>
          </a:xfrm>
          <a:prstGeom prst="rect">
            <a:avLst/>
          </a:prstGeom>
        </p:spPr>
      </p:pic>
    </p:spTree>
    <p:extLst>
      <p:ext uri="{BB962C8B-B14F-4D97-AF65-F5344CB8AC3E}">
        <p14:creationId xmlns:p14="http://schemas.microsoft.com/office/powerpoint/2010/main" val="189609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Objectives &amp; Method</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normAutofit/>
          </a:bodyPr>
          <a:lstStyle/>
          <a:p>
            <a:r>
              <a:rPr lang="en-US" dirty="0"/>
              <a:t>The main questions that we will answer are:</a:t>
            </a:r>
          </a:p>
          <a:p>
            <a:pPr marL="742950" lvl="1" indent="-285750">
              <a:buFont typeface="Arial" panose="020B0604020202020204" pitchFamily="34" charset="0"/>
              <a:buChar char="•"/>
            </a:pPr>
            <a:r>
              <a:rPr lang="en-US" dirty="0"/>
              <a:t>Does average service completion time change based on neighborhood income?</a:t>
            </a:r>
          </a:p>
          <a:p>
            <a:pPr marL="742950" lvl="1" indent="-285750">
              <a:buFont typeface="Arial" panose="020B0604020202020204" pitchFamily="34" charset="0"/>
              <a:buChar char="•"/>
            </a:pPr>
            <a:r>
              <a:rPr lang="en-US" dirty="0"/>
              <a:t>Does service completion time vary differently based on neighborhood income?</a:t>
            </a:r>
          </a:p>
          <a:p>
            <a:pPr marL="742950" lvl="1" indent="-285750">
              <a:buFont typeface="Arial" panose="020B0604020202020204" pitchFamily="34" charset="0"/>
              <a:buChar char="•"/>
            </a:pPr>
            <a:endParaRPr lang="en-US" dirty="0"/>
          </a:p>
          <a:p>
            <a:r>
              <a:rPr lang="en-US" dirty="0"/>
              <a:t>We will be looking at summary statistics as well as one and two way ANOVAs to answer these questions</a:t>
            </a:r>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pPr>
              <a:spcAft>
                <a:spcPts val="600"/>
              </a:spcAft>
              <a:defRPr/>
            </a:pPr>
            <a:r>
              <a:rPr lang="en-US" dirty="0">
                <a:solidFill>
                  <a:schemeClr val="tx1">
                    <a:lumMod val="50000"/>
                    <a:lumOff val="50000"/>
                  </a:schemeClr>
                </a:solidFill>
                <a:latin typeface="Calibri" panose="020F0502020204030204"/>
              </a:rPr>
              <a:t>February 18, 2021</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6</a:t>
            </a:fld>
            <a:endParaRPr lang="en-US" dirty="0"/>
          </a:p>
        </p:txBody>
      </p:sp>
      <p:pic>
        <p:nvPicPr>
          <p:cNvPr id="9" name="Picture 8">
            <a:extLst>
              <a:ext uri="{FF2B5EF4-FFF2-40B4-BE49-F238E27FC236}">
                <a16:creationId xmlns:a16="http://schemas.microsoft.com/office/drawing/2014/main" id="{0F072825-E80B-4962-949A-DA418D1FF6C4}"/>
              </a:ext>
            </a:extLst>
          </p:cNvPr>
          <p:cNvPicPr>
            <a:picLocks noChangeAspect="1"/>
          </p:cNvPicPr>
          <p:nvPr/>
        </p:nvPicPr>
        <p:blipFill>
          <a:blip r:embed="rId2"/>
          <a:stretch>
            <a:fillRect/>
          </a:stretch>
        </p:blipFill>
        <p:spPr>
          <a:xfrm>
            <a:off x="7216572" y="1886400"/>
            <a:ext cx="4689678" cy="799205"/>
          </a:xfrm>
          <a:prstGeom prst="rect">
            <a:avLst/>
          </a:prstGeom>
        </p:spPr>
      </p:pic>
    </p:spTree>
    <p:extLst>
      <p:ext uri="{BB962C8B-B14F-4D97-AF65-F5344CB8AC3E}">
        <p14:creationId xmlns:p14="http://schemas.microsoft.com/office/powerpoint/2010/main" val="122189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CB17-21C7-4164-89A0-7B4EBF6DF1B7}"/>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167569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895F61-6F76-40CA-96C7-BCC55275D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787" y="263105"/>
            <a:ext cx="7180425" cy="633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87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20BB7843-F62E-4DB6-A764-F3DF4958CD2D}"/>
              </a:ext>
            </a:extLst>
          </p:cNvPr>
          <p:cNvGraphicFramePr>
            <a:graphicFrameLocks/>
          </p:cNvGraphicFramePr>
          <p:nvPr>
            <p:extLst>
              <p:ext uri="{D42A27DB-BD31-4B8C-83A1-F6EECF244321}">
                <p14:modId xmlns:p14="http://schemas.microsoft.com/office/powerpoint/2010/main" val="1065047271"/>
              </p:ext>
            </p:extLst>
          </p:nvPr>
        </p:nvGraphicFramePr>
        <p:xfrm>
          <a:off x="1" y="12940"/>
          <a:ext cx="6096000" cy="36814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9695B50C-F7CE-4C70-8FF3-94E689C519B0}"/>
              </a:ext>
            </a:extLst>
          </p:cNvPr>
          <p:cNvGraphicFramePr>
            <a:graphicFrameLocks/>
          </p:cNvGraphicFramePr>
          <p:nvPr>
            <p:extLst>
              <p:ext uri="{D42A27DB-BD31-4B8C-83A1-F6EECF244321}">
                <p14:modId xmlns:p14="http://schemas.microsoft.com/office/powerpoint/2010/main" val="3065156099"/>
              </p:ext>
            </p:extLst>
          </p:nvPr>
        </p:nvGraphicFramePr>
        <p:xfrm>
          <a:off x="6096000" y="0"/>
          <a:ext cx="6028382" cy="35195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C243EE70-D9E3-47B1-927A-457EAC5C1CE4}"/>
              </a:ext>
            </a:extLst>
          </p:cNvPr>
          <p:cNvGraphicFramePr>
            <a:graphicFrameLocks/>
          </p:cNvGraphicFramePr>
          <p:nvPr>
            <p:extLst>
              <p:ext uri="{D42A27DB-BD31-4B8C-83A1-F6EECF244321}">
                <p14:modId xmlns:p14="http://schemas.microsoft.com/office/powerpoint/2010/main" val="4191331978"/>
              </p:ext>
            </p:extLst>
          </p:nvPr>
        </p:nvGraphicFramePr>
        <p:xfrm>
          <a:off x="2831306" y="3611322"/>
          <a:ext cx="6529388" cy="32337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TotalTime>
  <Words>493</Words>
  <Application>Microsoft Office PowerPoint</Application>
  <PresentationFormat>Widescreen</PresentationFormat>
  <Paragraphs>74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311 Data Cold Season – Pre Covid</vt:lpstr>
      <vt:lpstr>Overview</vt:lpstr>
      <vt:lpstr>Group 2</vt:lpstr>
      <vt:lpstr>Introduction</vt:lpstr>
      <vt:lpstr>Introduction</vt:lpstr>
      <vt:lpstr>Objectives &amp; Method</vt:lpstr>
      <vt:lpstr>Results</vt:lpstr>
      <vt:lpstr>PowerPoint Presentation</vt:lpstr>
      <vt:lpstr>PowerPoint Presentation</vt:lpstr>
      <vt:lpstr>PowerPoint Presentation</vt:lpstr>
      <vt:lpstr>Neighborhood Income ANOVA</vt:lpstr>
      <vt:lpstr>PowerPoint Presentation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Majid Bani-Yaghoub</dc:creator>
  <cp:lastModifiedBy>Caston Stack</cp:lastModifiedBy>
  <cp:revision>40</cp:revision>
  <dcterms:created xsi:type="dcterms:W3CDTF">2021-02-03T16:11:48Z</dcterms:created>
  <dcterms:modified xsi:type="dcterms:W3CDTF">2021-02-18T07:37:47Z</dcterms:modified>
</cp:coreProperties>
</file>