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43" r:id="rId3"/>
    <p:sldId id="353" r:id="rId4"/>
    <p:sldId id="367" r:id="rId5"/>
    <p:sldId id="369" r:id="rId6"/>
    <p:sldId id="357" r:id="rId7"/>
    <p:sldId id="358" r:id="rId8"/>
    <p:sldId id="356" r:id="rId9"/>
    <p:sldId id="360" r:id="rId10"/>
    <p:sldId id="362" r:id="rId11"/>
    <p:sldId id="370" r:id="rId12"/>
    <p:sldId id="316" r:id="rId13"/>
    <p:sldId id="350" r:id="rId14"/>
    <p:sldId id="3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96374" autoAdjust="0"/>
  </p:normalViewPr>
  <p:slideViewPr>
    <p:cSldViewPr snapToGrid="0">
      <p:cViewPr varScale="1">
        <p:scale>
          <a:sx n="72" d="100"/>
          <a:sy n="72" d="100"/>
        </p:scale>
        <p:origin x="606"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4227E5-0005-4204-A4E7-B4896A8A2468}" type="datetimeFigureOut">
              <a:rPr lang="en-US" smtClean="0"/>
              <a:t>4/15/2021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25C3C0-674C-469F-9A56-0F51F0AF1962}" type="slidenum">
              <a:rPr lang="en-US" smtClean="0"/>
              <a:t>‹#›</a:t>
            </a:fld>
            <a:endParaRPr lang="en-US" dirty="0"/>
          </a:p>
        </p:txBody>
      </p:sp>
    </p:spTree>
    <p:extLst>
      <p:ext uri="{BB962C8B-B14F-4D97-AF65-F5344CB8AC3E}">
        <p14:creationId xmlns:p14="http://schemas.microsoft.com/office/powerpoint/2010/main" val="2698576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12</a:t>
            </a:fld>
            <a:endParaRPr lang="en-US" noProof="0" dirty="0"/>
          </a:p>
        </p:txBody>
      </p:sp>
    </p:spTree>
    <p:extLst>
      <p:ext uri="{BB962C8B-B14F-4D97-AF65-F5344CB8AC3E}">
        <p14:creationId xmlns:p14="http://schemas.microsoft.com/office/powerpoint/2010/main" val="3397440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956F3-01D4-42CE-9B98-474CEA4546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D8AE8E-E3F9-4109-8800-93D8730116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DD4F7A-FE8C-441C-8293-B8822C736D01}"/>
              </a:ext>
            </a:extLst>
          </p:cNvPr>
          <p:cNvSpPr>
            <a:spLocks noGrp="1"/>
          </p:cNvSpPr>
          <p:nvPr>
            <p:ph type="dt" sz="half" idx="10"/>
          </p:nvPr>
        </p:nvSpPr>
        <p:spPr/>
        <p:txBody>
          <a:bodyPr/>
          <a:lstStyle/>
          <a:p>
            <a:fld id="{C05E4F18-B0D9-4662-BC27-BFA37F71E5A9}" type="datetimeFigureOut">
              <a:rPr lang="en-US" smtClean="0"/>
              <a:t>4/15/2021</a:t>
            </a:fld>
            <a:endParaRPr lang="en-US" dirty="0"/>
          </a:p>
        </p:txBody>
      </p:sp>
      <p:sp>
        <p:nvSpPr>
          <p:cNvPr id="5" name="Footer Placeholder 4">
            <a:extLst>
              <a:ext uri="{FF2B5EF4-FFF2-40B4-BE49-F238E27FC236}">
                <a16:creationId xmlns:a16="http://schemas.microsoft.com/office/drawing/2014/main" id="{25B11028-553E-4ABE-8BCB-D5B8DDA28C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665F3BB-E1DE-40EB-87E0-CB53871493E9}"/>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2560037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9A95E-36E6-40DE-BA56-ADBAC12E4C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28FC78-578C-42DD-8D5A-17369425CE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D4CAC-74B7-41AB-9FEA-2188D35AF6EB}"/>
              </a:ext>
            </a:extLst>
          </p:cNvPr>
          <p:cNvSpPr>
            <a:spLocks noGrp="1"/>
          </p:cNvSpPr>
          <p:nvPr>
            <p:ph type="dt" sz="half" idx="10"/>
          </p:nvPr>
        </p:nvSpPr>
        <p:spPr/>
        <p:txBody>
          <a:bodyPr/>
          <a:lstStyle/>
          <a:p>
            <a:fld id="{C05E4F18-B0D9-4662-BC27-BFA37F71E5A9}" type="datetimeFigureOut">
              <a:rPr lang="en-US" smtClean="0"/>
              <a:t>4/15/2021</a:t>
            </a:fld>
            <a:endParaRPr lang="en-US" dirty="0"/>
          </a:p>
        </p:txBody>
      </p:sp>
      <p:sp>
        <p:nvSpPr>
          <p:cNvPr id="5" name="Footer Placeholder 4">
            <a:extLst>
              <a:ext uri="{FF2B5EF4-FFF2-40B4-BE49-F238E27FC236}">
                <a16:creationId xmlns:a16="http://schemas.microsoft.com/office/drawing/2014/main" id="{A137D1C5-5EB9-4762-A981-882062B658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59C0B2-F3A6-4C12-8559-6E086E1477D9}"/>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1491429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DE6F02-F869-4061-B8F5-A36752DCEF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557840-A150-4324-8188-405081B1F9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CE0715-2A7F-48F5-A5A0-0D0F8209EE04}"/>
              </a:ext>
            </a:extLst>
          </p:cNvPr>
          <p:cNvSpPr>
            <a:spLocks noGrp="1"/>
          </p:cNvSpPr>
          <p:nvPr>
            <p:ph type="dt" sz="half" idx="10"/>
          </p:nvPr>
        </p:nvSpPr>
        <p:spPr/>
        <p:txBody>
          <a:bodyPr/>
          <a:lstStyle/>
          <a:p>
            <a:fld id="{C05E4F18-B0D9-4662-BC27-BFA37F71E5A9}" type="datetimeFigureOut">
              <a:rPr lang="en-US" smtClean="0"/>
              <a:t>4/15/2021</a:t>
            </a:fld>
            <a:endParaRPr lang="en-US" dirty="0"/>
          </a:p>
        </p:txBody>
      </p:sp>
      <p:sp>
        <p:nvSpPr>
          <p:cNvPr id="5" name="Footer Placeholder 4">
            <a:extLst>
              <a:ext uri="{FF2B5EF4-FFF2-40B4-BE49-F238E27FC236}">
                <a16:creationId xmlns:a16="http://schemas.microsoft.com/office/drawing/2014/main" id="{F634DC56-EDE8-437A-AB04-200B65FDF1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1D73130-9650-470F-BC13-0BB533C8ED9C}"/>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2745255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1028700" y="999068"/>
            <a:ext cx="4876800" cy="645284"/>
          </a:xfrm>
          <a:prstGeom prst="rect">
            <a:avLst/>
          </a:prstGeom>
        </p:spPr>
        <p:txBody>
          <a:bodyPr lIns="0" tIns="0" rIns="0" bIns="0" anchor="b"/>
          <a:lstStyle/>
          <a:p>
            <a:r>
              <a:rPr lang="en-US"/>
              <a:t>Click to edit Master title style</a:t>
            </a:r>
            <a:endParaRPr lang="en-US" dirty="0"/>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1028700" y="2286003"/>
            <a:ext cx="4876800" cy="3568696"/>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1033153"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7354824" y="990600"/>
            <a:ext cx="4837176" cy="4837176"/>
          </a:xfrm>
          <a:prstGeom prst="rect">
            <a:avLst/>
          </a:prstGeom>
        </p:spPr>
        <p:txBody>
          <a:bodyPr/>
          <a:lstStyle/>
          <a:p>
            <a:r>
              <a:rPr lang="en-US" dirty="0"/>
              <a:t>Click icon to add picture</a:t>
            </a:r>
          </a:p>
        </p:txBody>
      </p:sp>
      <p:sp>
        <p:nvSpPr>
          <p:cNvPr id="6" name="Date Placeholder 5">
            <a:extLst>
              <a:ext uri="{FF2B5EF4-FFF2-40B4-BE49-F238E27FC236}">
                <a16:creationId xmlns:a16="http://schemas.microsoft.com/office/drawing/2014/main" id="{AAE1D3B9-B2D1-4927-BE44-8408FBD84C06}"/>
              </a:ext>
            </a:extLst>
          </p:cNvPr>
          <p:cNvSpPr>
            <a:spLocks noGrp="1"/>
          </p:cNvSpPr>
          <p:nvPr>
            <p:ph type="dt" sz="half" idx="11"/>
          </p:nvPr>
        </p:nvSpPr>
        <p:spPr/>
        <p:txBody>
          <a:bodyPr/>
          <a:lstStyle/>
          <a:p>
            <a:r>
              <a:rPr lang="en-US" dirty="0"/>
              <a:t>September 3, 20XX </a:t>
            </a:r>
          </a:p>
        </p:txBody>
      </p:sp>
      <p:sp>
        <p:nvSpPr>
          <p:cNvPr id="7" name="Footer Placeholder 6">
            <a:extLst>
              <a:ext uri="{FF2B5EF4-FFF2-40B4-BE49-F238E27FC236}">
                <a16:creationId xmlns:a16="http://schemas.microsoft.com/office/drawing/2014/main" id="{67447116-BCE7-456E-88B8-96ADC76E5FC5}"/>
              </a:ext>
            </a:extLst>
          </p:cNvPr>
          <p:cNvSpPr>
            <a:spLocks noGrp="1"/>
          </p:cNvSpPr>
          <p:nvPr>
            <p:ph type="ftr" sz="quarter" idx="12"/>
          </p:nvPr>
        </p:nvSpPr>
        <p:spPr/>
        <p:txBody>
          <a:bodyPr/>
          <a:lstStyle/>
          <a:p>
            <a:r>
              <a:rPr lang="en-US" dirty="0">
                <a:solidFill>
                  <a:schemeClr val="bg1"/>
                </a:solidFill>
              </a:rPr>
              <a:t>Annual Review</a:t>
            </a:r>
          </a:p>
        </p:txBody>
      </p:sp>
      <p:sp>
        <p:nvSpPr>
          <p:cNvPr id="8" name="Slide Number Placeholder 7">
            <a:extLst>
              <a:ext uri="{FF2B5EF4-FFF2-40B4-BE49-F238E27FC236}">
                <a16:creationId xmlns:a16="http://schemas.microsoft.com/office/drawing/2014/main" id="{D03B6347-A35F-4216-9988-7393E598E123}"/>
              </a:ext>
            </a:extLst>
          </p:cNvPr>
          <p:cNvSpPr>
            <a:spLocks noGrp="1"/>
          </p:cNvSpPr>
          <p:nvPr>
            <p:ph type="sldNum" sz="quarter" idx="13"/>
          </p:nvPr>
        </p:nvSpPr>
        <p:spPr/>
        <p:txBody>
          <a:bodyPr/>
          <a:lstStyle/>
          <a:p>
            <a:fld id="{7782931A-7D25-4B4B-9464-57AE418934A3}" type="slidenum">
              <a:rPr lang="en-US" smtClean="0"/>
              <a:pPr/>
              <a:t>‹#›</a:t>
            </a:fld>
            <a:endParaRPr lang="en-US" dirty="0"/>
          </a:p>
        </p:txBody>
      </p:sp>
    </p:spTree>
    <p:extLst>
      <p:ext uri="{BB962C8B-B14F-4D97-AF65-F5344CB8AC3E}">
        <p14:creationId xmlns:p14="http://schemas.microsoft.com/office/powerpoint/2010/main" val="3125526810"/>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130607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ank you ">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6257107" y="999068"/>
            <a:ext cx="4876800" cy="645284"/>
          </a:xfrm>
          <a:prstGeom prst="rect">
            <a:avLst/>
          </a:prstGeom>
        </p:spPr>
        <p:txBody>
          <a:bodyPr lIns="0" tIns="0" rIns="0" bIns="0" anchor="b"/>
          <a:lstStyle/>
          <a:p>
            <a:r>
              <a:rPr lang="en-US"/>
              <a:t>Click to edit Master title style</a:t>
            </a:r>
            <a:endParaRPr lang="en-US" dirty="0"/>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6257107" y="2286003"/>
            <a:ext cx="4876800" cy="2332729"/>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6261560"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0" y="990600"/>
            <a:ext cx="4837176" cy="4837176"/>
          </a:xfrm>
          <a:prstGeom prst="rect">
            <a:avLst/>
          </a:prstGeom>
        </p:spPr>
        <p:txBody>
          <a:bodyPr/>
          <a:lstStyle/>
          <a:p>
            <a:r>
              <a:rPr lang="en-US" dirty="0"/>
              <a:t>Click icon to add picture</a:t>
            </a:r>
          </a:p>
        </p:txBody>
      </p:sp>
      <p:sp>
        <p:nvSpPr>
          <p:cNvPr id="9" name="Content Placeholder 13">
            <a:extLst>
              <a:ext uri="{FF2B5EF4-FFF2-40B4-BE49-F238E27FC236}">
                <a16:creationId xmlns:a16="http://schemas.microsoft.com/office/drawing/2014/main" id="{8B57D363-927D-CE43-AD8A-2F5E6CC59E9F}"/>
              </a:ext>
            </a:extLst>
          </p:cNvPr>
          <p:cNvSpPr>
            <a:spLocks noGrp="1"/>
          </p:cNvSpPr>
          <p:nvPr>
            <p:ph sz="quarter" idx="12"/>
          </p:nvPr>
        </p:nvSpPr>
        <p:spPr>
          <a:xfrm>
            <a:off x="6257107" y="4659581"/>
            <a:ext cx="4876800" cy="543031"/>
          </a:xfrm>
          <a:prstGeom prst="rect">
            <a:avLst/>
          </a:prstGeom>
        </p:spPr>
        <p:txBody>
          <a:bodyPr lIns="0" tIns="0" rIns="0" bIns="0" anchor="t"/>
          <a:lstStyle>
            <a:lvl1pPr marL="0" indent="0">
              <a:buFontTx/>
              <a:buNone/>
              <a:defRPr sz="1600"/>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6" name="Date Placeholder 5">
            <a:extLst>
              <a:ext uri="{FF2B5EF4-FFF2-40B4-BE49-F238E27FC236}">
                <a16:creationId xmlns:a16="http://schemas.microsoft.com/office/drawing/2014/main" id="{DB2FDBC3-20E9-45B6-850D-2F34EA22D1B8}"/>
              </a:ext>
            </a:extLst>
          </p:cNvPr>
          <p:cNvSpPr>
            <a:spLocks noGrp="1"/>
          </p:cNvSpPr>
          <p:nvPr>
            <p:ph type="dt" sz="half" idx="13"/>
          </p:nvPr>
        </p:nvSpPr>
        <p:spPr/>
        <p:txBody>
          <a:bodyPr/>
          <a:lstStyle/>
          <a:p>
            <a:r>
              <a:rPr lang="en-US" dirty="0"/>
              <a:t>September 3, 20XX </a:t>
            </a:r>
          </a:p>
        </p:txBody>
      </p:sp>
      <p:sp>
        <p:nvSpPr>
          <p:cNvPr id="7" name="Footer Placeholder 6">
            <a:extLst>
              <a:ext uri="{FF2B5EF4-FFF2-40B4-BE49-F238E27FC236}">
                <a16:creationId xmlns:a16="http://schemas.microsoft.com/office/drawing/2014/main" id="{BC17A152-7FD0-42FA-9937-8667D4B75152}"/>
              </a:ext>
            </a:extLst>
          </p:cNvPr>
          <p:cNvSpPr>
            <a:spLocks noGrp="1"/>
          </p:cNvSpPr>
          <p:nvPr>
            <p:ph type="ftr" sz="quarter" idx="14"/>
          </p:nvPr>
        </p:nvSpPr>
        <p:spPr/>
        <p:txBody>
          <a:bodyPr/>
          <a:lstStyle/>
          <a:p>
            <a:r>
              <a:rPr lang="en-US" dirty="0">
                <a:solidFill>
                  <a:schemeClr val="bg1"/>
                </a:solidFill>
              </a:rPr>
              <a:t>Annual Review</a:t>
            </a:r>
          </a:p>
        </p:txBody>
      </p:sp>
      <p:sp>
        <p:nvSpPr>
          <p:cNvPr id="8" name="Slide Number Placeholder 7">
            <a:extLst>
              <a:ext uri="{FF2B5EF4-FFF2-40B4-BE49-F238E27FC236}">
                <a16:creationId xmlns:a16="http://schemas.microsoft.com/office/drawing/2014/main" id="{B687AABD-BCAB-4325-8510-954CAAD92A9D}"/>
              </a:ext>
            </a:extLst>
          </p:cNvPr>
          <p:cNvSpPr>
            <a:spLocks noGrp="1"/>
          </p:cNvSpPr>
          <p:nvPr>
            <p:ph type="sldNum" sz="quarter" idx="15"/>
          </p:nvPr>
        </p:nvSpPr>
        <p:spPr/>
        <p:txBody>
          <a:bodyPr/>
          <a:lstStyle/>
          <a:p>
            <a:fld id="{7782931A-7D25-4B4B-9464-57AE418934A3}" type="slidenum">
              <a:rPr lang="en-US" smtClean="0"/>
              <a:pPr/>
              <a:t>‹#›</a:t>
            </a:fld>
            <a:endParaRPr lang="en-US" dirty="0"/>
          </a:p>
        </p:txBody>
      </p:sp>
    </p:spTree>
    <p:extLst>
      <p:ext uri="{BB962C8B-B14F-4D97-AF65-F5344CB8AC3E}">
        <p14:creationId xmlns:p14="http://schemas.microsoft.com/office/powerpoint/2010/main" val="8180024"/>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E4F3-DB94-4078-B315-B6B3AF428D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224492-7268-4343-8743-9CF5058E21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ADBF3-EEC8-4A6C-AAE2-1C215ECEC83E}"/>
              </a:ext>
            </a:extLst>
          </p:cNvPr>
          <p:cNvSpPr>
            <a:spLocks noGrp="1"/>
          </p:cNvSpPr>
          <p:nvPr>
            <p:ph type="dt" sz="half" idx="10"/>
          </p:nvPr>
        </p:nvSpPr>
        <p:spPr/>
        <p:txBody>
          <a:bodyPr/>
          <a:lstStyle/>
          <a:p>
            <a:fld id="{C05E4F18-B0D9-4662-BC27-BFA37F71E5A9}" type="datetimeFigureOut">
              <a:rPr lang="en-US" smtClean="0"/>
              <a:t>4/15/2021</a:t>
            </a:fld>
            <a:endParaRPr lang="en-US" dirty="0"/>
          </a:p>
        </p:txBody>
      </p:sp>
      <p:sp>
        <p:nvSpPr>
          <p:cNvPr id="5" name="Footer Placeholder 4">
            <a:extLst>
              <a:ext uri="{FF2B5EF4-FFF2-40B4-BE49-F238E27FC236}">
                <a16:creationId xmlns:a16="http://schemas.microsoft.com/office/drawing/2014/main" id="{64D27B3B-30A7-48A7-8EDD-A1AC4113F7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7EDB11-48D3-4EB1-9067-BA4C0821FE3A}"/>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10940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F39CC-9E26-4A88-8D62-FCAFD66979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DCD5A8-460D-450A-BD74-4B4F92EB42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2BD217-025F-4356-9C97-CE3B65F9D605}"/>
              </a:ext>
            </a:extLst>
          </p:cNvPr>
          <p:cNvSpPr>
            <a:spLocks noGrp="1"/>
          </p:cNvSpPr>
          <p:nvPr>
            <p:ph type="dt" sz="half" idx="10"/>
          </p:nvPr>
        </p:nvSpPr>
        <p:spPr/>
        <p:txBody>
          <a:bodyPr/>
          <a:lstStyle/>
          <a:p>
            <a:fld id="{C05E4F18-B0D9-4662-BC27-BFA37F71E5A9}" type="datetimeFigureOut">
              <a:rPr lang="en-US" smtClean="0"/>
              <a:t>4/15/2021</a:t>
            </a:fld>
            <a:endParaRPr lang="en-US" dirty="0"/>
          </a:p>
        </p:txBody>
      </p:sp>
      <p:sp>
        <p:nvSpPr>
          <p:cNvPr id="5" name="Footer Placeholder 4">
            <a:extLst>
              <a:ext uri="{FF2B5EF4-FFF2-40B4-BE49-F238E27FC236}">
                <a16:creationId xmlns:a16="http://schemas.microsoft.com/office/drawing/2014/main" id="{F470E888-85A2-41FD-AB13-D91EAC2378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AEBFE87-CA92-40CA-AB15-CFDF921992DC}"/>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2145062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1B34-B281-4382-8827-1CF5DE6FD5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3F1D6A-6238-45A0-BE51-D05211F3B3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D8D72A-B476-4459-BB74-91C9225E2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B98022-7940-468D-87C1-2B3D1C39DD7E}"/>
              </a:ext>
            </a:extLst>
          </p:cNvPr>
          <p:cNvSpPr>
            <a:spLocks noGrp="1"/>
          </p:cNvSpPr>
          <p:nvPr>
            <p:ph type="dt" sz="half" idx="10"/>
          </p:nvPr>
        </p:nvSpPr>
        <p:spPr/>
        <p:txBody>
          <a:bodyPr/>
          <a:lstStyle/>
          <a:p>
            <a:fld id="{C05E4F18-B0D9-4662-BC27-BFA37F71E5A9}" type="datetimeFigureOut">
              <a:rPr lang="en-US" smtClean="0"/>
              <a:t>4/15/2021</a:t>
            </a:fld>
            <a:endParaRPr lang="en-US" dirty="0"/>
          </a:p>
        </p:txBody>
      </p:sp>
      <p:sp>
        <p:nvSpPr>
          <p:cNvPr id="6" name="Footer Placeholder 5">
            <a:extLst>
              <a:ext uri="{FF2B5EF4-FFF2-40B4-BE49-F238E27FC236}">
                <a16:creationId xmlns:a16="http://schemas.microsoft.com/office/drawing/2014/main" id="{213AF79E-5C8A-42F2-B4CC-48D63361CA2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A1F424C-BBA5-4721-BA15-03EE338F9A8F}"/>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1257704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D8ED6-9525-4B87-AFB3-89D742665C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97C3B2-FB1F-4B31-A7B5-F9E77773F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86CA2-36EF-42DF-913B-99CD446BD0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206A01-A4E6-4F4E-8AF8-7AE3C52621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F7F104-C213-48AD-B736-960C9032A6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B65191-6F10-4629-BE13-343943F8CA7E}"/>
              </a:ext>
            </a:extLst>
          </p:cNvPr>
          <p:cNvSpPr>
            <a:spLocks noGrp="1"/>
          </p:cNvSpPr>
          <p:nvPr>
            <p:ph type="dt" sz="half" idx="10"/>
          </p:nvPr>
        </p:nvSpPr>
        <p:spPr/>
        <p:txBody>
          <a:bodyPr/>
          <a:lstStyle/>
          <a:p>
            <a:fld id="{C05E4F18-B0D9-4662-BC27-BFA37F71E5A9}" type="datetimeFigureOut">
              <a:rPr lang="en-US" smtClean="0"/>
              <a:t>4/15/2021</a:t>
            </a:fld>
            <a:endParaRPr lang="en-US" dirty="0"/>
          </a:p>
        </p:txBody>
      </p:sp>
      <p:sp>
        <p:nvSpPr>
          <p:cNvPr id="8" name="Footer Placeholder 7">
            <a:extLst>
              <a:ext uri="{FF2B5EF4-FFF2-40B4-BE49-F238E27FC236}">
                <a16:creationId xmlns:a16="http://schemas.microsoft.com/office/drawing/2014/main" id="{4FA98048-3CDC-47FE-BAA4-398B9888AB4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A3656E0-DC20-4150-ADFF-50F18A4161A3}"/>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3548792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1B2F-BDA5-41C5-A2FD-C99F83A2AF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C9A315-C392-4008-9CFD-A98714FFD02D}"/>
              </a:ext>
            </a:extLst>
          </p:cNvPr>
          <p:cNvSpPr>
            <a:spLocks noGrp="1"/>
          </p:cNvSpPr>
          <p:nvPr>
            <p:ph type="dt" sz="half" idx="10"/>
          </p:nvPr>
        </p:nvSpPr>
        <p:spPr/>
        <p:txBody>
          <a:bodyPr/>
          <a:lstStyle/>
          <a:p>
            <a:fld id="{C05E4F18-B0D9-4662-BC27-BFA37F71E5A9}" type="datetimeFigureOut">
              <a:rPr lang="en-US" smtClean="0"/>
              <a:t>4/15/2021</a:t>
            </a:fld>
            <a:endParaRPr lang="en-US" dirty="0"/>
          </a:p>
        </p:txBody>
      </p:sp>
      <p:sp>
        <p:nvSpPr>
          <p:cNvPr id="4" name="Footer Placeholder 3">
            <a:extLst>
              <a:ext uri="{FF2B5EF4-FFF2-40B4-BE49-F238E27FC236}">
                <a16:creationId xmlns:a16="http://schemas.microsoft.com/office/drawing/2014/main" id="{7CB1D97D-8EAB-40E2-A1F7-250ACF7BCEE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5F7AD13-0E90-4384-96DE-6E70BE184936}"/>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346248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3E8060-AB02-47F9-922A-2A93A83437CD}"/>
              </a:ext>
            </a:extLst>
          </p:cNvPr>
          <p:cNvSpPr>
            <a:spLocks noGrp="1"/>
          </p:cNvSpPr>
          <p:nvPr>
            <p:ph type="dt" sz="half" idx="10"/>
          </p:nvPr>
        </p:nvSpPr>
        <p:spPr/>
        <p:txBody>
          <a:bodyPr/>
          <a:lstStyle/>
          <a:p>
            <a:fld id="{C05E4F18-B0D9-4662-BC27-BFA37F71E5A9}" type="datetimeFigureOut">
              <a:rPr lang="en-US" smtClean="0"/>
              <a:t>4/15/2021</a:t>
            </a:fld>
            <a:endParaRPr lang="en-US" dirty="0"/>
          </a:p>
        </p:txBody>
      </p:sp>
      <p:sp>
        <p:nvSpPr>
          <p:cNvPr id="3" name="Footer Placeholder 2">
            <a:extLst>
              <a:ext uri="{FF2B5EF4-FFF2-40B4-BE49-F238E27FC236}">
                <a16:creationId xmlns:a16="http://schemas.microsoft.com/office/drawing/2014/main" id="{5CA07499-04E0-44CB-BE19-34209BEE7A3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8462DFA-005C-47D1-A99D-2F8DB34E0DCF}"/>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4104089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FF6A-836C-4941-BE35-B109B3F953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4AD757-E8FD-44F0-92CD-492CD8D5BD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1FB94A-8A3D-432A-9A8D-8309594BF1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C81856-A3E9-437B-98EF-8C45B8ADAE6E}"/>
              </a:ext>
            </a:extLst>
          </p:cNvPr>
          <p:cNvSpPr>
            <a:spLocks noGrp="1"/>
          </p:cNvSpPr>
          <p:nvPr>
            <p:ph type="dt" sz="half" idx="10"/>
          </p:nvPr>
        </p:nvSpPr>
        <p:spPr/>
        <p:txBody>
          <a:bodyPr/>
          <a:lstStyle/>
          <a:p>
            <a:fld id="{C05E4F18-B0D9-4662-BC27-BFA37F71E5A9}" type="datetimeFigureOut">
              <a:rPr lang="en-US" smtClean="0"/>
              <a:t>4/15/2021</a:t>
            </a:fld>
            <a:endParaRPr lang="en-US" dirty="0"/>
          </a:p>
        </p:txBody>
      </p:sp>
      <p:sp>
        <p:nvSpPr>
          <p:cNvPr id="6" name="Footer Placeholder 5">
            <a:extLst>
              <a:ext uri="{FF2B5EF4-FFF2-40B4-BE49-F238E27FC236}">
                <a16:creationId xmlns:a16="http://schemas.microsoft.com/office/drawing/2014/main" id="{56C0DA7C-AE1B-4631-85E5-DB3EEB86E70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7192CEE-A449-4882-8EEA-25D5FCC9451A}"/>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153854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7F15-8315-4A4B-B048-FC69A3533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22A1AF-1E98-45BB-99CE-03BF577C5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5613C0B-38B2-49B6-B344-D4D2B8DC0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66DFE1-C59A-432F-BA6F-73339EB7C843}"/>
              </a:ext>
            </a:extLst>
          </p:cNvPr>
          <p:cNvSpPr>
            <a:spLocks noGrp="1"/>
          </p:cNvSpPr>
          <p:nvPr>
            <p:ph type="dt" sz="half" idx="10"/>
          </p:nvPr>
        </p:nvSpPr>
        <p:spPr/>
        <p:txBody>
          <a:bodyPr/>
          <a:lstStyle/>
          <a:p>
            <a:fld id="{C05E4F18-B0D9-4662-BC27-BFA37F71E5A9}" type="datetimeFigureOut">
              <a:rPr lang="en-US" smtClean="0"/>
              <a:t>4/15/2021</a:t>
            </a:fld>
            <a:endParaRPr lang="en-US" dirty="0"/>
          </a:p>
        </p:txBody>
      </p:sp>
      <p:sp>
        <p:nvSpPr>
          <p:cNvPr id="6" name="Footer Placeholder 5">
            <a:extLst>
              <a:ext uri="{FF2B5EF4-FFF2-40B4-BE49-F238E27FC236}">
                <a16:creationId xmlns:a16="http://schemas.microsoft.com/office/drawing/2014/main" id="{D3D7E783-98A0-40AB-A3D1-1C168C5BC2F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AD03399-872F-4CFD-A079-9D9E8167A007}"/>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49560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6495BF-ADB1-435D-8583-BF848C2D24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DF0E72-2EA4-404B-B229-7D1145079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59CA7-7285-4571-ABA4-F3492E4A0D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E4F18-B0D9-4662-BC27-BFA37F71E5A9}" type="datetimeFigureOut">
              <a:rPr lang="en-US" smtClean="0"/>
              <a:t>4/15/2021</a:t>
            </a:fld>
            <a:endParaRPr lang="en-US" dirty="0"/>
          </a:p>
        </p:txBody>
      </p:sp>
      <p:sp>
        <p:nvSpPr>
          <p:cNvPr id="5" name="Footer Placeholder 4">
            <a:extLst>
              <a:ext uri="{FF2B5EF4-FFF2-40B4-BE49-F238E27FC236}">
                <a16:creationId xmlns:a16="http://schemas.microsoft.com/office/drawing/2014/main" id="{F015478C-2A33-4945-BEF9-4AD6AA7928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6C821CE-A845-47EF-AB52-6189299EB0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C028F-E73E-40D1-ADE0-215E3D573EEA}" type="slidenum">
              <a:rPr lang="en-US" smtClean="0"/>
              <a:t>‹#›</a:t>
            </a:fld>
            <a:endParaRPr lang="en-US" dirty="0"/>
          </a:p>
        </p:txBody>
      </p:sp>
    </p:spTree>
    <p:extLst>
      <p:ext uri="{BB962C8B-B14F-4D97-AF65-F5344CB8AC3E}">
        <p14:creationId xmlns:p14="http://schemas.microsoft.com/office/powerpoint/2010/main" val="761012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7" r:id="rId13"/>
    <p:sldLayoutId id="214748366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7E35B8-F0E6-473E-AA70-CBED5B2ABB95}"/>
              </a:ext>
            </a:extLst>
          </p:cNvPr>
          <p:cNvSpPr>
            <a:spLocks noGrp="1"/>
          </p:cNvSpPr>
          <p:nvPr>
            <p:ph type="ctrTitle"/>
          </p:nvPr>
        </p:nvSpPr>
        <p:spPr>
          <a:xfrm>
            <a:off x="795342" y="637953"/>
            <a:ext cx="8272458" cy="3189507"/>
          </a:xfrm>
        </p:spPr>
        <p:txBody>
          <a:bodyPr>
            <a:normAutofit/>
          </a:bodyPr>
          <a:lstStyle/>
          <a:p>
            <a:pPr algn="l"/>
            <a:r>
              <a:rPr lang="en-US" sz="8000" dirty="0">
                <a:solidFill>
                  <a:srgbClr val="FFFFFF"/>
                </a:solidFill>
              </a:rPr>
              <a:t>Covid Lung Analysis</a:t>
            </a: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Subtitle 2">
            <a:extLst>
              <a:ext uri="{FF2B5EF4-FFF2-40B4-BE49-F238E27FC236}">
                <a16:creationId xmlns:a16="http://schemas.microsoft.com/office/drawing/2014/main" id="{F292AD9E-B06D-4C15-ACFE-2BEBAC5F65CD}"/>
              </a:ext>
            </a:extLst>
          </p:cNvPr>
          <p:cNvSpPr>
            <a:spLocks noGrp="1"/>
          </p:cNvSpPr>
          <p:nvPr>
            <p:ph type="subTitle" idx="1"/>
          </p:nvPr>
        </p:nvSpPr>
        <p:spPr>
          <a:xfrm>
            <a:off x="795342" y="4377268"/>
            <a:ext cx="7970903" cy="1280582"/>
          </a:xfrm>
        </p:spPr>
        <p:txBody>
          <a:bodyPr anchor="t">
            <a:normAutofit lnSpcReduction="10000"/>
          </a:bodyPr>
          <a:lstStyle/>
          <a:p>
            <a:pPr algn="l"/>
            <a:r>
              <a:rPr lang="en-US" sz="4800" dirty="0">
                <a:solidFill>
                  <a:schemeClr val="bg1"/>
                </a:solidFill>
              </a:rPr>
              <a:t>Caston Stack</a:t>
            </a:r>
          </a:p>
          <a:p>
            <a:pPr algn="l"/>
            <a:r>
              <a:rPr lang="en-US" sz="3200" dirty="0">
                <a:solidFill>
                  <a:srgbClr val="FEFFFF"/>
                </a:solidFill>
              </a:rPr>
              <a:t>4/14/2021</a:t>
            </a: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7" name="Audio 6">
            <a:hlinkClick r:id="" action="ppaction://media"/>
            <a:extLst>
              <a:ext uri="{FF2B5EF4-FFF2-40B4-BE49-F238E27FC236}">
                <a16:creationId xmlns:a16="http://schemas.microsoft.com/office/drawing/2014/main" id="{57CB3E97-B8DF-4F77-9464-7998B9F54F9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28162029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BA04D8-326C-4729-A68B-106772693627}"/>
              </a:ext>
            </a:extLst>
          </p:cNvPr>
          <p:cNvPicPr>
            <a:picLocks noChangeAspect="1"/>
          </p:cNvPicPr>
          <p:nvPr/>
        </p:nvPicPr>
        <p:blipFill>
          <a:blip r:embed="rId2"/>
          <a:stretch>
            <a:fillRect/>
          </a:stretch>
        </p:blipFill>
        <p:spPr>
          <a:xfrm>
            <a:off x="7557596" y="1153637"/>
            <a:ext cx="4048690" cy="2038635"/>
          </a:xfrm>
          <a:prstGeom prst="rect">
            <a:avLst/>
          </a:prstGeom>
        </p:spPr>
      </p:pic>
      <p:sp>
        <p:nvSpPr>
          <p:cNvPr id="18" name="TextBox 17">
            <a:extLst>
              <a:ext uri="{FF2B5EF4-FFF2-40B4-BE49-F238E27FC236}">
                <a16:creationId xmlns:a16="http://schemas.microsoft.com/office/drawing/2014/main" id="{91109CE7-87CD-4405-8D6D-21122623B52D}"/>
              </a:ext>
            </a:extLst>
          </p:cNvPr>
          <p:cNvSpPr txBox="1"/>
          <p:nvPr/>
        </p:nvSpPr>
        <p:spPr>
          <a:xfrm>
            <a:off x="9581941" y="0"/>
            <a:ext cx="2610059" cy="369332"/>
          </a:xfrm>
          <a:prstGeom prst="rect">
            <a:avLst/>
          </a:prstGeom>
          <a:noFill/>
        </p:spPr>
        <p:txBody>
          <a:bodyPr wrap="square">
            <a:spAutoFit/>
          </a:bodyPr>
          <a:lstStyle/>
          <a:p>
            <a:r>
              <a:rPr lang="en-US" dirty="0"/>
              <a:t>Classification Tree Models</a:t>
            </a:r>
          </a:p>
        </p:txBody>
      </p:sp>
      <p:pic>
        <p:nvPicPr>
          <p:cNvPr id="7" name="Picture 6">
            <a:extLst>
              <a:ext uri="{FF2B5EF4-FFF2-40B4-BE49-F238E27FC236}">
                <a16:creationId xmlns:a16="http://schemas.microsoft.com/office/drawing/2014/main" id="{4067A4CC-BFE0-438B-8497-B4F45AA93360}"/>
              </a:ext>
            </a:extLst>
          </p:cNvPr>
          <p:cNvPicPr>
            <a:picLocks noChangeAspect="1"/>
          </p:cNvPicPr>
          <p:nvPr/>
        </p:nvPicPr>
        <p:blipFill>
          <a:blip r:embed="rId3"/>
          <a:stretch>
            <a:fillRect/>
          </a:stretch>
        </p:blipFill>
        <p:spPr>
          <a:xfrm>
            <a:off x="7986281" y="3665729"/>
            <a:ext cx="3620005" cy="3000794"/>
          </a:xfrm>
          <a:prstGeom prst="rect">
            <a:avLst/>
          </a:prstGeom>
        </p:spPr>
      </p:pic>
      <p:sp>
        <p:nvSpPr>
          <p:cNvPr id="9" name="TextBox 8">
            <a:extLst>
              <a:ext uri="{FF2B5EF4-FFF2-40B4-BE49-F238E27FC236}">
                <a16:creationId xmlns:a16="http://schemas.microsoft.com/office/drawing/2014/main" id="{8C3ED6F0-40F9-4379-ADDB-39617CC87EA3}"/>
              </a:ext>
            </a:extLst>
          </p:cNvPr>
          <p:cNvSpPr txBox="1"/>
          <p:nvPr/>
        </p:nvSpPr>
        <p:spPr>
          <a:xfrm>
            <a:off x="585714" y="1988288"/>
            <a:ext cx="5114611" cy="2862322"/>
          </a:xfrm>
          <a:prstGeom prst="rect">
            <a:avLst/>
          </a:prstGeom>
          <a:noFill/>
        </p:spPr>
        <p:txBody>
          <a:bodyPr wrap="square" rtlCol="0">
            <a:spAutoFit/>
          </a:bodyPr>
          <a:lstStyle/>
          <a:p>
            <a:pPr marL="285750" indent="-285750">
              <a:buFont typeface="Arial" panose="020B0604020202020204" pitchFamily="34" charset="0"/>
              <a:buChar char="•"/>
            </a:pPr>
            <a:r>
              <a:rPr lang="en-US" dirty="0"/>
              <a:t>Our model reached 99.5% accuracy, only misclassifying a single normal chest x-ray as covid positive.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Looking at our variable importance, the bottom right chart validates the 2d and the 3d images on the PCA that the 2</a:t>
            </a:r>
            <a:r>
              <a:rPr lang="en-US" baseline="30000" dirty="0"/>
              <a:t>nd</a:t>
            </a:r>
            <a:r>
              <a:rPr lang="en-US" dirty="0"/>
              <a:t> principal component is a driving factor on the classification of a normal or a COVID x-ray</a:t>
            </a:r>
          </a:p>
        </p:txBody>
      </p:sp>
    </p:spTree>
    <p:extLst>
      <p:ext uri="{BB962C8B-B14F-4D97-AF65-F5344CB8AC3E}">
        <p14:creationId xmlns:p14="http://schemas.microsoft.com/office/powerpoint/2010/main" val="1754070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366FC0-60EF-4E92-AD34-7865641D84D2}"/>
              </a:ext>
            </a:extLst>
          </p:cNvPr>
          <p:cNvSpPr txBox="1"/>
          <p:nvPr/>
        </p:nvSpPr>
        <p:spPr>
          <a:xfrm>
            <a:off x="10365712" y="0"/>
            <a:ext cx="2610059" cy="369332"/>
          </a:xfrm>
          <a:prstGeom prst="rect">
            <a:avLst/>
          </a:prstGeom>
          <a:noFill/>
        </p:spPr>
        <p:txBody>
          <a:bodyPr wrap="square">
            <a:spAutoFit/>
          </a:bodyPr>
          <a:lstStyle/>
          <a:p>
            <a:r>
              <a:rPr lang="en-US" dirty="0"/>
              <a:t>Neural Network</a:t>
            </a:r>
          </a:p>
        </p:txBody>
      </p:sp>
      <p:pic>
        <p:nvPicPr>
          <p:cNvPr id="6" name="Picture 5">
            <a:extLst>
              <a:ext uri="{FF2B5EF4-FFF2-40B4-BE49-F238E27FC236}">
                <a16:creationId xmlns:a16="http://schemas.microsoft.com/office/drawing/2014/main" id="{73B92034-F6F0-4F15-8505-1938F60CDB0B}"/>
              </a:ext>
            </a:extLst>
          </p:cNvPr>
          <p:cNvPicPr>
            <a:picLocks noChangeAspect="1"/>
          </p:cNvPicPr>
          <p:nvPr/>
        </p:nvPicPr>
        <p:blipFill>
          <a:blip r:embed="rId2"/>
          <a:stretch>
            <a:fillRect/>
          </a:stretch>
        </p:blipFill>
        <p:spPr>
          <a:xfrm>
            <a:off x="254650" y="184666"/>
            <a:ext cx="3181794" cy="1876687"/>
          </a:xfrm>
          <a:prstGeom prst="rect">
            <a:avLst/>
          </a:prstGeom>
        </p:spPr>
      </p:pic>
      <p:pic>
        <p:nvPicPr>
          <p:cNvPr id="10" name="Picture 9">
            <a:extLst>
              <a:ext uri="{FF2B5EF4-FFF2-40B4-BE49-F238E27FC236}">
                <a16:creationId xmlns:a16="http://schemas.microsoft.com/office/drawing/2014/main" id="{69C98601-1FAB-4F0C-AD1E-B948C74AC992}"/>
              </a:ext>
            </a:extLst>
          </p:cNvPr>
          <p:cNvPicPr>
            <a:picLocks noChangeAspect="1"/>
          </p:cNvPicPr>
          <p:nvPr/>
        </p:nvPicPr>
        <p:blipFill>
          <a:blip r:embed="rId3"/>
          <a:stretch>
            <a:fillRect/>
          </a:stretch>
        </p:blipFill>
        <p:spPr>
          <a:xfrm>
            <a:off x="3092724" y="369332"/>
            <a:ext cx="3583912" cy="2311121"/>
          </a:xfrm>
          <a:prstGeom prst="rect">
            <a:avLst/>
          </a:prstGeom>
        </p:spPr>
      </p:pic>
      <p:pic>
        <p:nvPicPr>
          <p:cNvPr id="8" name="Picture 7">
            <a:extLst>
              <a:ext uri="{FF2B5EF4-FFF2-40B4-BE49-F238E27FC236}">
                <a16:creationId xmlns:a16="http://schemas.microsoft.com/office/drawing/2014/main" id="{BE30B5A4-1476-4166-8D33-8F4D77D881D8}"/>
              </a:ext>
            </a:extLst>
          </p:cNvPr>
          <p:cNvPicPr>
            <a:picLocks noChangeAspect="1"/>
          </p:cNvPicPr>
          <p:nvPr/>
        </p:nvPicPr>
        <p:blipFill>
          <a:blip r:embed="rId4"/>
          <a:stretch>
            <a:fillRect/>
          </a:stretch>
        </p:blipFill>
        <p:spPr>
          <a:xfrm>
            <a:off x="184311" y="2548731"/>
            <a:ext cx="5134692" cy="3629532"/>
          </a:xfrm>
          <a:prstGeom prst="rect">
            <a:avLst/>
          </a:prstGeom>
        </p:spPr>
      </p:pic>
      <p:sp>
        <p:nvSpPr>
          <p:cNvPr id="11" name="TextBox 10">
            <a:extLst>
              <a:ext uri="{FF2B5EF4-FFF2-40B4-BE49-F238E27FC236}">
                <a16:creationId xmlns:a16="http://schemas.microsoft.com/office/drawing/2014/main" id="{98776660-0302-4117-8658-73BD40ACA5E3}"/>
              </a:ext>
            </a:extLst>
          </p:cNvPr>
          <p:cNvSpPr txBox="1"/>
          <p:nvPr/>
        </p:nvSpPr>
        <p:spPr>
          <a:xfrm>
            <a:off x="6451042" y="663191"/>
            <a:ext cx="5335674" cy="3416320"/>
          </a:xfrm>
          <a:prstGeom prst="rect">
            <a:avLst/>
          </a:prstGeom>
          <a:noFill/>
        </p:spPr>
        <p:txBody>
          <a:bodyPr wrap="square" rtlCol="0">
            <a:spAutoFit/>
          </a:bodyPr>
          <a:lstStyle/>
          <a:p>
            <a:pPr marL="285750" indent="-285750">
              <a:buFont typeface="Arial" panose="020B0604020202020204" pitchFamily="34" charset="0"/>
              <a:buChar char="•"/>
            </a:pPr>
            <a:r>
              <a:rPr lang="en-US" dirty="0"/>
              <a:t>When building my Multilayer Perceptron neural network, when including all of the variables, SPSS overfits the network resulting in 100% accuracy in both the training and the testing results. Only using the most important variables from the Decision Tree – Mean, Median, Mode, PC1, PC2, a more simple network can be created. The summary of the network are to the left.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Although the net is more simplified, there are still indications of overfitting. The chart below show a 97.1% accuracy on classification on the test data.</a:t>
            </a:r>
          </a:p>
        </p:txBody>
      </p:sp>
      <p:pic>
        <p:nvPicPr>
          <p:cNvPr id="13" name="Picture 12">
            <a:extLst>
              <a:ext uri="{FF2B5EF4-FFF2-40B4-BE49-F238E27FC236}">
                <a16:creationId xmlns:a16="http://schemas.microsoft.com/office/drawing/2014/main" id="{DD357B80-51E0-49AA-BCA7-6F485987F448}"/>
              </a:ext>
            </a:extLst>
          </p:cNvPr>
          <p:cNvPicPr>
            <a:picLocks noChangeAspect="1"/>
          </p:cNvPicPr>
          <p:nvPr/>
        </p:nvPicPr>
        <p:blipFill>
          <a:blip r:embed="rId5"/>
          <a:stretch>
            <a:fillRect/>
          </a:stretch>
        </p:blipFill>
        <p:spPr>
          <a:xfrm>
            <a:off x="6676636" y="4088032"/>
            <a:ext cx="4553585" cy="2400635"/>
          </a:xfrm>
          <a:prstGeom prst="rect">
            <a:avLst/>
          </a:prstGeom>
        </p:spPr>
      </p:pic>
    </p:spTree>
    <p:extLst>
      <p:ext uri="{BB962C8B-B14F-4D97-AF65-F5344CB8AC3E}">
        <p14:creationId xmlns:p14="http://schemas.microsoft.com/office/powerpoint/2010/main" val="3625590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F211-ED25-4BED-862A-17F84B323349}"/>
              </a:ext>
            </a:extLst>
          </p:cNvPr>
          <p:cNvSpPr>
            <a:spLocks noGrp="1"/>
          </p:cNvSpPr>
          <p:nvPr>
            <p:ph type="title"/>
          </p:nvPr>
        </p:nvSpPr>
        <p:spPr/>
        <p:txBody>
          <a:bodyPr>
            <a:normAutofit fontScale="90000"/>
          </a:bodyPr>
          <a:lstStyle/>
          <a:p>
            <a:r>
              <a:rPr lang="en-US" dirty="0"/>
              <a:t>Summary </a:t>
            </a:r>
            <a:br>
              <a:rPr lang="en-US" dirty="0"/>
            </a:br>
            <a:endParaRPr lang="en-US" dirty="0"/>
          </a:p>
        </p:txBody>
      </p:sp>
      <p:sp>
        <p:nvSpPr>
          <p:cNvPr id="5" name="TextBox 4">
            <a:extLst>
              <a:ext uri="{FF2B5EF4-FFF2-40B4-BE49-F238E27FC236}">
                <a16:creationId xmlns:a16="http://schemas.microsoft.com/office/drawing/2014/main" id="{8256D1C2-B396-41E8-9797-5886E3783153}"/>
              </a:ext>
            </a:extLst>
          </p:cNvPr>
          <p:cNvSpPr txBox="1"/>
          <p:nvPr/>
        </p:nvSpPr>
        <p:spPr>
          <a:xfrm>
            <a:off x="522514" y="1487156"/>
            <a:ext cx="11053187" cy="5355312"/>
          </a:xfrm>
          <a:prstGeom prst="rect">
            <a:avLst/>
          </a:prstGeom>
          <a:noFill/>
        </p:spPr>
        <p:txBody>
          <a:bodyPr wrap="square" rtlCol="0">
            <a:spAutoFit/>
          </a:bodyPr>
          <a:lstStyle/>
          <a:p>
            <a:pPr marL="285750" indent="-285750">
              <a:buFont typeface="Arial" panose="020B0604020202020204" pitchFamily="34" charset="0"/>
              <a:buChar char="•"/>
            </a:pPr>
            <a:r>
              <a:rPr lang="en-US" dirty="0"/>
              <a:t>Overall, splitting up this subset of data is not a good representation of the population and more than likely results in highly skewed models and summary statistics. Setting that aside, the methods to analyze and classify this data can still be useful.</a:t>
            </a:r>
          </a:p>
          <a:p>
            <a:pPr marL="285750" indent="-285750">
              <a:buFont typeface="Arial" panose="020B0604020202020204" pitchFamily="34" charset="0"/>
              <a:buChar char="•"/>
            </a:pPr>
            <a:r>
              <a:rPr lang="en-US" dirty="0"/>
              <a:t>The decision tree models are incredibly easy to follow. They are effectively logical flow diagrams that can be followed by “If criteria is met, go down this path.” A big draw back is the ability to have interpretable data in relation back to the original question. If classification has a variable of “weights”, that is easier to interpret than a variable with “secondary principal component” values.</a:t>
            </a:r>
          </a:p>
          <a:p>
            <a:pPr marL="285750" indent="-285750">
              <a:buFont typeface="Arial" panose="020B0604020202020204" pitchFamily="34" charset="0"/>
              <a:buChar char="•"/>
            </a:pPr>
            <a:r>
              <a:rPr lang="en-US" dirty="0"/>
              <a:t>The neural network biggest benefit is that the result set is able to ‘learn’ as it goes. By adjusting weights and/or activation functions, better fits can be made as more data is ‘learned.’ The result set is also easy to interpret for classification problems. The biggest draw back to neural networks is the black box effect. Given all the weights within the NN, it has no interpretable quality to it. Neural networks are also incredibly prone to overfitting models to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With COVID-19 x-ray classification problems, the decision tree would be the best way to go. Leveraging AI to read x-ray image data in real time as well as following decision tree logic would enhance the speed to consider additional testing and/or treating active disease. It would also help remediate the human aspect of a lab technician manually reading an x-ray. AI may be able to detect additional areas of interest faster on an x-ray than a lab tech, however due to misclassification and Type I error, AI may have to resign to assisting lab techs and not replace them at this point in time.</a:t>
            </a:r>
          </a:p>
        </p:txBody>
      </p:sp>
    </p:spTree>
    <p:extLst>
      <p:ext uri="{BB962C8B-B14F-4D97-AF65-F5344CB8AC3E}">
        <p14:creationId xmlns:p14="http://schemas.microsoft.com/office/powerpoint/2010/main" val="4120671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7F85-B014-E54D-AC82-A789515E821B}"/>
              </a:ext>
            </a:extLst>
          </p:cNvPr>
          <p:cNvSpPr>
            <a:spLocks noGrp="1"/>
          </p:cNvSpPr>
          <p:nvPr>
            <p:ph type="title"/>
          </p:nvPr>
        </p:nvSpPr>
        <p:spPr/>
        <p:txBody>
          <a:bodyPr/>
          <a:lstStyle/>
          <a:p>
            <a:r>
              <a:rPr lang="en-US" dirty="0"/>
              <a:t>Thank you</a:t>
            </a:r>
          </a:p>
        </p:txBody>
      </p:sp>
      <p:pic>
        <p:nvPicPr>
          <p:cNvPr id="7" name="Picture Placeholder 6" descr="White Darts">
            <a:extLst>
              <a:ext uri="{FF2B5EF4-FFF2-40B4-BE49-F238E27FC236}">
                <a16:creationId xmlns:a16="http://schemas.microsoft.com/office/drawing/2014/main" id="{8A7A839A-FCAC-2F45-B138-DD0DC7C61FB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6" name="Footer Placeholder 5">
            <a:extLst>
              <a:ext uri="{FF2B5EF4-FFF2-40B4-BE49-F238E27FC236}">
                <a16:creationId xmlns:a16="http://schemas.microsoft.com/office/drawing/2014/main" id="{7F17CE90-6DC0-4BAD-AFD2-6566038ECD03}"/>
              </a:ext>
            </a:extLst>
          </p:cNvPr>
          <p:cNvSpPr>
            <a:spLocks noGrp="1"/>
          </p:cNvSpPr>
          <p:nvPr>
            <p:ph type="ftr" sz="quarter" idx="14"/>
          </p:nvPr>
        </p:nvSpPr>
        <p:spPr>
          <a:xfrm>
            <a:off x="8298180" y="6294120"/>
            <a:ext cx="1462788" cy="182880"/>
          </a:xfrm>
        </p:spPr>
        <p:txBody>
          <a:bodyPr/>
          <a:lstStyle/>
          <a:p>
            <a:r>
              <a:rPr lang="en-US" dirty="0">
                <a:solidFill>
                  <a:schemeClr val="bg1"/>
                </a:solidFill>
              </a:rPr>
              <a:t>Annual Review</a:t>
            </a:r>
          </a:p>
        </p:txBody>
      </p:sp>
      <p:sp>
        <p:nvSpPr>
          <p:cNvPr id="8" name="Slide Number Placeholder 7">
            <a:extLst>
              <a:ext uri="{FF2B5EF4-FFF2-40B4-BE49-F238E27FC236}">
                <a16:creationId xmlns:a16="http://schemas.microsoft.com/office/drawing/2014/main" id="{8A0CAF6B-5914-4E2F-90A1-4B2D92D5ADC0}"/>
              </a:ext>
            </a:extLst>
          </p:cNvPr>
          <p:cNvSpPr>
            <a:spLocks noGrp="1"/>
          </p:cNvSpPr>
          <p:nvPr>
            <p:ph type="sldNum" sz="quarter" idx="15"/>
          </p:nvPr>
        </p:nvSpPr>
        <p:spPr>
          <a:xfrm>
            <a:off x="11493500" y="6292334"/>
            <a:ext cx="412750" cy="182880"/>
          </a:xfrm>
        </p:spPr>
        <p:txBody>
          <a:bodyPr/>
          <a:lstStyle/>
          <a:p>
            <a:fld id="{7782931A-7D25-4B4B-9464-57AE418934A3}" type="slidenum">
              <a:rPr lang="en-US" smtClean="0"/>
              <a:pPr/>
              <a:t>13</a:t>
            </a:fld>
            <a:endParaRPr lang="en-US" dirty="0"/>
          </a:p>
        </p:txBody>
      </p:sp>
    </p:spTree>
    <p:extLst>
      <p:ext uri="{BB962C8B-B14F-4D97-AF65-F5344CB8AC3E}">
        <p14:creationId xmlns:p14="http://schemas.microsoft.com/office/powerpoint/2010/main" val="1743235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A3780-AEB9-493B-AEA7-BD96B5D22099}"/>
              </a:ext>
            </a:extLst>
          </p:cNvPr>
          <p:cNvSpPr>
            <a:spLocks noGrp="1"/>
          </p:cNvSpPr>
          <p:nvPr>
            <p:ph type="title"/>
          </p:nvPr>
        </p:nvSpPr>
        <p:spPr/>
        <p:txBody>
          <a:bodyPr>
            <a:normAutofit/>
          </a:bodyPr>
          <a:lstStyle/>
          <a:p>
            <a:r>
              <a:rPr lang="en-US" dirty="0"/>
              <a:t>Sources</a:t>
            </a:r>
          </a:p>
        </p:txBody>
      </p:sp>
      <p:sp>
        <p:nvSpPr>
          <p:cNvPr id="4" name="TextBox 3">
            <a:extLst>
              <a:ext uri="{FF2B5EF4-FFF2-40B4-BE49-F238E27FC236}">
                <a16:creationId xmlns:a16="http://schemas.microsoft.com/office/drawing/2014/main" id="{33543D32-DC26-4336-93DF-485B2AD5513F}"/>
              </a:ext>
            </a:extLst>
          </p:cNvPr>
          <p:cNvSpPr txBox="1"/>
          <p:nvPr/>
        </p:nvSpPr>
        <p:spPr>
          <a:xfrm>
            <a:off x="380222" y="2191435"/>
            <a:ext cx="6097554" cy="646331"/>
          </a:xfrm>
          <a:prstGeom prst="rect">
            <a:avLst/>
          </a:prstGeom>
          <a:noFill/>
        </p:spPr>
        <p:txBody>
          <a:bodyPr wrap="square">
            <a:spAutoFit/>
          </a:bodyPr>
          <a:lstStyle/>
          <a:p>
            <a:r>
              <a:rPr lang="en-US" dirty="0"/>
              <a:t>https://www.cdc.gov/coronavirus/2019-ncov/global-covid-19/global-response.html</a:t>
            </a:r>
          </a:p>
        </p:txBody>
      </p:sp>
      <p:sp>
        <p:nvSpPr>
          <p:cNvPr id="6" name="TextBox 5">
            <a:extLst>
              <a:ext uri="{FF2B5EF4-FFF2-40B4-BE49-F238E27FC236}">
                <a16:creationId xmlns:a16="http://schemas.microsoft.com/office/drawing/2014/main" id="{1582EF4E-1E13-4AD1-B98E-2D248F5CA320}"/>
              </a:ext>
            </a:extLst>
          </p:cNvPr>
          <p:cNvSpPr txBox="1"/>
          <p:nvPr/>
        </p:nvSpPr>
        <p:spPr>
          <a:xfrm>
            <a:off x="380222" y="3061683"/>
            <a:ext cx="6097554" cy="646331"/>
          </a:xfrm>
          <a:prstGeom prst="rect">
            <a:avLst/>
          </a:prstGeom>
          <a:noFill/>
        </p:spPr>
        <p:txBody>
          <a:bodyPr wrap="square">
            <a:spAutoFit/>
          </a:bodyPr>
          <a:lstStyle/>
          <a:p>
            <a:r>
              <a:rPr lang="en-US" dirty="0"/>
              <a:t>https://en.wikipedia.org/wiki/Severe_acute_respiratory_syndrome_coronavirus</a:t>
            </a:r>
          </a:p>
        </p:txBody>
      </p:sp>
      <p:sp>
        <p:nvSpPr>
          <p:cNvPr id="7" name="TextBox 6">
            <a:extLst>
              <a:ext uri="{FF2B5EF4-FFF2-40B4-BE49-F238E27FC236}">
                <a16:creationId xmlns:a16="http://schemas.microsoft.com/office/drawing/2014/main" id="{8A4DEBB1-5BA2-4B9E-8145-9C1FF542CE3A}"/>
              </a:ext>
            </a:extLst>
          </p:cNvPr>
          <p:cNvSpPr txBox="1"/>
          <p:nvPr/>
        </p:nvSpPr>
        <p:spPr>
          <a:xfrm>
            <a:off x="380222" y="3959051"/>
            <a:ext cx="5876885" cy="369332"/>
          </a:xfrm>
          <a:prstGeom prst="rect">
            <a:avLst/>
          </a:prstGeom>
          <a:noFill/>
        </p:spPr>
        <p:txBody>
          <a:bodyPr wrap="square" rtlCol="0">
            <a:spAutoFit/>
          </a:bodyPr>
          <a:lstStyle/>
          <a:p>
            <a:r>
              <a:rPr lang="en-US" dirty="0"/>
              <a:t>Stack, Brianna (almost) MD</a:t>
            </a:r>
          </a:p>
        </p:txBody>
      </p:sp>
      <p:sp>
        <p:nvSpPr>
          <p:cNvPr id="8" name="TextBox 7">
            <a:extLst>
              <a:ext uri="{FF2B5EF4-FFF2-40B4-BE49-F238E27FC236}">
                <a16:creationId xmlns:a16="http://schemas.microsoft.com/office/drawing/2014/main" id="{6DDA591E-DFBB-46A7-937B-410E4BADC37D}"/>
              </a:ext>
            </a:extLst>
          </p:cNvPr>
          <p:cNvSpPr txBox="1"/>
          <p:nvPr/>
        </p:nvSpPr>
        <p:spPr>
          <a:xfrm>
            <a:off x="380222" y="4551903"/>
            <a:ext cx="5970336" cy="369332"/>
          </a:xfrm>
          <a:prstGeom prst="rect">
            <a:avLst/>
          </a:prstGeom>
          <a:noFill/>
        </p:spPr>
        <p:txBody>
          <a:bodyPr wrap="square" rtlCol="0">
            <a:spAutoFit/>
          </a:bodyPr>
          <a:lstStyle/>
          <a:p>
            <a:r>
              <a:rPr lang="en-US" dirty="0"/>
              <a:t>Carlin, Carissa ASCP  </a:t>
            </a:r>
          </a:p>
        </p:txBody>
      </p:sp>
    </p:spTree>
    <p:extLst>
      <p:ext uri="{BB962C8B-B14F-4D97-AF65-F5344CB8AC3E}">
        <p14:creationId xmlns:p14="http://schemas.microsoft.com/office/powerpoint/2010/main" val="1874404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4800" dirty="0"/>
              <a:t>Introduction</a:t>
            </a:r>
          </a:p>
        </p:txBody>
      </p:sp>
      <p:sp>
        <p:nvSpPr>
          <p:cNvPr id="21" name="Rectangle 2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3" name="Rectangle 2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371094" y="2558427"/>
            <a:ext cx="9756600" cy="3912871"/>
          </a:xfrm>
        </p:spPr>
        <p:txBody>
          <a:bodyPr vert="horz" lIns="91440" tIns="45720" rIns="91440" bIns="45720" rtlCol="0" anchor="t">
            <a:normAutofit/>
          </a:bodyPr>
          <a:lstStyle/>
          <a:p>
            <a:pPr indent="-228600">
              <a:lnSpc>
                <a:spcPct val="90000"/>
              </a:lnSpc>
              <a:buFont typeface="Arial" panose="020B0604020202020204" pitchFamily="34" charset="0"/>
              <a:buChar char="•"/>
            </a:pPr>
            <a:r>
              <a:rPr lang="en-US" sz="2000" dirty="0"/>
              <a:t>The Novel Coronavirus outbreak of 2019 (COVID-19 or COVID) is a disease caused by SARS-CoV-2 that has taken the world by storm causing widespread shutdown within 2020 and into 2021</a:t>
            </a:r>
          </a:p>
          <a:p>
            <a:pPr indent="-228600">
              <a:lnSpc>
                <a:spcPct val="90000"/>
              </a:lnSpc>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The precursor to </a:t>
            </a:r>
            <a:r>
              <a:rPr lang="en-US" sz="2000" dirty="0">
                <a:ea typeface="Calibri" panose="020F0502020204030204" pitchFamily="34" charset="0"/>
                <a:cs typeface="Times New Roman" panose="02020603050405020304" pitchFamily="18" charset="0"/>
              </a:rPr>
              <a:t>COVID-19 was a different acute respiratory coronavirus, SARS-CoV-1 that was identified in 2003</a:t>
            </a:r>
          </a:p>
          <a:p>
            <a:pPr indent="-228600">
              <a:lnSpc>
                <a:spcPct val="90000"/>
              </a:lnSpc>
              <a:buFont typeface="Arial" panose="020B0604020202020204" pitchFamily="34" charset="0"/>
              <a:buChar char="•"/>
            </a:pPr>
            <a:r>
              <a:rPr lang="en-US" sz="2000" dirty="0">
                <a:ea typeface="Calibri" panose="020F0502020204030204" pitchFamily="34" charset="0"/>
                <a:cs typeface="Times New Roman" panose="02020603050405020304" pitchFamily="18" charset="0"/>
              </a:rPr>
              <a:t>Both diseases are transmissible through respiratory droplets causing respiratory distress often through a dry cough that leads to pneumonia and other scarring of the lung tissue</a:t>
            </a:r>
          </a:p>
          <a:p>
            <a:pPr indent="-228600">
              <a:lnSpc>
                <a:spcPct val="90000"/>
              </a:lnSpc>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As the long</a:t>
            </a:r>
            <a:r>
              <a:rPr lang="en-US" sz="2000" dirty="0">
                <a:ea typeface="Calibri" panose="020F0502020204030204" pitchFamily="34" charset="0"/>
                <a:cs typeface="Times New Roman" panose="02020603050405020304" pitchFamily="18" charset="0"/>
              </a:rPr>
              <a:t>-term effects of COVID-19 are widely unknown at this time, aside from reduction of lung efficacy and increased scar tissue within the lungs, being able to properly diagnose the disease prior to advanced disease is crucial</a:t>
            </a:r>
          </a:p>
          <a:p>
            <a:pPr indent="-228600">
              <a:lnSpc>
                <a:spcPct val="90000"/>
              </a:lnSpc>
              <a:buFont typeface="Arial" panose="020B0604020202020204" pitchFamily="34" charset="0"/>
              <a:buChar char="•"/>
            </a:pPr>
            <a:r>
              <a:rPr lang="en-US" sz="2000" dirty="0">
                <a:ea typeface="Calibri" panose="020F0502020204030204" pitchFamily="34" charset="0"/>
                <a:cs typeface="Times New Roman" panose="02020603050405020304" pitchFamily="18" charset="0"/>
              </a:rPr>
              <a:t>A chest X-Ray has been shown to be a noninvasive medical test that can help diagnose COVID-19, or pneumonia related to COVID-19.</a:t>
            </a:r>
            <a:endParaRPr lang="en-US" sz="2000" dirty="0">
              <a:effectLst/>
              <a:ea typeface="Calibri" panose="020F0502020204030204" pitchFamily="34" charset="0"/>
              <a:cs typeface="Times New Roman" panose="02020603050405020304" pitchFamily="18" charset="0"/>
            </a:endParaRPr>
          </a:p>
          <a:p>
            <a:pPr indent="-228600">
              <a:lnSpc>
                <a:spcPct val="90000"/>
              </a:lnSpc>
              <a:buFont typeface="Arial" panose="020B0604020202020204" pitchFamily="34" charset="0"/>
              <a:buChar char="•"/>
            </a:pPr>
            <a:endParaRPr lang="en-US" sz="1700" dirty="0"/>
          </a:p>
          <a:p>
            <a:pPr indent="-228600">
              <a:lnSpc>
                <a:spcPct val="90000"/>
              </a:lnSpc>
              <a:buFont typeface="Arial" panose="020B0604020202020204" pitchFamily="34" charset="0"/>
              <a:buChar char="•"/>
            </a:pPr>
            <a:endParaRPr lang="en-US" sz="1700" dirty="0"/>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9077706" y="6356350"/>
            <a:ext cx="2743200" cy="365125"/>
          </a:xfrm>
        </p:spPr>
        <p:txBody>
          <a:bodyPr vert="horz" lIns="91440" tIns="45720" rIns="91440" bIns="45720" rtlCol="0" anchor="ctr">
            <a:normAutofit/>
          </a:bodyPr>
          <a:lstStyle/>
          <a:p>
            <a:pPr>
              <a:spcAft>
                <a:spcPts val="600"/>
              </a:spcAft>
              <a:defRPr/>
            </a:pPr>
            <a:fld id="{7782931A-7D25-4B4B-9464-57AE418934A3}" type="slidenum">
              <a:rPr lang="en-US">
                <a:solidFill>
                  <a:schemeClr val="bg1"/>
                </a:solidFill>
                <a:latin typeface="Calibri" panose="020F0502020204030204"/>
              </a:rPr>
              <a:pPr>
                <a:spcAft>
                  <a:spcPts val="600"/>
                </a:spcAft>
                <a:defRPr/>
              </a:pPr>
              <a:t>2</a:t>
            </a:fld>
            <a:endParaRPr lang="en-US" dirty="0">
              <a:solidFill>
                <a:schemeClr val="bg1"/>
              </a:solidFill>
              <a:latin typeface="Calibri" panose="020F0502020204030204"/>
            </a:endParaRPr>
          </a:p>
        </p:txBody>
      </p:sp>
      <p:pic>
        <p:nvPicPr>
          <p:cNvPr id="1026" name="Picture 2" descr="WHO | World Health Organization">
            <a:extLst>
              <a:ext uri="{FF2B5EF4-FFF2-40B4-BE49-F238E27FC236}">
                <a16:creationId xmlns:a16="http://schemas.microsoft.com/office/drawing/2014/main" id="{E11C3EFC-31AA-4B69-887D-8D7E9C093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196" y="386702"/>
            <a:ext cx="4121020" cy="1648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83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p:txBody>
          <a:bodyPr/>
          <a:lstStyle/>
          <a:p>
            <a:r>
              <a:rPr lang="en-US" dirty="0"/>
              <a:t>Objectives &amp; Method</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700" y="2286002"/>
            <a:ext cx="4876800" cy="4114797"/>
          </a:xfrm>
        </p:spPr>
        <p:txBody>
          <a:bodyPr>
            <a:normAutofit/>
          </a:bodyPr>
          <a:lstStyle/>
          <a:p>
            <a:r>
              <a:rPr lang="en-US" dirty="0"/>
              <a:t>A dataset of 200 chest x-rays from a public database provided by Kaggle.com will be what we perform analysis on.</a:t>
            </a:r>
          </a:p>
          <a:p>
            <a:pPr marL="742950" lvl="1" indent="-285750">
              <a:buFont typeface="Arial" panose="020B0604020202020204" pitchFamily="34" charset="0"/>
              <a:buChar char="•"/>
            </a:pPr>
            <a:r>
              <a:rPr lang="en-US" dirty="0"/>
              <a:t>100 X-Rays from Covid Patients</a:t>
            </a:r>
          </a:p>
          <a:p>
            <a:pPr marL="742950" lvl="1" indent="-285750">
              <a:buFont typeface="Arial" panose="020B0604020202020204" pitchFamily="34" charset="0"/>
              <a:buChar char="•"/>
            </a:pPr>
            <a:r>
              <a:rPr lang="en-US" dirty="0"/>
              <a:t>100 X-Rays from Healthy Lung Patients</a:t>
            </a:r>
          </a:p>
          <a:p>
            <a:pPr marL="0" lvl="1"/>
            <a:r>
              <a:rPr lang="en-US" dirty="0"/>
              <a:t>By converting the images into 299x299 matrices with the opacity being the value of each pixel, on a scale from 0-255 (the larger the number the darker the pixel), we can run principal component analysis and subsequently feed that data into decision trees and neural networks to use machine learning to identify positive Covid-19 patients from X-Rays of their lungs</a:t>
            </a:r>
          </a:p>
        </p:txBody>
      </p:sp>
      <p:sp>
        <p:nvSpPr>
          <p:cNvPr id="5" name="Footer Placeholder 4">
            <a:extLst>
              <a:ext uri="{FF2B5EF4-FFF2-40B4-BE49-F238E27FC236}">
                <a16:creationId xmlns:a16="http://schemas.microsoft.com/office/drawing/2014/main" id="{CD9C25C0-C28C-43A9-A830-FCBFC8BAA610}"/>
              </a:ext>
            </a:extLst>
          </p:cNvPr>
          <p:cNvSpPr>
            <a:spLocks noGrp="1"/>
          </p:cNvSpPr>
          <p:nvPr>
            <p:ph type="ftr" sz="quarter" idx="12"/>
          </p:nvPr>
        </p:nvSpPr>
        <p:spPr>
          <a:xfrm>
            <a:off x="8298180" y="6294120"/>
            <a:ext cx="1462788" cy="182880"/>
          </a:xfrm>
        </p:spPr>
        <p:txBody>
          <a:bodyPr/>
          <a:lstStyle/>
          <a:p>
            <a:r>
              <a:rPr lang="en-US" dirty="0">
                <a:solidFill>
                  <a:schemeClr val="bg1"/>
                </a:solidFill>
              </a:rPr>
              <a:t>Annual Review</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3</a:t>
            </a:fld>
            <a:endParaRPr lang="en-US" dirty="0"/>
          </a:p>
        </p:txBody>
      </p:sp>
      <p:pic>
        <p:nvPicPr>
          <p:cNvPr id="8" name="Picture 7">
            <a:extLst>
              <a:ext uri="{FF2B5EF4-FFF2-40B4-BE49-F238E27FC236}">
                <a16:creationId xmlns:a16="http://schemas.microsoft.com/office/drawing/2014/main" id="{4F4ECBC4-2DE7-4346-BB7F-5F68FF670811}"/>
              </a:ext>
            </a:extLst>
          </p:cNvPr>
          <p:cNvPicPr>
            <a:picLocks noChangeAspect="1"/>
          </p:cNvPicPr>
          <p:nvPr/>
        </p:nvPicPr>
        <p:blipFill>
          <a:blip r:embed="rId2"/>
          <a:stretch>
            <a:fillRect/>
          </a:stretch>
        </p:blipFill>
        <p:spPr>
          <a:xfrm>
            <a:off x="6019999" y="784120"/>
            <a:ext cx="6019150" cy="3003765"/>
          </a:xfrm>
          <a:prstGeom prst="rect">
            <a:avLst/>
          </a:prstGeom>
        </p:spPr>
      </p:pic>
    </p:spTree>
    <p:extLst>
      <p:ext uri="{BB962C8B-B14F-4D97-AF65-F5344CB8AC3E}">
        <p14:creationId xmlns:p14="http://schemas.microsoft.com/office/powerpoint/2010/main" val="1221890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B55F8-637C-4C6E-856B-96AC2926FD55}"/>
              </a:ext>
            </a:extLst>
          </p:cNvPr>
          <p:cNvSpPr>
            <a:spLocks noGrp="1"/>
          </p:cNvSpPr>
          <p:nvPr>
            <p:ph type="title"/>
          </p:nvPr>
        </p:nvSpPr>
        <p:spPr/>
        <p:txBody>
          <a:bodyPr/>
          <a:lstStyle/>
          <a:p>
            <a:r>
              <a:rPr lang="en-US" dirty="0"/>
              <a:t>Methodology pitfall </a:t>
            </a:r>
          </a:p>
        </p:txBody>
      </p:sp>
      <p:sp>
        <p:nvSpPr>
          <p:cNvPr id="3" name="Content Placeholder 2">
            <a:extLst>
              <a:ext uri="{FF2B5EF4-FFF2-40B4-BE49-F238E27FC236}">
                <a16:creationId xmlns:a16="http://schemas.microsoft.com/office/drawing/2014/main" id="{FC11CAF5-EC00-4DD2-8407-249B7B6A43DA}"/>
              </a:ext>
            </a:extLst>
          </p:cNvPr>
          <p:cNvSpPr>
            <a:spLocks noGrp="1"/>
          </p:cNvSpPr>
          <p:nvPr>
            <p:ph sz="half" idx="1"/>
          </p:nvPr>
        </p:nvSpPr>
        <p:spPr/>
        <p:txBody>
          <a:bodyPr/>
          <a:lstStyle/>
          <a:p>
            <a:pPr marL="285750" indent="-285750">
              <a:buFont typeface="Arial" panose="020B0604020202020204" pitchFamily="34" charset="0"/>
              <a:buChar char="•"/>
            </a:pPr>
            <a:r>
              <a:rPr lang="en-US" dirty="0"/>
              <a:t>On analysis of this dataset, the quality of the x-ray as well as the age of those whom the x-rays are taken of can drastically change results from dataset to dataset</a:t>
            </a:r>
          </a:p>
          <a:p>
            <a:pPr marL="742950" lvl="1" indent="-285750">
              <a:buFont typeface="Arial" panose="020B0604020202020204" pitchFamily="34" charset="0"/>
              <a:buChar char="•"/>
            </a:pPr>
            <a:r>
              <a:rPr lang="en-US" dirty="0"/>
              <a:t>With the ‘normal’ x-ray dataset, nearly 95% of the x-rays between number 1 and 1400 are of babies. </a:t>
            </a:r>
          </a:p>
          <a:p>
            <a:pPr marL="742950" lvl="1" indent="-285750">
              <a:buFont typeface="Arial" panose="020B0604020202020204" pitchFamily="34" charset="0"/>
              <a:buChar char="•"/>
            </a:pPr>
            <a:r>
              <a:rPr lang="en-US" dirty="0"/>
              <a:t>This could drastically throw off data as infant bone density could be lower than an adult and the opacity of baby lung tissue could be less due to not having exposure to other respiratory </a:t>
            </a:r>
          </a:p>
        </p:txBody>
      </p:sp>
      <p:pic>
        <p:nvPicPr>
          <p:cNvPr id="8" name="Picture 7">
            <a:extLst>
              <a:ext uri="{FF2B5EF4-FFF2-40B4-BE49-F238E27FC236}">
                <a16:creationId xmlns:a16="http://schemas.microsoft.com/office/drawing/2014/main" id="{099D683A-BAFE-40E7-9F4E-ADDA8BC119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4240" y="220364"/>
            <a:ext cx="2847975" cy="2847975"/>
          </a:xfrm>
          <a:prstGeom prst="rect">
            <a:avLst/>
          </a:prstGeom>
        </p:spPr>
      </p:pic>
      <p:sp>
        <p:nvSpPr>
          <p:cNvPr id="9" name="TextBox 8">
            <a:extLst>
              <a:ext uri="{FF2B5EF4-FFF2-40B4-BE49-F238E27FC236}">
                <a16:creationId xmlns:a16="http://schemas.microsoft.com/office/drawing/2014/main" id="{11943BD4-D193-446F-BDF4-416DE7B73E86}"/>
              </a:ext>
            </a:extLst>
          </p:cNvPr>
          <p:cNvSpPr txBox="1"/>
          <p:nvPr/>
        </p:nvSpPr>
        <p:spPr>
          <a:xfrm>
            <a:off x="6257365" y="3182471"/>
            <a:ext cx="2764850" cy="600164"/>
          </a:xfrm>
          <a:prstGeom prst="rect">
            <a:avLst/>
          </a:prstGeom>
          <a:noFill/>
        </p:spPr>
        <p:txBody>
          <a:bodyPr wrap="square" rtlCol="0">
            <a:spAutoFit/>
          </a:bodyPr>
          <a:lstStyle/>
          <a:p>
            <a:r>
              <a:rPr lang="en-US" sz="1100" dirty="0"/>
              <a:t>This x-ray shows the patient with their arms above their head. This is uncommon for older patients, and is how infants get x-rays taken</a:t>
            </a:r>
          </a:p>
        </p:txBody>
      </p:sp>
      <p:pic>
        <p:nvPicPr>
          <p:cNvPr id="2050" name="Picture 2" descr="This Adorable Baby Is Squished Into a Tube for a Good Reason">
            <a:extLst>
              <a:ext uri="{FF2B5EF4-FFF2-40B4-BE49-F238E27FC236}">
                <a16:creationId xmlns:a16="http://schemas.microsoft.com/office/drawing/2014/main" id="{572AC4F1-90E9-4E68-8D39-AA207DB9DF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1930" y="220364"/>
            <a:ext cx="2873686" cy="28479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29F9D19-EE97-45D2-8736-D6A9F10EC06E}"/>
              </a:ext>
            </a:extLst>
          </p:cNvPr>
          <p:cNvSpPr txBox="1"/>
          <p:nvPr/>
        </p:nvSpPr>
        <p:spPr>
          <a:xfrm>
            <a:off x="9161930" y="3182471"/>
            <a:ext cx="2764850" cy="430887"/>
          </a:xfrm>
          <a:prstGeom prst="rect">
            <a:avLst/>
          </a:prstGeom>
          <a:noFill/>
        </p:spPr>
        <p:txBody>
          <a:bodyPr wrap="square" rtlCol="0">
            <a:spAutoFit/>
          </a:bodyPr>
          <a:lstStyle/>
          <a:p>
            <a:r>
              <a:rPr lang="en-US" sz="1100" dirty="0"/>
              <a:t>This is what it looks like when an infant gets an x-ray</a:t>
            </a:r>
          </a:p>
        </p:txBody>
      </p:sp>
    </p:spTree>
    <p:extLst>
      <p:ext uri="{BB962C8B-B14F-4D97-AF65-F5344CB8AC3E}">
        <p14:creationId xmlns:p14="http://schemas.microsoft.com/office/powerpoint/2010/main" val="325960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820F61-F557-4D19-943B-1866B5A83BBC}"/>
              </a:ext>
            </a:extLst>
          </p:cNvPr>
          <p:cNvPicPr>
            <a:picLocks noChangeAspect="1"/>
          </p:cNvPicPr>
          <p:nvPr/>
        </p:nvPicPr>
        <p:blipFill>
          <a:blip r:embed="rId2"/>
          <a:stretch>
            <a:fillRect/>
          </a:stretch>
        </p:blipFill>
        <p:spPr>
          <a:xfrm>
            <a:off x="315045" y="500631"/>
            <a:ext cx="5305825" cy="3621218"/>
          </a:xfrm>
          <a:prstGeom prst="rect">
            <a:avLst/>
          </a:prstGeom>
        </p:spPr>
      </p:pic>
      <p:pic>
        <p:nvPicPr>
          <p:cNvPr id="5" name="Picture 4">
            <a:extLst>
              <a:ext uri="{FF2B5EF4-FFF2-40B4-BE49-F238E27FC236}">
                <a16:creationId xmlns:a16="http://schemas.microsoft.com/office/drawing/2014/main" id="{210ADE60-4658-42B3-8F37-AB63E9B32F58}"/>
              </a:ext>
            </a:extLst>
          </p:cNvPr>
          <p:cNvPicPr>
            <a:picLocks noChangeAspect="1"/>
          </p:cNvPicPr>
          <p:nvPr/>
        </p:nvPicPr>
        <p:blipFill>
          <a:blip r:embed="rId3"/>
          <a:stretch>
            <a:fillRect/>
          </a:stretch>
        </p:blipFill>
        <p:spPr>
          <a:xfrm>
            <a:off x="6096000" y="500631"/>
            <a:ext cx="5780954" cy="3621218"/>
          </a:xfrm>
          <a:prstGeom prst="rect">
            <a:avLst/>
          </a:prstGeom>
        </p:spPr>
      </p:pic>
      <p:sp>
        <p:nvSpPr>
          <p:cNvPr id="7" name="TextBox 6">
            <a:extLst>
              <a:ext uri="{FF2B5EF4-FFF2-40B4-BE49-F238E27FC236}">
                <a16:creationId xmlns:a16="http://schemas.microsoft.com/office/drawing/2014/main" id="{9E3A8202-FD8B-4B0C-AC1C-C525D999D977}"/>
              </a:ext>
            </a:extLst>
          </p:cNvPr>
          <p:cNvSpPr txBox="1"/>
          <p:nvPr/>
        </p:nvSpPr>
        <p:spPr>
          <a:xfrm>
            <a:off x="412376" y="4347881"/>
            <a:ext cx="11464578" cy="1754326"/>
          </a:xfrm>
          <a:prstGeom prst="rect">
            <a:avLst/>
          </a:prstGeom>
          <a:noFill/>
        </p:spPr>
        <p:txBody>
          <a:bodyPr wrap="square" rtlCol="0">
            <a:spAutoFit/>
          </a:bodyPr>
          <a:lstStyle/>
          <a:p>
            <a:r>
              <a:rPr lang="en-US" dirty="0"/>
              <a:t>The above histogram and lines of fit yield two interesting results. The normal lung x-rays appear to have a bimodal distribution with local maxima around 110 and 165 and a shelf (area with near zero slope) between 0-80. The Covid lung x-rays appear unimodal with maximum around 150 and a shelf between 165-220. </a:t>
            </a:r>
          </a:p>
          <a:p>
            <a:endParaRPr lang="en-US" dirty="0"/>
          </a:p>
          <a:p>
            <a:r>
              <a:rPr lang="en-US" dirty="0"/>
              <a:t>This indicates that the normal lung x-rays are generally less opaque (have more darks spots), indicating less scarring and fibroids within the tissue. </a:t>
            </a:r>
          </a:p>
        </p:txBody>
      </p:sp>
      <p:sp>
        <p:nvSpPr>
          <p:cNvPr id="8" name="TextBox 7">
            <a:extLst>
              <a:ext uri="{FF2B5EF4-FFF2-40B4-BE49-F238E27FC236}">
                <a16:creationId xmlns:a16="http://schemas.microsoft.com/office/drawing/2014/main" id="{09A0206C-5935-41C4-9CFE-38CCAFE1BBAD}"/>
              </a:ext>
            </a:extLst>
          </p:cNvPr>
          <p:cNvSpPr txBox="1"/>
          <p:nvPr/>
        </p:nvSpPr>
        <p:spPr>
          <a:xfrm>
            <a:off x="10500871" y="71718"/>
            <a:ext cx="2752165" cy="369332"/>
          </a:xfrm>
          <a:prstGeom prst="rect">
            <a:avLst/>
          </a:prstGeom>
          <a:noFill/>
        </p:spPr>
        <p:txBody>
          <a:bodyPr wrap="square" rtlCol="0">
            <a:spAutoFit/>
          </a:bodyPr>
          <a:lstStyle/>
          <a:p>
            <a:r>
              <a:rPr lang="en-US" dirty="0"/>
              <a:t>Distributions</a:t>
            </a:r>
          </a:p>
        </p:txBody>
      </p:sp>
    </p:spTree>
    <p:extLst>
      <p:ext uri="{BB962C8B-B14F-4D97-AF65-F5344CB8AC3E}">
        <p14:creationId xmlns:p14="http://schemas.microsoft.com/office/powerpoint/2010/main" val="4252472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BF5681-FF60-4CF1-BD9A-641EC7774088}"/>
              </a:ext>
            </a:extLst>
          </p:cNvPr>
          <p:cNvSpPr txBox="1"/>
          <p:nvPr/>
        </p:nvSpPr>
        <p:spPr>
          <a:xfrm>
            <a:off x="8237451" y="715039"/>
            <a:ext cx="2871350" cy="646331"/>
          </a:xfrm>
          <a:prstGeom prst="rect">
            <a:avLst/>
          </a:prstGeom>
          <a:solidFill>
            <a:schemeClr val="tx1">
              <a:alpha val="48000"/>
            </a:schemeClr>
          </a:solidFill>
        </p:spPr>
        <p:txBody>
          <a:bodyPr wrap="square" rtlCol="0">
            <a:spAutoFit/>
          </a:bodyPr>
          <a:lstStyle/>
          <a:p>
            <a:r>
              <a:rPr lang="en-US" dirty="0"/>
              <a:t>This box is the average covid lung opacity</a:t>
            </a:r>
          </a:p>
        </p:txBody>
      </p:sp>
      <p:sp>
        <p:nvSpPr>
          <p:cNvPr id="6" name="TextBox 5">
            <a:extLst>
              <a:ext uri="{FF2B5EF4-FFF2-40B4-BE49-F238E27FC236}">
                <a16:creationId xmlns:a16="http://schemas.microsoft.com/office/drawing/2014/main" id="{A23C82E5-B9E5-4F43-905E-B763189008BF}"/>
              </a:ext>
            </a:extLst>
          </p:cNvPr>
          <p:cNvSpPr txBox="1"/>
          <p:nvPr/>
        </p:nvSpPr>
        <p:spPr>
          <a:xfrm>
            <a:off x="392815" y="2669310"/>
            <a:ext cx="3846676" cy="2308324"/>
          </a:xfrm>
          <a:prstGeom prst="rect">
            <a:avLst/>
          </a:prstGeom>
          <a:noFill/>
        </p:spPr>
        <p:txBody>
          <a:bodyPr wrap="square" rtlCol="0">
            <a:spAutoFit/>
          </a:bodyPr>
          <a:lstStyle/>
          <a:p>
            <a:r>
              <a:rPr lang="en-US" dirty="0"/>
              <a:t>Looking at the raw numbers, the normal lung opacity appears to be less opaque with a greater variance in that opacity. The higher median also indicates that healthier lung tissues should be less opaque than lung tissue from a covid positive patient.</a:t>
            </a:r>
          </a:p>
          <a:p>
            <a:endParaRPr lang="en-US" dirty="0"/>
          </a:p>
        </p:txBody>
      </p:sp>
      <p:graphicFrame>
        <p:nvGraphicFramePr>
          <p:cNvPr id="7" name="Table 6">
            <a:extLst>
              <a:ext uri="{FF2B5EF4-FFF2-40B4-BE49-F238E27FC236}">
                <a16:creationId xmlns:a16="http://schemas.microsoft.com/office/drawing/2014/main" id="{1D5843DA-2831-49E0-90AD-71D9F7172F37}"/>
              </a:ext>
            </a:extLst>
          </p:cNvPr>
          <p:cNvGraphicFramePr>
            <a:graphicFrameLocks noGrp="1"/>
          </p:cNvGraphicFramePr>
          <p:nvPr>
            <p:extLst>
              <p:ext uri="{D42A27DB-BD31-4B8C-83A1-F6EECF244321}">
                <p14:modId xmlns:p14="http://schemas.microsoft.com/office/powerpoint/2010/main" val="4222108566"/>
              </p:ext>
            </p:extLst>
          </p:nvPr>
        </p:nvGraphicFramePr>
        <p:xfrm>
          <a:off x="392815" y="526474"/>
          <a:ext cx="3713018" cy="1847272"/>
        </p:xfrm>
        <a:graphic>
          <a:graphicData uri="http://schemas.openxmlformats.org/drawingml/2006/table">
            <a:tbl>
              <a:tblPr>
                <a:tableStyleId>{5C22544A-7EE6-4342-B048-85BDC9FD1C3A}</a:tableStyleId>
              </a:tblPr>
              <a:tblGrid>
                <a:gridCol w="733710">
                  <a:extLst>
                    <a:ext uri="{9D8B030D-6E8A-4147-A177-3AD203B41FA5}">
                      <a16:colId xmlns:a16="http://schemas.microsoft.com/office/drawing/2014/main" val="617331391"/>
                    </a:ext>
                  </a:extLst>
                </a:gridCol>
                <a:gridCol w="1574419">
                  <a:extLst>
                    <a:ext uri="{9D8B030D-6E8A-4147-A177-3AD203B41FA5}">
                      <a16:colId xmlns:a16="http://schemas.microsoft.com/office/drawing/2014/main" val="2330130353"/>
                    </a:ext>
                  </a:extLst>
                </a:gridCol>
                <a:gridCol w="1404889">
                  <a:extLst>
                    <a:ext uri="{9D8B030D-6E8A-4147-A177-3AD203B41FA5}">
                      <a16:colId xmlns:a16="http://schemas.microsoft.com/office/drawing/2014/main" val="2728370667"/>
                    </a:ext>
                  </a:extLst>
                </a:gridCol>
              </a:tblGrid>
              <a:tr h="263896">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Normal Lung Opacity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Covid Lung Opacity</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8885068"/>
                  </a:ext>
                </a:extLst>
              </a:tr>
              <a:tr h="263896">
                <a:tc>
                  <a:txBody>
                    <a:bodyPr/>
                    <a:lstStyle/>
                    <a:p>
                      <a:pPr algn="l" fontAlgn="b"/>
                      <a:r>
                        <a:rPr lang="en-US" sz="1100" u="none" strike="noStrike">
                          <a:effectLst/>
                        </a:rPr>
                        <a:t>Min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6986356"/>
                  </a:ext>
                </a:extLst>
              </a:tr>
              <a:tr h="263896">
                <a:tc>
                  <a:txBody>
                    <a:bodyPr/>
                    <a:lstStyle/>
                    <a:p>
                      <a:pPr algn="l" fontAlgn="b"/>
                      <a:r>
                        <a:rPr lang="en-US" sz="1100" u="none" strike="noStrike">
                          <a:effectLst/>
                        </a:rPr>
                        <a:t>Mean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153.399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124.789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3971426"/>
                  </a:ext>
                </a:extLst>
              </a:tr>
              <a:tr h="263896">
                <a:tc>
                  <a:txBody>
                    <a:bodyPr/>
                    <a:lstStyle/>
                    <a:p>
                      <a:pPr algn="l" fontAlgn="b"/>
                      <a:r>
                        <a:rPr lang="en-US" sz="1100" u="none" strike="noStrike">
                          <a:effectLst/>
                        </a:rPr>
                        <a:t>Median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173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145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196021"/>
                  </a:ext>
                </a:extLst>
              </a:tr>
              <a:tr h="263896">
                <a:tc>
                  <a:txBody>
                    <a:bodyPr/>
                    <a:lstStyle/>
                    <a:p>
                      <a:pPr algn="l" fontAlgn="b"/>
                      <a:r>
                        <a:rPr lang="en-US" sz="1100" u="none" strike="noStrike">
                          <a:effectLst/>
                        </a:rPr>
                        <a:t>Max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96481532"/>
                  </a:ext>
                </a:extLst>
              </a:tr>
              <a:tr h="263896">
                <a:tc>
                  <a:txBody>
                    <a:bodyPr/>
                    <a:lstStyle/>
                    <a:p>
                      <a:pPr algn="l" fontAlgn="b"/>
                      <a:r>
                        <a:rPr lang="en-US" sz="1100" u="none" strike="noStrike">
                          <a:effectLst/>
                        </a:rPr>
                        <a:t>Std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63.447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58.784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9135590"/>
                  </a:ext>
                </a:extLst>
              </a:tr>
              <a:tr h="263896">
                <a:tc>
                  <a:txBody>
                    <a:bodyPr/>
                    <a:lstStyle/>
                    <a:p>
                      <a:pPr algn="l" fontAlgn="b"/>
                      <a:r>
                        <a:rPr lang="en-US" sz="1100" u="none" strike="noStrike">
                          <a:effectLst/>
                        </a:rPr>
                        <a:t>Variance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4025.5091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3455.582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15338576"/>
                  </a:ext>
                </a:extLst>
              </a:tr>
            </a:tbl>
          </a:graphicData>
        </a:graphic>
      </p:graphicFrame>
      <p:sp>
        <p:nvSpPr>
          <p:cNvPr id="10" name="TextBox 9">
            <a:extLst>
              <a:ext uri="{FF2B5EF4-FFF2-40B4-BE49-F238E27FC236}">
                <a16:creationId xmlns:a16="http://schemas.microsoft.com/office/drawing/2014/main" id="{7D6B2337-7933-4383-8CE2-08D99B6D9138}"/>
              </a:ext>
            </a:extLst>
          </p:cNvPr>
          <p:cNvSpPr txBox="1"/>
          <p:nvPr/>
        </p:nvSpPr>
        <p:spPr>
          <a:xfrm>
            <a:off x="5214819" y="1558211"/>
            <a:ext cx="2871350" cy="646331"/>
          </a:xfrm>
          <a:prstGeom prst="rect">
            <a:avLst/>
          </a:prstGeom>
          <a:solidFill>
            <a:schemeClr val="tx1">
              <a:alpha val="68000"/>
            </a:schemeClr>
          </a:solidFill>
        </p:spPr>
        <p:txBody>
          <a:bodyPr wrap="square" rtlCol="0">
            <a:spAutoFit/>
          </a:bodyPr>
          <a:lstStyle/>
          <a:p>
            <a:r>
              <a:rPr lang="en-US" dirty="0"/>
              <a:t>This box is the median normal lung opacity</a:t>
            </a:r>
          </a:p>
        </p:txBody>
      </p:sp>
      <p:sp>
        <p:nvSpPr>
          <p:cNvPr id="11" name="TextBox 10">
            <a:extLst>
              <a:ext uri="{FF2B5EF4-FFF2-40B4-BE49-F238E27FC236}">
                <a16:creationId xmlns:a16="http://schemas.microsoft.com/office/drawing/2014/main" id="{0BC3E93E-5DE6-4CDF-AB5F-51BE0C0AB5D9}"/>
              </a:ext>
            </a:extLst>
          </p:cNvPr>
          <p:cNvSpPr txBox="1"/>
          <p:nvPr/>
        </p:nvSpPr>
        <p:spPr>
          <a:xfrm>
            <a:off x="8237451" y="1530610"/>
            <a:ext cx="2871350" cy="646331"/>
          </a:xfrm>
          <a:prstGeom prst="rect">
            <a:avLst/>
          </a:prstGeom>
          <a:solidFill>
            <a:schemeClr val="tx1">
              <a:alpha val="56000"/>
            </a:schemeClr>
          </a:solidFill>
        </p:spPr>
        <p:txBody>
          <a:bodyPr wrap="square" rtlCol="0">
            <a:spAutoFit/>
          </a:bodyPr>
          <a:lstStyle/>
          <a:p>
            <a:r>
              <a:rPr lang="en-US" dirty="0"/>
              <a:t>This box is the median covid lung opacity</a:t>
            </a:r>
          </a:p>
        </p:txBody>
      </p:sp>
      <p:sp>
        <p:nvSpPr>
          <p:cNvPr id="13" name="TextBox 12">
            <a:extLst>
              <a:ext uri="{FF2B5EF4-FFF2-40B4-BE49-F238E27FC236}">
                <a16:creationId xmlns:a16="http://schemas.microsoft.com/office/drawing/2014/main" id="{1A0A3F57-CF55-4655-9085-FDE4153B3656}"/>
              </a:ext>
            </a:extLst>
          </p:cNvPr>
          <p:cNvSpPr txBox="1"/>
          <p:nvPr/>
        </p:nvSpPr>
        <p:spPr>
          <a:xfrm>
            <a:off x="5214819" y="715038"/>
            <a:ext cx="2871350" cy="646331"/>
          </a:xfrm>
          <a:prstGeom prst="rect">
            <a:avLst/>
          </a:prstGeom>
          <a:solidFill>
            <a:schemeClr val="tx1">
              <a:alpha val="60000"/>
            </a:schemeClr>
          </a:solidFill>
        </p:spPr>
        <p:txBody>
          <a:bodyPr wrap="square" rtlCol="0">
            <a:spAutoFit/>
          </a:bodyPr>
          <a:lstStyle/>
          <a:p>
            <a:r>
              <a:rPr lang="en-US" dirty="0"/>
              <a:t>This box is the average normal lung opacity</a:t>
            </a:r>
          </a:p>
        </p:txBody>
      </p:sp>
      <p:sp>
        <p:nvSpPr>
          <p:cNvPr id="9" name="TextBox 8">
            <a:extLst>
              <a:ext uri="{FF2B5EF4-FFF2-40B4-BE49-F238E27FC236}">
                <a16:creationId xmlns:a16="http://schemas.microsoft.com/office/drawing/2014/main" id="{13A6B3D1-8C9C-4A95-BB34-F4551D103A97}"/>
              </a:ext>
            </a:extLst>
          </p:cNvPr>
          <p:cNvSpPr txBox="1"/>
          <p:nvPr/>
        </p:nvSpPr>
        <p:spPr>
          <a:xfrm>
            <a:off x="9609573" y="157142"/>
            <a:ext cx="2582427" cy="369332"/>
          </a:xfrm>
          <a:prstGeom prst="rect">
            <a:avLst/>
          </a:prstGeom>
          <a:noFill/>
        </p:spPr>
        <p:txBody>
          <a:bodyPr wrap="square" rtlCol="0">
            <a:spAutoFit/>
          </a:bodyPr>
          <a:lstStyle/>
          <a:p>
            <a:r>
              <a:rPr lang="en-US" dirty="0"/>
              <a:t>Summary Statistics</a:t>
            </a:r>
          </a:p>
        </p:txBody>
      </p:sp>
      <p:sp>
        <p:nvSpPr>
          <p:cNvPr id="16" name="TextBox 15">
            <a:extLst>
              <a:ext uri="{FF2B5EF4-FFF2-40B4-BE49-F238E27FC236}">
                <a16:creationId xmlns:a16="http://schemas.microsoft.com/office/drawing/2014/main" id="{D2E6B7AE-A449-4F4D-B84C-B135B49371AD}"/>
              </a:ext>
            </a:extLst>
          </p:cNvPr>
          <p:cNvSpPr txBox="1"/>
          <p:nvPr/>
        </p:nvSpPr>
        <p:spPr>
          <a:xfrm>
            <a:off x="5084466" y="2176941"/>
            <a:ext cx="6200147" cy="523220"/>
          </a:xfrm>
          <a:prstGeom prst="rect">
            <a:avLst/>
          </a:prstGeom>
          <a:noFill/>
        </p:spPr>
        <p:txBody>
          <a:bodyPr wrap="square">
            <a:spAutoFit/>
          </a:bodyPr>
          <a:lstStyle/>
          <a:p>
            <a:pPr algn="ctr"/>
            <a:r>
              <a:rPr lang="en-US" sz="1400" dirty="0"/>
              <a:t>The above boxes are on a greyscale indicating the respective opacities of the mean and median of both patient groups. The below are the respective mean images. </a:t>
            </a:r>
          </a:p>
        </p:txBody>
      </p:sp>
      <p:pic>
        <p:nvPicPr>
          <p:cNvPr id="17" name="Picture 16">
            <a:extLst>
              <a:ext uri="{FF2B5EF4-FFF2-40B4-BE49-F238E27FC236}">
                <a16:creationId xmlns:a16="http://schemas.microsoft.com/office/drawing/2014/main" id="{B761ADEF-02BE-4DA1-A26B-BEAF3EBE6005}"/>
              </a:ext>
            </a:extLst>
          </p:cNvPr>
          <p:cNvPicPr>
            <a:picLocks noChangeAspect="1"/>
          </p:cNvPicPr>
          <p:nvPr/>
        </p:nvPicPr>
        <p:blipFill>
          <a:blip r:embed="rId2"/>
          <a:stretch>
            <a:fillRect/>
          </a:stretch>
        </p:blipFill>
        <p:spPr>
          <a:xfrm>
            <a:off x="8140924" y="2951641"/>
            <a:ext cx="3195352" cy="2974741"/>
          </a:xfrm>
          <a:prstGeom prst="rect">
            <a:avLst/>
          </a:prstGeom>
        </p:spPr>
      </p:pic>
      <p:pic>
        <p:nvPicPr>
          <p:cNvPr id="19" name="Picture 18">
            <a:extLst>
              <a:ext uri="{FF2B5EF4-FFF2-40B4-BE49-F238E27FC236}">
                <a16:creationId xmlns:a16="http://schemas.microsoft.com/office/drawing/2014/main" id="{89230387-DF62-4D80-9DB0-C0F4601163A1}"/>
              </a:ext>
            </a:extLst>
          </p:cNvPr>
          <p:cNvPicPr>
            <a:picLocks noChangeAspect="1"/>
          </p:cNvPicPr>
          <p:nvPr/>
        </p:nvPicPr>
        <p:blipFill>
          <a:blip r:embed="rId3"/>
          <a:stretch>
            <a:fillRect/>
          </a:stretch>
        </p:blipFill>
        <p:spPr>
          <a:xfrm>
            <a:off x="4922704" y="2950840"/>
            <a:ext cx="3029807" cy="2975542"/>
          </a:xfrm>
          <a:prstGeom prst="rect">
            <a:avLst/>
          </a:prstGeom>
        </p:spPr>
      </p:pic>
    </p:spTree>
    <p:extLst>
      <p:ext uri="{BB962C8B-B14F-4D97-AF65-F5344CB8AC3E}">
        <p14:creationId xmlns:p14="http://schemas.microsoft.com/office/powerpoint/2010/main" val="1053874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042986-C8A9-4F40-BFDF-30BA7928F335}"/>
              </a:ext>
            </a:extLst>
          </p:cNvPr>
          <p:cNvSpPr txBox="1"/>
          <p:nvPr/>
        </p:nvSpPr>
        <p:spPr>
          <a:xfrm>
            <a:off x="8654980" y="231112"/>
            <a:ext cx="3537020" cy="369332"/>
          </a:xfrm>
          <a:prstGeom prst="rect">
            <a:avLst/>
          </a:prstGeom>
          <a:noFill/>
        </p:spPr>
        <p:txBody>
          <a:bodyPr wrap="square" rtlCol="0">
            <a:spAutoFit/>
          </a:bodyPr>
          <a:lstStyle/>
          <a:p>
            <a:r>
              <a:rPr lang="en-US" dirty="0"/>
              <a:t>Principal Component Analysis</a:t>
            </a:r>
          </a:p>
        </p:txBody>
      </p:sp>
      <p:pic>
        <p:nvPicPr>
          <p:cNvPr id="5" name="Picture 4">
            <a:extLst>
              <a:ext uri="{FF2B5EF4-FFF2-40B4-BE49-F238E27FC236}">
                <a16:creationId xmlns:a16="http://schemas.microsoft.com/office/drawing/2014/main" id="{0AFB4673-D805-4A02-8505-A1F7B178E542}"/>
              </a:ext>
            </a:extLst>
          </p:cNvPr>
          <p:cNvPicPr>
            <a:picLocks noChangeAspect="1"/>
          </p:cNvPicPr>
          <p:nvPr/>
        </p:nvPicPr>
        <p:blipFill>
          <a:blip r:embed="rId2"/>
          <a:stretch>
            <a:fillRect/>
          </a:stretch>
        </p:blipFill>
        <p:spPr>
          <a:xfrm>
            <a:off x="148691" y="445227"/>
            <a:ext cx="4048085" cy="2940371"/>
          </a:xfrm>
          <a:prstGeom prst="rect">
            <a:avLst/>
          </a:prstGeom>
        </p:spPr>
      </p:pic>
      <p:pic>
        <p:nvPicPr>
          <p:cNvPr id="8" name="Picture 7">
            <a:extLst>
              <a:ext uri="{FF2B5EF4-FFF2-40B4-BE49-F238E27FC236}">
                <a16:creationId xmlns:a16="http://schemas.microsoft.com/office/drawing/2014/main" id="{35EEF532-C19E-4176-81A8-A005E2DD9E24}"/>
              </a:ext>
            </a:extLst>
          </p:cNvPr>
          <p:cNvPicPr>
            <a:picLocks noChangeAspect="1"/>
          </p:cNvPicPr>
          <p:nvPr/>
        </p:nvPicPr>
        <p:blipFill>
          <a:blip r:embed="rId3"/>
          <a:stretch>
            <a:fillRect/>
          </a:stretch>
        </p:blipFill>
        <p:spPr>
          <a:xfrm>
            <a:off x="4405228" y="445226"/>
            <a:ext cx="3843878" cy="2940371"/>
          </a:xfrm>
          <a:prstGeom prst="rect">
            <a:avLst/>
          </a:prstGeom>
        </p:spPr>
      </p:pic>
      <p:pic>
        <p:nvPicPr>
          <p:cNvPr id="10" name="Picture 9">
            <a:extLst>
              <a:ext uri="{FF2B5EF4-FFF2-40B4-BE49-F238E27FC236}">
                <a16:creationId xmlns:a16="http://schemas.microsoft.com/office/drawing/2014/main" id="{645E4604-9CDB-4840-912A-5C8D6D2E19F8}"/>
              </a:ext>
            </a:extLst>
          </p:cNvPr>
          <p:cNvPicPr>
            <a:picLocks noChangeAspect="1"/>
          </p:cNvPicPr>
          <p:nvPr/>
        </p:nvPicPr>
        <p:blipFill>
          <a:blip r:embed="rId4"/>
          <a:stretch>
            <a:fillRect/>
          </a:stretch>
        </p:blipFill>
        <p:spPr>
          <a:xfrm>
            <a:off x="148691" y="3472402"/>
            <a:ext cx="4041299" cy="2940371"/>
          </a:xfrm>
          <a:prstGeom prst="rect">
            <a:avLst/>
          </a:prstGeom>
        </p:spPr>
      </p:pic>
      <p:pic>
        <p:nvPicPr>
          <p:cNvPr id="12" name="Picture 11">
            <a:extLst>
              <a:ext uri="{FF2B5EF4-FFF2-40B4-BE49-F238E27FC236}">
                <a16:creationId xmlns:a16="http://schemas.microsoft.com/office/drawing/2014/main" id="{1260EC4A-C1B2-4D59-817A-49AC202E885F}"/>
              </a:ext>
            </a:extLst>
          </p:cNvPr>
          <p:cNvPicPr>
            <a:picLocks noChangeAspect="1"/>
          </p:cNvPicPr>
          <p:nvPr/>
        </p:nvPicPr>
        <p:blipFill>
          <a:blip r:embed="rId5"/>
          <a:stretch>
            <a:fillRect/>
          </a:stretch>
        </p:blipFill>
        <p:spPr>
          <a:xfrm>
            <a:off x="4405228" y="3472401"/>
            <a:ext cx="3858907" cy="2940371"/>
          </a:xfrm>
          <a:prstGeom prst="rect">
            <a:avLst/>
          </a:prstGeom>
        </p:spPr>
      </p:pic>
      <p:sp>
        <p:nvSpPr>
          <p:cNvPr id="13" name="TextBox 12">
            <a:extLst>
              <a:ext uri="{FF2B5EF4-FFF2-40B4-BE49-F238E27FC236}">
                <a16:creationId xmlns:a16="http://schemas.microsoft.com/office/drawing/2014/main" id="{831797A2-25F9-4A47-8C23-EFA1A36D9027}"/>
              </a:ext>
            </a:extLst>
          </p:cNvPr>
          <p:cNvSpPr txBox="1"/>
          <p:nvPr/>
        </p:nvSpPr>
        <p:spPr>
          <a:xfrm>
            <a:off x="8479373" y="1775727"/>
            <a:ext cx="3409950" cy="4247317"/>
          </a:xfrm>
          <a:prstGeom prst="rect">
            <a:avLst/>
          </a:prstGeom>
          <a:noFill/>
        </p:spPr>
        <p:txBody>
          <a:bodyPr wrap="square" rtlCol="0">
            <a:spAutoFit/>
          </a:bodyPr>
          <a:lstStyle/>
          <a:p>
            <a:r>
              <a:rPr lang="en-US" dirty="0"/>
              <a:t>After running PCA on the data and plotting the first 3 principal components, we find that the 2</a:t>
            </a:r>
            <a:r>
              <a:rPr lang="en-US" baseline="30000" dirty="0"/>
              <a:t>nd</a:t>
            </a:r>
            <a:r>
              <a:rPr lang="en-US" dirty="0"/>
              <a:t> principal component has large correlation to a given x-ray exhibiting COVID. Both the 1</a:t>
            </a:r>
            <a:r>
              <a:rPr lang="en-US" baseline="30000" dirty="0"/>
              <a:t>st</a:t>
            </a:r>
            <a:r>
              <a:rPr lang="en-US" dirty="0"/>
              <a:t> and 3</a:t>
            </a:r>
            <a:r>
              <a:rPr lang="en-US" baseline="30000" dirty="0"/>
              <a:t>rd</a:t>
            </a:r>
            <a:r>
              <a:rPr lang="en-US" dirty="0"/>
              <a:t> principal components do not appear to have a large correlation between magnitude of the PC and COVID or normal x-rays.</a:t>
            </a:r>
          </a:p>
          <a:p>
            <a:endParaRPr lang="en-US" dirty="0"/>
          </a:p>
          <a:p>
            <a:r>
              <a:rPr lang="en-US" dirty="0"/>
              <a:t>Using Predictive Modeling, we can feed in training and test data from the PCA values to attempt classification of x-rays. </a:t>
            </a:r>
          </a:p>
        </p:txBody>
      </p:sp>
    </p:spTree>
    <p:extLst>
      <p:ext uri="{BB962C8B-B14F-4D97-AF65-F5344CB8AC3E}">
        <p14:creationId xmlns:p14="http://schemas.microsoft.com/office/powerpoint/2010/main" val="665669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CB17-21C7-4164-89A0-7B4EBF6DF1B7}"/>
              </a:ext>
            </a:extLst>
          </p:cNvPr>
          <p:cNvSpPr>
            <a:spLocks noGrp="1"/>
          </p:cNvSpPr>
          <p:nvPr>
            <p:ph type="title"/>
          </p:nvPr>
        </p:nvSpPr>
        <p:spPr/>
        <p:txBody>
          <a:bodyPr>
            <a:normAutofit/>
          </a:bodyPr>
          <a:lstStyle/>
          <a:p>
            <a:r>
              <a:rPr lang="en-US" dirty="0"/>
              <a:t>Classifications</a:t>
            </a:r>
          </a:p>
        </p:txBody>
      </p:sp>
    </p:spTree>
    <p:extLst>
      <p:ext uri="{BB962C8B-B14F-4D97-AF65-F5344CB8AC3E}">
        <p14:creationId xmlns:p14="http://schemas.microsoft.com/office/powerpoint/2010/main" val="1675696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5698A21-413B-45EA-9BA2-CFA73C725132}"/>
              </a:ext>
            </a:extLst>
          </p:cNvPr>
          <p:cNvPicPr>
            <a:picLocks noChangeAspect="1"/>
          </p:cNvPicPr>
          <p:nvPr/>
        </p:nvPicPr>
        <p:blipFill>
          <a:blip r:embed="rId2"/>
          <a:stretch>
            <a:fillRect/>
          </a:stretch>
        </p:blipFill>
        <p:spPr>
          <a:xfrm>
            <a:off x="74304" y="209100"/>
            <a:ext cx="6792273" cy="6439799"/>
          </a:xfrm>
          <a:prstGeom prst="rect">
            <a:avLst/>
          </a:prstGeom>
        </p:spPr>
      </p:pic>
      <p:sp>
        <p:nvSpPr>
          <p:cNvPr id="2" name="TextBox 1">
            <a:extLst>
              <a:ext uri="{FF2B5EF4-FFF2-40B4-BE49-F238E27FC236}">
                <a16:creationId xmlns:a16="http://schemas.microsoft.com/office/drawing/2014/main" id="{B0402A6D-AFBC-4C92-85F6-A5872EC5C79B}"/>
              </a:ext>
            </a:extLst>
          </p:cNvPr>
          <p:cNvSpPr txBox="1"/>
          <p:nvPr/>
        </p:nvSpPr>
        <p:spPr>
          <a:xfrm>
            <a:off x="9586127" y="-13216"/>
            <a:ext cx="2605873" cy="369332"/>
          </a:xfrm>
          <a:prstGeom prst="rect">
            <a:avLst/>
          </a:prstGeom>
          <a:noFill/>
        </p:spPr>
        <p:txBody>
          <a:bodyPr wrap="square" rtlCol="0">
            <a:spAutoFit/>
          </a:bodyPr>
          <a:lstStyle/>
          <a:p>
            <a:r>
              <a:rPr lang="en-US" dirty="0"/>
              <a:t>Classification Tree Models</a:t>
            </a:r>
          </a:p>
        </p:txBody>
      </p:sp>
      <p:sp>
        <p:nvSpPr>
          <p:cNvPr id="21" name="TextBox 20">
            <a:extLst>
              <a:ext uri="{FF2B5EF4-FFF2-40B4-BE49-F238E27FC236}">
                <a16:creationId xmlns:a16="http://schemas.microsoft.com/office/drawing/2014/main" id="{AC205628-454C-4581-AC2A-EFAB0B7C64EC}"/>
              </a:ext>
            </a:extLst>
          </p:cNvPr>
          <p:cNvSpPr txBox="1"/>
          <p:nvPr/>
        </p:nvSpPr>
        <p:spPr>
          <a:xfrm>
            <a:off x="6759191" y="1274176"/>
            <a:ext cx="5194998" cy="2585323"/>
          </a:xfrm>
          <a:prstGeom prst="rect">
            <a:avLst/>
          </a:prstGeom>
          <a:noFill/>
        </p:spPr>
        <p:txBody>
          <a:bodyPr wrap="square" rtlCol="0">
            <a:spAutoFit/>
          </a:bodyPr>
          <a:lstStyle/>
          <a:p>
            <a:pPr marL="285750" indent="-285750">
              <a:buFont typeface="Arial" panose="020B0604020202020204" pitchFamily="34" charset="0"/>
              <a:buChar char="•"/>
            </a:pPr>
            <a:r>
              <a:rPr lang="en-US" dirty="0"/>
              <a:t>For my classification tree, I chose to penalize Type I Error heavier due to the ramification of doing so</a:t>
            </a:r>
          </a:p>
          <a:p>
            <a:pPr marL="742950" lvl="1" indent="-285750">
              <a:buFont typeface="Arial" panose="020B0604020202020204" pitchFamily="34" charset="0"/>
              <a:buChar char="•"/>
            </a:pPr>
            <a:r>
              <a:rPr lang="en-US" dirty="0"/>
              <a:t>If a patient comes in and gets a chest x-ray that shows that they have COVID, but our classification decides they do not, we would rather increase our chance of the ‘false positives’ than let someone who is ill go home and develop worse disease or spread the disease within the community</a:t>
            </a:r>
          </a:p>
        </p:txBody>
      </p:sp>
      <p:pic>
        <p:nvPicPr>
          <p:cNvPr id="23" name="Picture 22">
            <a:extLst>
              <a:ext uri="{FF2B5EF4-FFF2-40B4-BE49-F238E27FC236}">
                <a16:creationId xmlns:a16="http://schemas.microsoft.com/office/drawing/2014/main" id="{72DFAB02-00AA-4E78-8B76-DDEC4BDC09E6}"/>
              </a:ext>
            </a:extLst>
          </p:cNvPr>
          <p:cNvPicPr>
            <a:picLocks noChangeAspect="1"/>
          </p:cNvPicPr>
          <p:nvPr/>
        </p:nvPicPr>
        <p:blipFill>
          <a:blip r:embed="rId3"/>
          <a:stretch>
            <a:fillRect/>
          </a:stretch>
        </p:blipFill>
        <p:spPr>
          <a:xfrm>
            <a:off x="74304" y="356116"/>
            <a:ext cx="2991267" cy="1648055"/>
          </a:xfrm>
          <a:prstGeom prst="rect">
            <a:avLst/>
          </a:prstGeom>
        </p:spPr>
      </p:pic>
    </p:spTree>
    <p:extLst>
      <p:ext uri="{BB962C8B-B14F-4D97-AF65-F5344CB8AC3E}">
        <p14:creationId xmlns:p14="http://schemas.microsoft.com/office/powerpoint/2010/main" val="3731502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3212</TotalTime>
  <Words>1307</Words>
  <Application>Microsoft Office PowerPoint</Application>
  <PresentationFormat>Widescreen</PresentationFormat>
  <Paragraphs>86</Paragraphs>
  <Slides>14</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Covid Lung Analysis</vt:lpstr>
      <vt:lpstr>Introduction</vt:lpstr>
      <vt:lpstr>Objectives &amp; Method</vt:lpstr>
      <vt:lpstr>Methodology pitfall </vt:lpstr>
      <vt:lpstr>PowerPoint Presentation</vt:lpstr>
      <vt:lpstr>PowerPoint Presentation</vt:lpstr>
      <vt:lpstr>PowerPoint Presentation</vt:lpstr>
      <vt:lpstr>Classifications</vt:lpstr>
      <vt:lpstr>PowerPoint Presentation</vt:lpstr>
      <vt:lpstr>PowerPoint Presentation</vt:lpstr>
      <vt:lpstr>PowerPoint Presentation</vt:lpstr>
      <vt:lpstr>Summary  </vt:lpstr>
      <vt:lpstr>Thank you</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Majid Bani-Yaghoub</dc:creator>
  <cp:lastModifiedBy>Alex Schaeffer</cp:lastModifiedBy>
  <cp:revision>80</cp:revision>
  <dcterms:created xsi:type="dcterms:W3CDTF">2021-02-03T16:11:48Z</dcterms:created>
  <dcterms:modified xsi:type="dcterms:W3CDTF">2021-04-16T02:24:03Z</dcterms:modified>
</cp:coreProperties>
</file>