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1" r:id="rId3"/>
    <p:sldId id="258" r:id="rId4"/>
    <p:sldId id="260" r:id="rId5"/>
    <p:sldId id="259" r:id="rId6"/>
    <p:sldId id="262" r:id="rId7"/>
    <p:sldId id="263" r:id="rId8"/>
    <p:sldId id="264" r:id="rId9"/>
    <p:sldId id="256" r:id="rId10"/>
    <p:sldId id="261" r:id="rId11"/>
    <p:sldId id="273" r:id="rId12"/>
    <p:sldId id="257" r:id="rId13"/>
    <p:sldId id="269" r:id="rId14"/>
    <p:sldId id="281" r:id="rId15"/>
    <p:sldId id="274" r:id="rId16"/>
    <p:sldId id="276" r:id="rId17"/>
    <p:sldId id="277" r:id="rId18"/>
    <p:sldId id="275" r:id="rId19"/>
    <p:sldId id="280" r:id="rId20"/>
    <p:sldId id="279"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0" autoAdjust="0"/>
    <p:restoredTop sz="94660"/>
  </p:normalViewPr>
  <p:slideViewPr>
    <p:cSldViewPr snapToGrid="0">
      <p:cViewPr varScale="1">
        <p:scale>
          <a:sx n="64" d="100"/>
          <a:sy n="6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E86D-B234-4611-8EBA-C8620CEE1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63180-E96D-476A-94FD-429E004C2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7295D-BC2E-45E9-841E-77CFA32DB7EC}"/>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5C8C55B4-6BEF-459A-8915-A927CCD5A7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8B346-BC94-4066-B7DA-DA867A8EB601}"/>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56697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AC43-D4A3-4C58-AC99-1EE55C4F62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C7A7AE-F953-4FF4-99D5-D6A6CBF38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956B1-F1A4-4854-9C85-38CC2C1CBAD3}"/>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6EC26F36-407E-427C-89C4-0F6EE1413C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47082D-7123-419B-B0A4-87C8AD1E28CA}"/>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359283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0D6CA-786F-43A7-BCB8-31951C71F9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2D8EBC-8DA1-4C1F-A1BB-BEE47F5DD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6D65C-FB62-472C-A893-831FE728E507}"/>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DC79117C-4D07-42D4-8114-AFCC181722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DE10AF-235A-4880-AD6B-F7047028C5A4}"/>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374304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D962-BB6E-4AA1-8F40-2CB5AA8E5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A679A-DD37-45DC-817D-0198D8F1F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F734C-8794-4DF5-94A4-30F27990BBCE}"/>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626ED6BB-CF1E-4528-B942-4E78FE7E8E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541340-838B-46E1-BA0B-4842767FA688}"/>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37517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33B5-32BC-4732-9DCA-3E83746E86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946A46-CA4D-4733-888F-89F7FD16C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21962-63EE-484A-A84D-5E986357AB7B}"/>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68E3D357-A7F2-4BA8-8987-7E39BE4199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85ECF0-7B7E-4310-B294-37F39BE9C805}"/>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36668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6510-F187-46EF-A541-273938035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7ECF4-2E09-4588-AB76-1323DAA0C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46469-678D-4EEA-90F2-9B9967C74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5E0E4-559F-4FE3-BDCA-BFB3615B8F6E}"/>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6" name="Footer Placeholder 5">
            <a:extLst>
              <a:ext uri="{FF2B5EF4-FFF2-40B4-BE49-F238E27FC236}">
                <a16:creationId xmlns:a16="http://schemas.microsoft.com/office/drawing/2014/main" id="{460F955F-0DF8-449D-8620-31783210577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FAF719-C7DC-4E75-A44C-77B91B7AC105}"/>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282095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3FB7-E57D-4BCD-9603-F138D8BA7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A854F0-3154-4FE2-864A-507A6562E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75F3E-56C2-4611-B528-7BA257578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C354C-5B6E-44A5-8375-4D5CD4EB4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57724-96E3-4007-86CC-74A3828E7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A41D1-1856-4524-9E82-81F339B1E8ED}"/>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8" name="Footer Placeholder 7">
            <a:extLst>
              <a:ext uri="{FF2B5EF4-FFF2-40B4-BE49-F238E27FC236}">
                <a16:creationId xmlns:a16="http://schemas.microsoft.com/office/drawing/2014/main" id="{A21A516D-3F8A-4254-B7EB-44C0850219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D3226C-0FC9-45A5-A0B5-A1AE4117A583}"/>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53482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1C89-B7DC-45E7-8A9F-84E50625A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DCFC4-5589-490E-A596-CA53DEEDF3DD}"/>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4" name="Footer Placeholder 3">
            <a:extLst>
              <a:ext uri="{FF2B5EF4-FFF2-40B4-BE49-F238E27FC236}">
                <a16:creationId xmlns:a16="http://schemas.microsoft.com/office/drawing/2014/main" id="{1D0B8ECB-3D4F-48EA-A2E1-EE9D023FA7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089251-6304-4DA1-8BDC-6109B0D4F101}"/>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235050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0C987-0C63-47C0-A06A-9D4DFE8EA950}"/>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3" name="Footer Placeholder 2">
            <a:extLst>
              <a:ext uri="{FF2B5EF4-FFF2-40B4-BE49-F238E27FC236}">
                <a16:creationId xmlns:a16="http://schemas.microsoft.com/office/drawing/2014/main" id="{1D040593-AD8A-437D-A155-862D6BEE2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9E61B09-9784-4B3B-A537-25869EAEFDCC}"/>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351481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C629-A641-48DF-8417-51573D372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DB05C-0D80-4FFE-B45F-7BBAB10FC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BE92F-CA80-4303-BF9B-8052F7B1E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7EB62-8AE4-4CEC-99A0-55DB784F9F7C}"/>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6" name="Footer Placeholder 5">
            <a:extLst>
              <a:ext uri="{FF2B5EF4-FFF2-40B4-BE49-F238E27FC236}">
                <a16:creationId xmlns:a16="http://schemas.microsoft.com/office/drawing/2014/main" id="{FDE282BF-0336-41D4-BE94-FDEE16603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66A023-BEC8-493B-A12A-30C48CFE5487}"/>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250980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1070-3D87-4732-9953-C2175DB6B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2CB87-00CE-4D95-9E62-E235D18B7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23B9C4D-3F66-4D2D-95F2-70FE4B207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D0CB6-A38B-4FE7-B728-DD1487E37BF8}"/>
              </a:ext>
            </a:extLst>
          </p:cNvPr>
          <p:cNvSpPr>
            <a:spLocks noGrp="1"/>
          </p:cNvSpPr>
          <p:nvPr>
            <p:ph type="dt" sz="half" idx="10"/>
          </p:nvPr>
        </p:nvSpPr>
        <p:spPr/>
        <p:txBody>
          <a:bodyPr/>
          <a:lstStyle/>
          <a:p>
            <a:fld id="{13363743-C7A7-4435-A023-62687EC11FEF}" type="datetimeFigureOut">
              <a:rPr lang="en-US" smtClean="0"/>
              <a:t>4/15/2021</a:t>
            </a:fld>
            <a:endParaRPr lang="en-US" dirty="0"/>
          </a:p>
        </p:txBody>
      </p:sp>
      <p:sp>
        <p:nvSpPr>
          <p:cNvPr id="6" name="Footer Placeholder 5">
            <a:extLst>
              <a:ext uri="{FF2B5EF4-FFF2-40B4-BE49-F238E27FC236}">
                <a16:creationId xmlns:a16="http://schemas.microsoft.com/office/drawing/2014/main" id="{1934E91D-A5F8-4D11-8CA5-C510DBD5CA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3FBDE1-0F08-40B4-9A7D-D386D0C1FF5E}"/>
              </a:ext>
            </a:extLst>
          </p:cNvPr>
          <p:cNvSpPr>
            <a:spLocks noGrp="1"/>
          </p:cNvSpPr>
          <p:nvPr>
            <p:ph type="sldNum" sz="quarter" idx="12"/>
          </p:nvPr>
        </p:nvSpPr>
        <p:spPr/>
        <p:txBody>
          <a:bodyPr/>
          <a:lstStyle/>
          <a:p>
            <a:fld id="{C83341F2-24C0-4F25-A236-10FFCF255C97}" type="slidenum">
              <a:rPr lang="en-US" smtClean="0"/>
              <a:t>‹#›</a:t>
            </a:fld>
            <a:endParaRPr lang="en-US" dirty="0"/>
          </a:p>
        </p:txBody>
      </p:sp>
    </p:spTree>
    <p:extLst>
      <p:ext uri="{BB962C8B-B14F-4D97-AF65-F5344CB8AC3E}">
        <p14:creationId xmlns:p14="http://schemas.microsoft.com/office/powerpoint/2010/main" val="59054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3F71D-C0ED-4889-9172-F5C590211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760C8F-442F-4F3E-8999-6564D5F8B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01E6-6EDC-4A76-B6DD-A0ED0907F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63743-C7A7-4435-A023-62687EC11FEF}" type="datetimeFigureOut">
              <a:rPr lang="en-US" smtClean="0"/>
              <a:t>4/15/2021</a:t>
            </a:fld>
            <a:endParaRPr lang="en-US" dirty="0"/>
          </a:p>
        </p:txBody>
      </p:sp>
      <p:sp>
        <p:nvSpPr>
          <p:cNvPr id="5" name="Footer Placeholder 4">
            <a:extLst>
              <a:ext uri="{FF2B5EF4-FFF2-40B4-BE49-F238E27FC236}">
                <a16:creationId xmlns:a16="http://schemas.microsoft.com/office/drawing/2014/main" id="{98DAD8B4-235B-4390-BC3E-D1332A341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2CB1603-7170-48F1-B56B-FF681A343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341F2-24C0-4F25-A236-10FFCF255C97}" type="slidenum">
              <a:rPr lang="en-US" smtClean="0"/>
              <a:t>‹#›</a:t>
            </a:fld>
            <a:endParaRPr lang="en-US" dirty="0"/>
          </a:p>
        </p:txBody>
      </p:sp>
    </p:spTree>
    <p:extLst>
      <p:ext uri="{BB962C8B-B14F-4D97-AF65-F5344CB8AC3E}">
        <p14:creationId xmlns:p14="http://schemas.microsoft.com/office/powerpoint/2010/main" val="407239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2038D6-F404-49CD-B218-9FEBD0AB0B9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Exploratory Data Analysis of COVID vs Normal Lung X-Rays</a:t>
            </a:r>
          </a:p>
        </p:txBody>
      </p:sp>
      <p:sp>
        <p:nvSpPr>
          <p:cNvPr id="3" name="Content Placeholder 2">
            <a:extLst>
              <a:ext uri="{FF2B5EF4-FFF2-40B4-BE49-F238E27FC236}">
                <a16:creationId xmlns:a16="http://schemas.microsoft.com/office/drawing/2014/main" id="{95D2A56F-70C3-4632-BDA8-3829513CA675}"/>
              </a:ext>
            </a:extLst>
          </p:cNvPr>
          <p:cNvSpPr>
            <a:spLocks noGrp="1"/>
          </p:cNvSpPr>
          <p:nvPr>
            <p:ph idx="1"/>
          </p:nvPr>
        </p:nvSpPr>
        <p:spPr>
          <a:xfrm>
            <a:off x="4810259" y="649480"/>
            <a:ext cx="6555347" cy="5546047"/>
          </a:xfrm>
        </p:spPr>
        <p:txBody>
          <a:bodyPr anchor="ctr">
            <a:normAutofit/>
          </a:bodyPr>
          <a:lstStyle/>
          <a:p>
            <a:r>
              <a:rPr lang="en-US" sz="2000" dirty="0"/>
              <a:t>Through a publicly available set of chest X-Rays, we have access to numerous images depicting the x-ray of diagnosed COVID infected lungs and Normal (or non-infected lungs) lungs. </a:t>
            </a:r>
          </a:p>
          <a:p>
            <a:r>
              <a:rPr lang="en-US" sz="2000" dirty="0"/>
              <a:t>These x-rays are Black and white images which can be encoded into a vector of grayscale values (0-255) for each image. Along with running basic analytics on the data itself, the matrix composed of the vectors from each x-ray is a prime candidate for principal component analysis. These principal components and descriptive statistics can be used to produce a predictive model whose goal is to predict whether a person’s lungs are COVID infected or not based only on the x-ray.</a:t>
            </a:r>
          </a:p>
        </p:txBody>
      </p:sp>
      <p:sp>
        <p:nvSpPr>
          <p:cNvPr id="4" name="TextBox 3">
            <a:extLst>
              <a:ext uri="{FF2B5EF4-FFF2-40B4-BE49-F238E27FC236}">
                <a16:creationId xmlns:a16="http://schemas.microsoft.com/office/drawing/2014/main" id="{94E01830-A5F9-49ED-BABF-7BB1C2876359}"/>
              </a:ext>
            </a:extLst>
          </p:cNvPr>
          <p:cNvSpPr txBox="1"/>
          <p:nvPr/>
        </p:nvSpPr>
        <p:spPr>
          <a:xfrm>
            <a:off x="727136" y="4499563"/>
            <a:ext cx="2583543" cy="369332"/>
          </a:xfrm>
          <a:prstGeom prst="rect">
            <a:avLst/>
          </a:prstGeom>
          <a:noFill/>
        </p:spPr>
        <p:txBody>
          <a:bodyPr wrap="square" rtlCol="0">
            <a:spAutoFit/>
          </a:bodyPr>
          <a:lstStyle/>
          <a:p>
            <a:r>
              <a:rPr lang="en-US" dirty="0">
                <a:solidFill>
                  <a:schemeClr val="bg1"/>
                </a:solidFill>
              </a:rPr>
              <a:t>Braeden Vaughn</a:t>
            </a:r>
          </a:p>
        </p:txBody>
      </p:sp>
    </p:spTree>
    <p:extLst>
      <p:ext uri="{BB962C8B-B14F-4D97-AF65-F5344CB8AC3E}">
        <p14:creationId xmlns:p14="http://schemas.microsoft.com/office/powerpoint/2010/main" val="287955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8E2D-1CEA-493D-A69E-F6300A184B27}"/>
              </a:ext>
            </a:extLst>
          </p:cNvPr>
          <p:cNvSpPr>
            <a:spLocks noGrp="1"/>
          </p:cNvSpPr>
          <p:nvPr>
            <p:ph type="title"/>
          </p:nvPr>
        </p:nvSpPr>
        <p:spPr>
          <a:xfrm>
            <a:off x="648929" y="629266"/>
            <a:ext cx="3505495" cy="1622321"/>
          </a:xfrm>
        </p:spPr>
        <p:txBody>
          <a:bodyPr>
            <a:normAutofit/>
          </a:bodyPr>
          <a:lstStyle/>
          <a:p>
            <a:r>
              <a:rPr lang="en-US" dirty="0"/>
              <a:t>PCA</a:t>
            </a:r>
          </a:p>
        </p:txBody>
      </p:sp>
      <p:sp>
        <p:nvSpPr>
          <p:cNvPr id="4" name="Content Placeholder 3">
            <a:extLst>
              <a:ext uri="{FF2B5EF4-FFF2-40B4-BE49-F238E27FC236}">
                <a16:creationId xmlns:a16="http://schemas.microsoft.com/office/drawing/2014/main" id="{EAD6DD37-D7C2-4AB0-8868-808DB075410A}"/>
              </a:ext>
            </a:extLst>
          </p:cNvPr>
          <p:cNvSpPr>
            <a:spLocks noGrp="1"/>
          </p:cNvSpPr>
          <p:nvPr>
            <p:ph idx="1"/>
          </p:nvPr>
        </p:nvSpPr>
        <p:spPr>
          <a:xfrm>
            <a:off x="269823" y="1783830"/>
            <a:ext cx="3884602" cy="4439989"/>
          </a:xfrm>
        </p:spPr>
        <p:txBody>
          <a:bodyPr>
            <a:normAutofit fontScale="92500" lnSpcReduction="20000"/>
          </a:bodyPr>
          <a:lstStyle/>
          <a:p>
            <a:r>
              <a:rPr lang="en-US" sz="2000" dirty="0"/>
              <a:t>601-620 Normal and COVID samples</a:t>
            </a:r>
          </a:p>
          <a:p>
            <a:r>
              <a:rPr lang="en-US" sz="2000" dirty="0"/>
              <a:t>We see that we have very good clustering between the Normal and COVID cases over the PCA’s. </a:t>
            </a:r>
          </a:p>
          <a:p>
            <a:pPr lvl="1"/>
            <a:r>
              <a:rPr lang="en-US" sz="2000" dirty="0"/>
              <a:t>Especially PCA2 has a clear divide between Normal (greater than 0) and COVID positive (less than 0) lungs.  So Normal x-rays are positively correlated with PC2 while COVID images are negatively correlated with PC2.</a:t>
            </a:r>
          </a:p>
          <a:p>
            <a:r>
              <a:rPr lang="en-US" sz="2000" dirty="0"/>
              <a:t>The test images(621) were grouped with the correct clusters. Based on this accurate placement we can try to generate a predictive model for this data.</a:t>
            </a:r>
          </a:p>
          <a:p>
            <a:endParaRPr lang="en-US" sz="1700" dirty="0"/>
          </a:p>
        </p:txBody>
      </p:sp>
      <p:sp>
        <p:nvSpPr>
          <p:cNvPr id="45"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2C5A716-0463-4E84-BA9B-C0EDB68D6CDF}"/>
              </a:ext>
            </a:extLst>
          </p:cNvPr>
          <p:cNvPicPr>
            <a:picLocks noChangeAspect="1"/>
          </p:cNvPicPr>
          <p:nvPr/>
        </p:nvPicPr>
        <p:blipFill>
          <a:blip r:embed="rId2"/>
          <a:stretch>
            <a:fillRect/>
          </a:stretch>
        </p:blipFill>
        <p:spPr>
          <a:xfrm>
            <a:off x="5504657" y="807593"/>
            <a:ext cx="5821741" cy="5239568"/>
          </a:xfrm>
          <a:prstGeom prst="rect">
            <a:avLst/>
          </a:prstGeom>
          <a:effectLst/>
        </p:spPr>
      </p:pic>
    </p:spTree>
    <p:extLst>
      <p:ext uri="{BB962C8B-B14F-4D97-AF65-F5344CB8AC3E}">
        <p14:creationId xmlns:p14="http://schemas.microsoft.com/office/powerpoint/2010/main" val="61924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D0FC-CEC4-4254-9104-F5DD4FEDB3B9}"/>
              </a:ext>
            </a:extLst>
          </p:cNvPr>
          <p:cNvSpPr>
            <a:spLocks noGrp="1"/>
          </p:cNvSpPr>
          <p:nvPr>
            <p:ph type="title"/>
          </p:nvPr>
        </p:nvSpPr>
        <p:spPr/>
        <p:txBody>
          <a:bodyPr/>
          <a:lstStyle/>
          <a:p>
            <a:r>
              <a:rPr lang="en-US" dirty="0"/>
              <a:t>Predictive Model: Classification and Regression Tree</a:t>
            </a:r>
          </a:p>
        </p:txBody>
      </p:sp>
      <p:sp>
        <p:nvSpPr>
          <p:cNvPr id="3" name="Content Placeholder 2">
            <a:extLst>
              <a:ext uri="{FF2B5EF4-FFF2-40B4-BE49-F238E27FC236}">
                <a16:creationId xmlns:a16="http://schemas.microsoft.com/office/drawing/2014/main" id="{B4FEC466-5A5E-4BB4-960C-CFF7EF7F8801}"/>
              </a:ext>
            </a:extLst>
          </p:cNvPr>
          <p:cNvSpPr>
            <a:spLocks noGrp="1"/>
          </p:cNvSpPr>
          <p:nvPr>
            <p:ph idx="1"/>
          </p:nvPr>
        </p:nvSpPr>
        <p:spPr/>
        <p:txBody>
          <a:bodyPr/>
          <a:lstStyle/>
          <a:p>
            <a:r>
              <a:rPr lang="en-US" dirty="0"/>
              <a:t>Using samples (601 – 700) for both COVID and Normal we attempted to construct a predictive model that would predict if an x-ray of a pair of lungs was COVID positive or not based on the variables mean, median, mode, std, PC (1 -5).</a:t>
            </a:r>
          </a:p>
          <a:p>
            <a:pPr lvl="1"/>
            <a:r>
              <a:rPr lang="en-US" dirty="0"/>
              <a:t>PC(1-5) correspond the first five principal components.</a:t>
            </a:r>
          </a:p>
          <a:p>
            <a:pPr lvl="1"/>
            <a:endParaRPr lang="en-US" dirty="0"/>
          </a:p>
        </p:txBody>
      </p:sp>
    </p:spTree>
    <p:extLst>
      <p:ext uri="{BB962C8B-B14F-4D97-AF65-F5344CB8AC3E}">
        <p14:creationId xmlns:p14="http://schemas.microsoft.com/office/powerpoint/2010/main" val="354024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355C7BB-4EA4-4FF5-8334-DE33304BC899}"/>
              </a:ext>
            </a:extLst>
          </p:cNvPr>
          <p:cNvSpPr>
            <a:spLocks noGrp="1"/>
          </p:cNvSpPr>
          <p:nvPr>
            <p:ph type="body" sz="half" idx="2"/>
          </p:nvPr>
        </p:nvSpPr>
        <p:spPr>
          <a:xfrm>
            <a:off x="6495000" y="291548"/>
            <a:ext cx="5321862" cy="6445405"/>
          </a:xfrm>
        </p:spPr>
        <p:txBody>
          <a:bodyPr>
            <a:normAutofit lnSpcReduction="10000"/>
          </a:bodyPr>
          <a:lstStyle/>
          <a:p>
            <a:r>
              <a:rPr lang="en-US" dirty="0"/>
              <a:t>100 Normal images and 100 COVID images. </a:t>
            </a:r>
          </a:p>
          <a:p>
            <a:r>
              <a:rPr lang="en-US" i="1" u="sng" dirty="0"/>
              <a:t>First Branch:</a:t>
            </a:r>
          </a:p>
          <a:p>
            <a:r>
              <a:rPr lang="en-US" dirty="0"/>
              <a:t>The first most important variable that we see is PC2.</a:t>
            </a:r>
          </a:p>
          <a:p>
            <a:r>
              <a:rPr lang="en-US" dirty="0"/>
              <a:t>If PC2 is less than or equal to  -612.4, then 99% of the set of data was COVID positive and if PC2 was greater than -612.4 there was a 95.2% chance of the image being an x-ray of Normal lungs.</a:t>
            </a:r>
          </a:p>
          <a:p>
            <a:r>
              <a:rPr lang="en-US" i="1" u="sng" dirty="0"/>
              <a:t>Second Branch:</a:t>
            </a:r>
          </a:p>
          <a:p>
            <a:r>
              <a:rPr lang="en-US" dirty="0"/>
              <a:t>On the left-hand side, we see that PC4 was the most significant variable with 100% of the data in this branching with PC4 less than or equal to 4479.55 were COVID positive and of the data with PC4 greater than 4479.55, only 6% were Normal. This branching only had 1 Normal case in its data.</a:t>
            </a:r>
          </a:p>
          <a:p>
            <a:r>
              <a:rPr lang="en-US" dirty="0"/>
              <a:t>On the RHS, std is the most important variable. Data with std less than or equal to 71.546 was 97% likely to be Normal and the data with std below 71.546 was all COVID (though this was only 2 cases.) </a:t>
            </a:r>
          </a:p>
          <a:p>
            <a:r>
              <a:rPr lang="en-US" i="1" u="sng" dirty="0"/>
              <a:t>Third Branch:</a:t>
            </a:r>
          </a:p>
          <a:p>
            <a:r>
              <a:rPr lang="en-US" dirty="0"/>
              <a:t>LHS: PC2 again is the most important variable used for dividing the data. Images with PC2 less than or equal t              -7715.7 were all Normal cases (again with only 1 case) while those with PC2 greater than -7715.7 were all COVID positive.</a:t>
            </a:r>
          </a:p>
          <a:p>
            <a:r>
              <a:rPr lang="en-US" dirty="0"/>
              <a:t>RHS: Median was the most important variable here with images having a median less than or equal to 149.5 were 99% Normal x-rays and those greater than 149.5 were about 67% likely to be COVID positive cases.</a:t>
            </a:r>
          </a:p>
          <a:p>
            <a:endParaRPr lang="en-US" dirty="0"/>
          </a:p>
        </p:txBody>
      </p:sp>
      <p:pic>
        <p:nvPicPr>
          <p:cNvPr id="5" name="Picture 4">
            <a:extLst>
              <a:ext uri="{FF2B5EF4-FFF2-40B4-BE49-F238E27FC236}">
                <a16:creationId xmlns:a16="http://schemas.microsoft.com/office/drawing/2014/main" id="{6ED14216-3BEC-4B9C-9A98-35B4FDC304B9}"/>
              </a:ext>
            </a:extLst>
          </p:cNvPr>
          <p:cNvPicPr>
            <a:picLocks noChangeAspect="1"/>
          </p:cNvPicPr>
          <p:nvPr/>
        </p:nvPicPr>
        <p:blipFill>
          <a:blip r:embed="rId2"/>
          <a:stretch>
            <a:fillRect/>
          </a:stretch>
        </p:blipFill>
        <p:spPr>
          <a:xfrm>
            <a:off x="0" y="121046"/>
            <a:ext cx="5997526" cy="6615908"/>
          </a:xfrm>
          <a:prstGeom prst="rect">
            <a:avLst/>
          </a:prstGeom>
        </p:spPr>
      </p:pic>
    </p:spTree>
    <p:extLst>
      <p:ext uri="{BB962C8B-B14F-4D97-AF65-F5344CB8AC3E}">
        <p14:creationId xmlns:p14="http://schemas.microsoft.com/office/powerpoint/2010/main" val="275305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CECD86-8BAA-497C-B6BB-436C1A364DDE}"/>
              </a:ext>
            </a:extLst>
          </p:cNvPr>
          <p:cNvPicPr>
            <a:picLocks noGrp="1" noChangeAspect="1"/>
          </p:cNvPicPr>
          <p:nvPr>
            <p:ph idx="1"/>
          </p:nvPr>
        </p:nvPicPr>
        <p:blipFill>
          <a:blip r:embed="rId2"/>
          <a:stretch>
            <a:fillRect/>
          </a:stretch>
        </p:blipFill>
        <p:spPr>
          <a:xfrm>
            <a:off x="36307" y="192849"/>
            <a:ext cx="6059693" cy="2523465"/>
          </a:xfrm>
          <a:prstGeom prst="rect">
            <a:avLst/>
          </a:prstGeom>
        </p:spPr>
      </p:pic>
      <p:sp>
        <p:nvSpPr>
          <p:cNvPr id="6" name="TextBox 5">
            <a:extLst>
              <a:ext uri="{FF2B5EF4-FFF2-40B4-BE49-F238E27FC236}">
                <a16:creationId xmlns:a16="http://schemas.microsoft.com/office/drawing/2014/main" id="{7D7D4FE3-1A57-4CEA-A221-10F22B420369}"/>
              </a:ext>
            </a:extLst>
          </p:cNvPr>
          <p:cNvSpPr txBox="1"/>
          <p:nvPr/>
        </p:nvSpPr>
        <p:spPr>
          <a:xfrm>
            <a:off x="6132306" y="255904"/>
            <a:ext cx="6059694" cy="1754326"/>
          </a:xfrm>
          <a:prstGeom prst="rect">
            <a:avLst/>
          </a:prstGeom>
          <a:noFill/>
        </p:spPr>
        <p:txBody>
          <a:bodyPr wrap="square" rtlCol="0">
            <a:spAutoFit/>
          </a:bodyPr>
          <a:lstStyle/>
          <a:p>
            <a:r>
              <a:rPr lang="en-US" dirty="0"/>
              <a:t>PC2 is shown again to be the most important variable as we saw in the previous slides there was a clear separation between the COVID and Normal images. We saw this in the previous analysis with the 20 sample images, there was a stark separation between the PC2 values of COVID and Normal images.</a:t>
            </a:r>
          </a:p>
        </p:txBody>
      </p:sp>
      <p:pic>
        <p:nvPicPr>
          <p:cNvPr id="2" name="Picture 1">
            <a:extLst>
              <a:ext uri="{FF2B5EF4-FFF2-40B4-BE49-F238E27FC236}">
                <a16:creationId xmlns:a16="http://schemas.microsoft.com/office/drawing/2014/main" id="{BB9E174C-0988-436B-9EB9-5BA212C479DB}"/>
              </a:ext>
            </a:extLst>
          </p:cNvPr>
          <p:cNvPicPr>
            <a:picLocks noChangeAspect="1"/>
          </p:cNvPicPr>
          <p:nvPr/>
        </p:nvPicPr>
        <p:blipFill>
          <a:blip r:embed="rId3"/>
          <a:stretch>
            <a:fillRect/>
          </a:stretch>
        </p:blipFill>
        <p:spPr>
          <a:xfrm>
            <a:off x="0" y="3858980"/>
            <a:ext cx="3252318" cy="2996580"/>
          </a:xfrm>
          <a:prstGeom prst="rect">
            <a:avLst/>
          </a:prstGeom>
        </p:spPr>
      </p:pic>
      <p:pic>
        <p:nvPicPr>
          <p:cNvPr id="3" name="Picture 2">
            <a:extLst>
              <a:ext uri="{FF2B5EF4-FFF2-40B4-BE49-F238E27FC236}">
                <a16:creationId xmlns:a16="http://schemas.microsoft.com/office/drawing/2014/main" id="{C4227F22-05A9-4DFB-B58A-B32AD85F3029}"/>
              </a:ext>
            </a:extLst>
          </p:cNvPr>
          <p:cNvPicPr>
            <a:picLocks noChangeAspect="1"/>
          </p:cNvPicPr>
          <p:nvPr/>
        </p:nvPicPr>
        <p:blipFill>
          <a:blip r:embed="rId4"/>
          <a:stretch>
            <a:fillRect/>
          </a:stretch>
        </p:blipFill>
        <p:spPr>
          <a:xfrm>
            <a:off x="8939682" y="3892754"/>
            <a:ext cx="3252318" cy="2962805"/>
          </a:xfrm>
          <a:prstGeom prst="rect">
            <a:avLst/>
          </a:prstGeom>
        </p:spPr>
      </p:pic>
      <p:sp>
        <p:nvSpPr>
          <p:cNvPr id="5" name="TextBox 4">
            <a:extLst>
              <a:ext uri="{FF2B5EF4-FFF2-40B4-BE49-F238E27FC236}">
                <a16:creationId xmlns:a16="http://schemas.microsoft.com/office/drawing/2014/main" id="{E99CC59C-2449-4D30-9BCB-1788176810DD}"/>
              </a:ext>
            </a:extLst>
          </p:cNvPr>
          <p:cNvSpPr txBox="1"/>
          <p:nvPr/>
        </p:nvSpPr>
        <p:spPr>
          <a:xfrm>
            <a:off x="3792511" y="4386106"/>
            <a:ext cx="4347148" cy="1200329"/>
          </a:xfrm>
          <a:prstGeom prst="rect">
            <a:avLst/>
          </a:prstGeom>
          <a:noFill/>
        </p:spPr>
        <p:txBody>
          <a:bodyPr wrap="square" rtlCol="0">
            <a:spAutoFit/>
          </a:bodyPr>
          <a:lstStyle/>
          <a:p>
            <a:r>
              <a:rPr lang="en-US" dirty="0"/>
              <a:t>PC2 in this case with 100 of each Normal and COVID images isn’t  quite as clear as before but still a strong predictor for COVID and Normal images.</a:t>
            </a:r>
          </a:p>
        </p:txBody>
      </p:sp>
    </p:spTree>
    <p:extLst>
      <p:ext uri="{BB962C8B-B14F-4D97-AF65-F5344CB8AC3E}">
        <p14:creationId xmlns:p14="http://schemas.microsoft.com/office/powerpoint/2010/main" val="192629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2CADE-BAC4-40A0-B3D2-2107BB35C182}"/>
              </a:ext>
            </a:extLst>
          </p:cNvPr>
          <p:cNvSpPr>
            <a:spLocks noGrp="1"/>
          </p:cNvSpPr>
          <p:nvPr>
            <p:ph idx="1"/>
          </p:nvPr>
        </p:nvSpPr>
        <p:spPr>
          <a:xfrm>
            <a:off x="838200" y="3611675"/>
            <a:ext cx="10515600" cy="2565287"/>
          </a:xfrm>
        </p:spPr>
        <p:txBody>
          <a:bodyPr/>
          <a:lstStyle/>
          <a:p>
            <a:pPr marL="0" indent="0">
              <a:buNone/>
            </a:pPr>
            <a:r>
              <a:rPr lang="en-US" dirty="0"/>
              <a:t>The std error for this model is quite low which is a good sign and the overall percentage correct for the predictions is 99%. This model was very effective at predicting COVID and Normal lungs for out data set.</a:t>
            </a:r>
          </a:p>
        </p:txBody>
      </p:sp>
      <p:pic>
        <p:nvPicPr>
          <p:cNvPr id="4" name="Picture 3">
            <a:extLst>
              <a:ext uri="{FF2B5EF4-FFF2-40B4-BE49-F238E27FC236}">
                <a16:creationId xmlns:a16="http://schemas.microsoft.com/office/drawing/2014/main" id="{CD5CD25D-96B1-4E04-BDA9-D91F161FB4EE}"/>
              </a:ext>
            </a:extLst>
          </p:cNvPr>
          <p:cNvPicPr>
            <a:picLocks noChangeAspect="1"/>
          </p:cNvPicPr>
          <p:nvPr/>
        </p:nvPicPr>
        <p:blipFill>
          <a:blip r:embed="rId2"/>
          <a:stretch>
            <a:fillRect/>
          </a:stretch>
        </p:blipFill>
        <p:spPr>
          <a:xfrm>
            <a:off x="5197021" y="232456"/>
            <a:ext cx="6838950" cy="1219200"/>
          </a:xfrm>
          <a:prstGeom prst="rect">
            <a:avLst/>
          </a:prstGeom>
        </p:spPr>
      </p:pic>
      <p:pic>
        <p:nvPicPr>
          <p:cNvPr id="5" name="Picture 4">
            <a:extLst>
              <a:ext uri="{FF2B5EF4-FFF2-40B4-BE49-F238E27FC236}">
                <a16:creationId xmlns:a16="http://schemas.microsoft.com/office/drawing/2014/main" id="{B3FDB65D-D3D3-430D-8092-A82042A831B3}"/>
              </a:ext>
            </a:extLst>
          </p:cNvPr>
          <p:cNvPicPr>
            <a:picLocks noChangeAspect="1"/>
          </p:cNvPicPr>
          <p:nvPr/>
        </p:nvPicPr>
        <p:blipFill>
          <a:blip r:embed="rId3"/>
          <a:stretch>
            <a:fillRect/>
          </a:stretch>
        </p:blipFill>
        <p:spPr>
          <a:xfrm>
            <a:off x="4292146" y="1820976"/>
            <a:ext cx="7743825" cy="1790700"/>
          </a:xfrm>
          <a:prstGeom prst="rect">
            <a:avLst/>
          </a:prstGeom>
        </p:spPr>
      </p:pic>
    </p:spTree>
    <p:extLst>
      <p:ext uri="{BB962C8B-B14F-4D97-AF65-F5344CB8AC3E}">
        <p14:creationId xmlns:p14="http://schemas.microsoft.com/office/powerpoint/2010/main" val="385431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8197-127F-4F26-B8C5-018A1BE21A12}"/>
              </a:ext>
            </a:extLst>
          </p:cNvPr>
          <p:cNvSpPr>
            <a:spLocks noGrp="1"/>
          </p:cNvSpPr>
          <p:nvPr>
            <p:ph type="title"/>
          </p:nvPr>
        </p:nvSpPr>
        <p:spPr/>
        <p:txBody>
          <a:bodyPr/>
          <a:lstStyle/>
          <a:p>
            <a:r>
              <a:rPr lang="en-US" dirty="0"/>
              <a:t>                                      Multilayer Perceptron</a:t>
            </a:r>
          </a:p>
        </p:txBody>
      </p:sp>
      <p:sp>
        <p:nvSpPr>
          <p:cNvPr id="3" name="Content Placeholder 2">
            <a:extLst>
              <a:ext uri="{FF2B5EF4-FFF2-40B4-BE49-F238E27FC236}">
                <a16:creationId xmlns:a16="http://schemas.microsoft.com/office/drawing/2014/main" id="{17B51452-C92C-40B1-B73C-A82C4AF42EAB}"/>
              </a:ext>
            </a:extLst>
          </p:cNvPr>
          <p:cNvSpPr>
            <a:spLocks noGrp="1"/>
          </p:cNvSpPr>
          <p:nvPr>
            <p:ph idx="1"/>
          </p:nvPr>
        </p:nvSpPr>
        <p:spPr>
          <a:xfrm>
            <a:off x="5056804" y="1825625"/>
            <a:ext cx="6296996" cy="4351338"/>
          </a:xfrm>
        </p:spPr>
        <p:txBody>
          <a:bodyPr/>
          <a:lstStyle/>
          <a:p>
            <a:pPr marL="0" indent="0">
              <a:buNone/>
            </a:pPr>
            <a:r>
              <a:rPr lang="en-US" dirty="0"/>
              <a:t>The classification and regression tree had an accurate prediction rate for the test data. Now we want to examine if a neural network would produce as good as or better of a model.</a:t>
            </a:r>
          </a:p>
        </p:txBody>
      </p:sp>
      <p:pic>
        <p:nvPicPr>
          <p:cNvPr id="4" name="Picture 3">
            <a:extLst>
              <a:ext uri="{FF2B5EF4-FFF2-40B4-BE49-F238E27FC236}">
                <a16:creationId xmlns:a16="http://schemas.microsoft.com/office/drawing/2014/main" id="{1731F24B-3682-4FC7-BD77-9AF4BA304C83}"/>
              </a:ext>
            </a:extLst>
          </p:cNvPr>
          <p:cNvPicPr>
            <a:picLocks noChangeAspect="1"/>
          </p:cNvPicPr>
          <p:nvPr/>
        </p:nvPicPr>
        <p:blipFill>
          <a:blip r:embed="rId2"/>
          <a:stretch>
            <a:fillRect/>
          </a:stretch>
        </p:blipFill>
        <p:spPr>
          <a:xfrm>
            <a:off x="0" y="0"/>
            <a:ext cx="5056804" cy="6858000"/>
          </a:xfrm>
          <a:prstGeom prst="rect">
            <a:avLst/>
          </a:prstGeom>
        </p:spPr>
      </p:pic>
    </p:spTree>
    <p:extLst>
      <p:ext uri="{BB962C8B-B14F-4D97-AF65-F5344CB8AC3E}">
        <p14:creationId xmlns:p14="http://schemas.microsoft.com/office/powerpoint/2010/main" val="90221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9F4F-7F5C-4DED-B7E1-62466674F271}"/>
              </a:ext>
            </a:extLst>
          </p:cNvPr>
          <p:cNvSpPr>
            <a:spLocks noGrp="1"/>
          </p:cNvSpPr>
          <p:nvPr>
            <p:ph type="title"/>
          </p:nvPr>
        </p:nvSpPr>
        <p:spPr/>
        <p:txBody>
          <a:bodyPr/>
          <a:lstStyle/>
          <a:p>
            <a:r>
              <a:rPr lang="en-US" dirty="0"/>
              <a:t>Multilayer Perceptron</a:t>
            </a:r>
          </a:p>
        </p:txBody>
      </p:sp>
      <p:graphicFrame>
        <p:nvGraphicFramePr>
          <p:cNvPr id="5" name="Content Placeholder 4">
            <a:extLst>
              <a:ext uri="{FF2B5EF4-FFF2-40B4-BE49-F238E27FC236}">
                <a16:creationId xmlns:a16="http://schemas.microsoft.com/office/drawing/2014/main" id="{426A1B6F-D24E-4D9C-BFC4-53E9C4534EAC}"/>
              </a:ext>
            </a:extLst>
          </p:cNvPr>
          <p:cNvGraphicFramePr>
            <a:graphicFrameLocks noGrp="1"/>
          </p:cNvGraphicFramePr>
          <p:nvPr>
            <p:ph idx="1"/>
            <p:extLst>
              <p:ext uri="{D42A27DB-BD31-4B8C-83A1-F6EECF244321}">
                <p14:modId xmlns:p14="http://schemas.microsoft.com/office/powerpoint/2010/main" val="4180927815"/>
              </p:ext>
            </p:extLst>
          </p:nvPr>
        </p:nvGraphicFramePr>
        <p:xfrm>
          <a:off x="0" y="4939030"/>
          <a:ext cx="9258300" cy="1918970"/>
        </p:xfrm>
        <a:graphic>
          <a:graphicData uri="http://schemas.openxmlformats.org/drawingml/2006/table">
            <a:tbl>
              <a:tblPr/>
              <a:tblGrid>
                <a:gridCol w="3413958">
                  <a:extLst>
                    <a:ext uri="{9D8B030D-6E8A-4147-A177-3AD203B41FA5}">
                      <a16:colId xmlns:a16="http://schemas.microsoft.com/office/drawing/2014/main" val="1895958337"/>
                    </a:ext>
                  </a:extLst>
                </a:gridCol>
                <a:gridCol w="1513437">
                  <a:extLst>
                    <a:ext uri="{9D8B030D-6E8A-4147-A177-3AD203B41FA5}">
                      <a16:colId xmlns:a16="http://schemas.microsoft.com/office/drawing/2014/main" val="3538389335"/>
                    </a:ext>
                  </a:extLst>
                </a:gridCol>
                <a:gridCol w="1894176">
                  <a:extLst>
                    <a:ext uri="{9D8B030D-6E8A-4147-A177-3AD203B41FA5}">
                      <a16:colId xmlns:a16="http://schemas.microsoft.com/office/drawing/2014/main" val="1863210981"/>
                    </a:ext>
                  </a:extLst>
                </a:gridCol>
                <a:gridCol w="1532474">
                  <a:extLst>
                    <a:ext uri="{9D8B030D-6E8A-4147-A177-3AD203B41FA5}">
                      <a16:colId xmlns:a16="http://schemas.microsoft.com/office/drawing/2014/main" val="4217436687"/>
                    </a:ext>
                  </a:extLst>
                </a:gridCol>
                <a:gridCol w="904255">
                  <a:extLst>
                    <a:ext uri="{9D8B030D-6E8A-4147-A177-3AD203B41FA5}">
                      <a16:colId xmlns:a16="http://schemas.microsoft.com/office/drawing/2014/main" val="2908144490"/>
                    </a:ext>
                  </a:extLst>
                </a:gridCol>
              </a:tblGrid>
              <a:tr h="266700">
                <a:tc gridSpan="5">
                  <a:txBody>
                    <a:bodyPr/>
                    <a:lstStyle/>
                    <a:p>
                      <a:pPr algn="ctr" fontAlgn="ctr"/>
                      <a:r>
                        <a:rPr lang="en-US" sz="1100" b="1" i="0" u="none" strike="noStrike" dirty="0">
                          <a:solidFill>
                            <a:srgbClr val="010205"/>
                          </a:solidFill>
                          <a:effectLst/>
                          <a:latin typeface="Arial Bold" panose="020B0704020202020204" pitchFamily="34" charset="0"/>
                        </a:rPr>
                        <a:t>Classification</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8869072"/>
                  </a:ext>
                </a:extLst>
              </a:tr>
              <a:tr h="202565">
                <a:tc rowSpan="2" gridSpan="2">
                  <a:txBody>
                    <a:bodyPr/>
                    <a:lstStyle/>
                    <a:p>
                      <a:pPr algn="l" fontAlgn="b"/>
                      <a:r>
                        <a:rPr lang="en-US" sz="900" b="0" i="0" u="none" strike="noStrike" dirty="0">
                          <a:solidFill>
                            <a:srgbClr val="264A60"/>
                          </a:solidFill>
                          <a:effectLst/>
                          <a:latin typeface="Arial" panose="020B0604020202020204" pitchFamily="34" charset="0"/>
                        </a:rPr>
                        <a:t>Sample</a:t>
                      </a:r>
                    </a:p>
                  </a:txBody>
                  <a:tcPr marL="9525" marR="9525" marT="9525" marB="0" anchor="b">
                    <a:lnL>
                      <a:noFill/>
                    </a:lnL>
                    <a:lnR>
                      <a:noFill/>
                    </a:lnR>
                    <a:lnT>
                      <a:noFill/>
                    </a:lnT>
                    <a:lnB w="6350" cap="flat" cmpd="sng" algn="ctr">
                      <a:solidFill>
                        <a:srgbClr val="152935"/>
                      </a:solidFill>
                      <a:prstDash val="solid"/>
                      <a:round/>
                      <a:headEnd type="none" w="med" len="med"/>
                      <a:tailEnd type="none" w="med" len="med"/>
                    </a:lnB>
                  </a:tcPr>
                </a:tc>
                <a:tc rowSpan="2" hMerge="1">
                  <a:txBody>
                    <a:bodyPr/>
                    <a:lstStyle/>
                    <a:p>
                      <a:endParaRPr lang="en-US"/>
                    </a:p>
                  </a:txBody>
                  <a:tcPr/>
                </a:tc>
                <a:tc gridSpan="3">
                  <a:txBody>
                    <a:bodyPr/>
                    <a:lstStyle/>
                    <a:p>
                      <a:pPr algn="ctr" fontAlgn="b"/>
                      <a:r>
                        <a:rPr lang="en-US" sz="900" b="0" i="0" u="none" strike="noStrike" dirty="0">
                          <a:solidFill>
                            <a:srgbClr val="264A60"/>
                          </a:solidFill>
                          <a:effectLst/>
                          <a:latin typeface="Arial" panose="020B0604020202020204" pitchFamily="34" charset="0"/>
                        </a:rPr>
                        <a:t>Predicted</a:t>
                      </a:r>
                    </a:p>
                  </a:txBody>
                  <a:tcPr marL="9525" marR="9525" marT="9525" marB="0" anchor="b">
                    <a:lnL>
                      <a:noFill/>
                    </a:lnL>
                    <a:lnR w="6350" cap="flat" cmpd="sng" algn="ctr">
                      <a:solidFill>
                        <a:srgbClr val="E0E0E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21188"/>
                  </a:ext>
                </a:extLst>
              </a:tr>
              <a:tr h="98943">
                <a:tc gridSpan="2" vMerge="1">
                  <a:txBody>
                    <a:bodyPr/>
                    <a:lstStyle/>
                    <a:p>
                      <a:endParaRPr lang="en-US"/>
                    </a:p>
                  </a:txBody>
                  <a:tcPr/>
                </a:tc>
                <a:tc hMerge="1" vMerge="1">
                  <a:txBody>
                    <a:bodyPr/>
                    <a:lstStyle/>
                    <a:p>
                      <a:endParaRPr lang="en-US"/>
                    </a:p>
                  </a:txBody>
                  <a:tcPr/>
                </a:tc>
                <a:tc>
                  <a:txBody>
                    <a:bodyPr/>
                    <a:lstStyle/>
                    <a:p>
                      <a:pPr algn="ctr" fontAlgn="b"/>
                      <a:r>
                        <a:rPr lang="en-US" sz="900" b="0" i="0" u="none" strike="noStrike" dirty="0">
                          <a:solidFill>
                            <a:srgbClr val="264A60"/>
                          </a:solidFill>
                          <a:effectLst/>
                          <a:latin typeface="Arial" panose="020B0604020202020204" pitchFamily="34" charset="0"/>
                        </a:rPr>
                        <a:t>Normal</a:t>
                      </a:r>
                    </a:p>
                  </a:txBody>
                  <a:tcPr marL="9525" marR="9525" marT="9525"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900" b="0" i="0" u="none" strike="noStrike" dirty="0">
                          <a:solidFill>
                            <a:srgbClr val="264A60"/>
                          </a:solidFill>
                          <a:effectLst/>
                          <a:latin typeface="Arial" panose="020B0604020202020204" pitchFamily="34" charset="0"/>
                        </a:rPr>
                        <a:t>COVID</a:t>
                      </a:r>
                    </a:p>
                  </a:txBody>
                  <a:tcPr marL="9525" marR="9525" marT="9525" marB="0" anchor="b">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900" b="0" i="0" u="none" strike="noStrike" dirty="0">
                          <a:solidFill>
                            <a:srgbClr val="264A60"/>
                          </a:solidFill>
                          <a:effectLst/>
                          <a:latin typeface="Arial" panose="020B0604020202020204" pitchFamily="34" charset="0"/>
                        </a:rPr>
                        <a:t>Percent Correct</a:t>
                      </a:r>
                    </a:p>
                  </a:txBody>
                  <a:tcPr marL="9525" marR="9525" marT="9525"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590346893"/>
                  </a:ext>
                </a:extLst>
              </a:tr>
              <a:tr h="217170">
                <a:tc rowSpan="3">
                  <a:txBody>
                    <a:bodyPr/>
                    <a:lstStyle/>
                    <a:p>
                      <a:pPr algn="l" fontAlgn="t"/>
                      <a:r>
                        <a:rPr lang="en-US" sz="900" b="0" i="0" u="none" strike="noStrike" dirty="0">
                          <a:solidFill>
                            <a:srgbClr val="264A60"/>
                          </a:solidFill>
                          <a:effectLst/>
                          <a:latin typeface="Arial" panose="020B0604020202020204" pitchFamily="34" charset="0"/>
                        </a:rPr>
                        <a:t>Training</a:t>
                      </a:r>
                    </a:p>
                  </a:txBody>
                  <a:tcPr marL="9525" marR="9525" marT="9525"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l" fontAlgn="t"/>
                      <a:r>
                        <a:rPr lang="en-US" sz="900" b="0" i="0" u="none" strike="noStrike" dirty="0">
                          <a:solidFill>
                            <a:srgbClr val="264A60"/>
                          </a:solidFill>
                          <a:effectLst/>
                          <a:latin typeface="Arial" panose="020B0604020202020204" pitchFamily="34" charset="0"/>
                        </a:rPr>
                        <a:t>Normal</a:t>
                      </a:r>
                    </a:p>
                  </a:txBody>
                  <a:tcPr marL="9525" marR="9525" marT="9525"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66</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3</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95.7%</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127010675"/>
                  </a:ext>
                </a:extLst>
              </a:tr>
              <a:tr h="217170">
                <a:tc vMerge="1">
                  <a:txBody>
                    <a:bodyPr/>
                    <a:lstStyle/>
                    <a:p>
                      <a:endParaRPr lang="en-US"/>
                    </a:p>
                  </a:txBody>
                  <a:tcPr/>
                </a:tc>
                <a:tc>
                  <a:txBody>
                    <a:bodyPr/>
                    <a:lstStyle/>
                    <a:p>
                      <a:pPr algn="l" fontAlgn="t"/>
                      <a:r>
                        <a:rPr lang="en-US" sz="900" b="0" i="0" u="none" strike="noStrike" dirty="0">
                          <a:solidFill>
                            <a:srgbClr val="264A60"/>
                          </a:solidFill>
                          <a:effectLst/>
                          <a:latin typeface="Arial" panose="020B0604020202020204" pitchFamily="34" charset="0"/>
                        </a:rPr>
                        <a:t>COVID</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71</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100.0%</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197354522"/>
                  </a:ext>
                </a:extLst>
              </a:tr>
              <a:tr h="217170">
                <a:tc vMerge="1">
                  <a:txBody>
                    <a:bodyPr/>
                    <a:lstStyle/>
                    <a:p>
                      <a:endParaRPr lang="en-US"/>
                    </a:p>
                  </a:txBody>
                  <a:tcPr/>
                </a:tc>
                <a:tc>
                  <a:txBody>
                    <a:bodyPr/>
                    <a:lstStyle/>
                    <a:p>
                      <a:pPr algn="l" fontAlgn="t"/>
                      <a:r>
                        <a:rPr lang="en-US" sz="900" b="0" i="0" u="none" strike="noStrike" dirty="0">
                          <a:solidFill>
                            <a:srgbClr val="264A60"/>
                          </a:solidFill>
                          <a:effectLst/>
                          <a:latin typeface="Arial" panose="020B0604020202020204" pitchFamily="34" charset="0"/>
                        </a:rPr>
                        <a:t>Overall Percent</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47.1%</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52.9%</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97.9%</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36448789"/>
                  </a:ext>
                </a:extLst>
              </a:tr>
              <a:tr h="217170">
                <a:tc rowSpan="3">
                  <a:txBody>
                    <a:bodyPr/>
                    <a:lstStyle/>
                    <a:p>
                      <a:pPr algn="l" fontAlgn="t"/>
                      <a:r>
                        <a:rPr lang="en-US" sz="900" b="0" i="0" u="none" strike="noStrike" dirty="0">
                          <a:solidFill>
                            <a:srgbClr val="264A60"/>
                          </a:solidFill>
                          <a:effectLst/>
                          <a:latin typeface="Arial" panose="020B0604020202020204" pitchFamily="34" charset="0"/>
                        </a:rPr>
                        <a:t>Testing</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l" fontAlgn="t"/>
                      <a:r>
                        <a:rPr lang="en-US" sz="900" b="0" i="0" u="none" strike="noStrike" dirty="0">
                          <a:solidFill>
                            <a:srgbClr val="264A60"/>
                          </a:solidFill>
                          <a:effectLst/>
                          <a:latin typeface="Arial" panose="020B0604020202020204" pitchFamily="34" charset="0"/>
                        </a:rPr>
                        <a:t>Normal</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31</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0</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100.0%</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258782419"/>
                  </a:ext>
                </a:extLst>
              </a:tr>
              <a:tr h="217170">
                <a:tc vMerge="1">
                  <a:txBody>
                    <a:bodyPr/>
                    <a:lstStyle/>
                    <a:p>
                      <a:endParaRPr lang="en-US"/>
                    </a:p>
                  </a:txBody>
                  <a:tcPr/>
                </a:tc>
                <a:tc>
                  <a:txBody>
                    <a:bodyPr/>
                    <a:lstStyle/>
                    <a:p>
                      <a:pPr algn="l" fontAlgn="t"/>
                      <a:r>
                        <a:rPr lang="en-US" sz="900" b="0" i="0" u="none" strike="noStrike" dirty="0">
                          <a:solidFill>
                            <a:srgbClr val="264A60"/>
                          </a:solidFill>
                          <a:effectLst/>
                          <a:latin typeface="Arial" panose="020B0604020202020204" pitchFamily="34" charset="0"/>
                        </a:rPr>
                        <a:t>COVID</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4</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25</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86.2%</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91727717"/>
                  </a:ext>
                </a:extLst>
              </a:tr>
              <a:tr h="217170">
                <a:tc vMerge="1">
                  <a:txBody>
                    <a:bodyPr/>
                    <a:lstStyle/>
                    <a:p>
                      <a:endParaRPr lang="en-US"/>
                    </a:p>
                  </a:txBody>
                  <a:tcPr/>
                </a:tc>
                <a:tc>
                  <a:txBody>
                    <a:bodyPr/>
                    <a:lstStyle/>
                    <a:p>
                      <a:pPr algn="l" fontAlgn="t"/>
                      <a:r>
                        <a:rPr lang="en-US" sz="900" b="0" i="0" u="none" strike="noStrike" dirty="0">
                          <a:solidFill>
                            <a:srgbClr val="264A60"/>
                          </a:solidFill>
                          <a:effectLst/>
                          <a:latin typeface="Arial" panose="020B0604020202020204" pitchFamily="34" charset="0"/>
                        </a:rPr>
                        <a:t>Overall Percent</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58.3%</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41.7%</a:t>
                      </a:r>
                    </a:p>
                  </a:txBody>
                  <a:tcPr marL="9525" marR="9525" marT="9525" marB="0">
                    <a:lnL w="6350" cap="flat" cmpd="sng" algn="ctr">
                      <a:solidFill>
                        <a:srgbClr val="E0E0E0"/>
                      </a:solidFill>
                      <a:prstDash val="solid"/>
                      <a:round/>
                      <a:headEnd type="none" w="med" len="med"/>
                      <a:tailEnd type="none" w="med" len="med"/>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93.3%</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681091222"/>
                  </a:ext>
                </a:extLst>
              </a:tr>
            </a:tbl>
          </a:graphicData>
        </a:graphic>
      </p:graphicFrame>
      <p:pic>
        <p:nvPicPr>
          <p:cNvPr id="4" name="Picture 3">
            <a:extLst>
              <a:ext uri="{FF2B5EF4-FFF2-40B4-BE49-F238E27FC236}">
                <a16:creationId xmlns:a16="http://schemas.microsoft.com/office/drawing/2014/main" id="{B87C5A92-023A-43CB-97C3-CFCF7ECB9AA0}"/>
              </a:ext>
            </a:extLst>
          </p:cNvPr>
          <p:cNvPicPr>
            <a:picLocks noChangeAspect="1"/>
          </p:cNvPicPr>
          <p:nvPr/>
        </p:nvPicPr>
        <p:blipFill>
          <a:blip r:embed="rId2"/>
          <a:stretch>
            <a:fillRect/>
          </a:stretch>
        </p:blipFill>
        <p:spPr>
          <a:xfrm>
            <a:off x="0" y="1664108"/>
            <a:ext cx="6840305" cy="2444708"/>
          </a:xfrm>
          <a:prstGeom prst="rect">
            <a:avLst/>
          </a:prstGeom>
        </p:spPr>
      </p:pic>
      <p:sp>
        <p:nvSpPr>
          <p:cNvPr id="6" name="TextBox 5">
            <a:extLst>
              <a:ext uri="{FF2B5EF4-FFF2-40B4-BE49-F238E27FC236}">
                <a16:creationId xmlns:a16="http://schemas.microsoft.com/office/drawing/2014/main" id="{506D0748-F72A-4DF9-9A88-76EFD102CC7D}"/>
              </a:ext>
            </a:extLst>
          </p:cNvPr>
          <p:cNvSpPr txBox="1"/>
          <p:nvPr/>
        </p:nvSpPr>
        <p:spPr>
          <a:xfrm>
            <a:off x="7460974" y="1537252"/>
            <a:ext cx="3617843" cy="1754326"/>
          </a:xfrm>
          <a:prstGeom prst="rect">
            <a:avLst/>
          </a:prstGeom>
          <a:noFill/>
        </p:spPr>
        <p:txBody>
          <a:bodyPr wrap="square" rtlCol="0">
            <a:spAutoFit/>
          </a:bodyPr>
          <a:lstStyle/>
          <a:p>
            <a:r>
              <a:rPr lang="en-US" dirty="0"/>
              <a:t>In the testing of this neural network, our model predicted 6.7% of the testing data incorrectly. Not terrible by any means but this is slightly more error prone than the decision tree model.</a:t>
            </a:r>
          </a:p>
        </p:txBody>
      </p:sp>
      <p:sp>
        <p:nvSpPr>
          <p:cNvPr id="7" name="TextBox 6">
            <a:extLst>
              <a:ext uri="{FF2B5EF4-FFF2-40B4-BE49-F238E27FC236}">
                <a16:creationId xmlns:a16="http://schemas.microsoft.com/office/drawing/2014/main" id="{C0FD6506-8981-4EC4-9806-C1AE9BF0F900}"/>
              </a:ext>
            </a:extLst>
          </p:cNvPr>
          <p:cNvSpPr txBox="1"/>
          <p:nvPr/>
        </p:nvSpPr>
        <p:spPr>
          <a:xfrm>
            <a:off x="9269895" y="3291578"/>
            <a:ext cx="2933700" cy="3693319"/>
          </a:xfrm>
          <a:prstGeom prst="rect">
            <a:avLst/>
          </a:prstGeom>
          <a:noFill/>
        </p:spPr>
        <p:txBody>
          <a:bodyPr wrap="square" rtlCol="0">
            <a:spAutoFit/>
          </a:bodyPr>
          <a:lstStyle/>
          <a:p>
            <a:r>
              <a:rPr lang="en-US" dirty="0"/>
              <a:t>Looking at what was predicted incorrectly, we see that our model falsely predicted COVID x-rays as Normal approximately 13% of the time in the testing data. One could argue that this is more severe of an error and should bed discounted more. In this model errors for both COVID and Normal were weighted equally.</a:t>
            </a:r>
          </a:p>
        </p:txBody>
      </p:sp>
    </p:spTree>
    <p:extLst>
      <p:ext uri="{BB962C8B-B14F-4D97-AF65-F5344CB8AC3E}">
        <p14:creationId xmlns:p14="http://schemas.microsoft.com/office/powerpoint/2010/main" val="176287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B1BC-E772-4730-B9CD-51271A20AE0F}"/>
              </a:ext>
            </a:extLst>
          </p:cNvPr>
          <p:cNvSpPr>
            <a:spLocks noGrp="1"/>
          </p:cNvSpPr>
          <p:nvPr>
            <p:ph type="title"/>
          </p:nvPr>
        </p:nvSpPr>
        <p:spPr/>
        <p:txBody>
          <a:bodyPr/>
          <a:lstStyle/>
          <a:p>
            <a:r>
              <a:rPr lang="en-US" dirty="0"/>
              <a:t>Multilayer Perceptron</a:t>
            </a:r>
          </a:p>
        </p:txBody>
      </p:sp>
      <p:graphicFrame>
        <p:nvGraphicFramePr>
          <p:cNvPr id="4" name="Content Placeholder 3">
            <a:extLst>
              <a:ext uri="{FF2B5EF4-FFF2-40B4-BE49-F238E27FC236}">
                <a16:creationId xmlns:a16="http://schemas.microsoft.com/office/drawing/2014/main" id="{45645D0B-1DFF-438A-A7FF-5CA16792ED4E}"/>
              </a:ext>
            </a:extLst>
          </p:cNvPr>
          <p:cNvGraphicFramePr>
            <a:graphicFrameLocks noGrp="1"/>
          </p:cNvGraphicFramePr>
          <p:nvPr>
            <p:ph idx="1"/>
            <p:extLst>
              <p:ext uri="{D42A27DB-BD31-4B8C-83A1-F6EECF244321}">
                <p14:modId xmlns:p14="http://schemas.microsoft.com/office/powerpoint/2010/main" val="3381476452"/>
              </p:ext>
            </p:extLst>
          </p:nvPr>
        </p:nvGraphicFramePr>
        <p:xfrm>
          <a:off x="4202595" y="1687487"/>
          <a:ext cx="7650646" cy="3214360"/>
        </p:xfrm>
        <a:graphic>
          <a:graphicData uri="http://schemas.openxmlformats.org/drawingml/2006/table">
            <a:tbl>
              <a:tblPr/>
              <a:tblGrid>
                <a:gridCol w="3828881">
                  <a:extLst>
                    <a:ext uri="{9D8B030D-6E8A-4147-A177-3AD203B41FA5}">
                      <a16:colId xmlns:a16="http://schemas.microsoft.com/office/drawing/2014/main" val="2639120182"/>
                    </a:ext>
                  </a:extLst>
                </a:gridCol>
                <a:gridCol w="1697376">
                  <a:extLst>
                    <a:ext uri="{9D8B030D-6E8A-4147-A177-3AD203B41FA5}">
                      <a16:colId xmlns:a16="http://schemas.microsoft.com/office/drawing/2014/main" val="4210335748"/>
                    </a:ext>
                  </a:extLst>
                </a:gridCol>
                <a:gridCol w="2124389">
                  <a:extLst>
                    <a:ext uri="{9D8B030D-6E8A-4147-A177-3AD203B41FA5}">
                      <a16:colId xmlns:a16="http://schemas.microsoft.com/office/drawing/2014/main" val="729233099"/>
                    </a:ext>
                  </a:extLst>
                </a:gridCol>
              </a:tblGrid>
              <a:tr h="542127">
                <a:tc gridSpan="3">
                  <a:txBody>
                    <a:bodyPr/>
                    <a:lstStyle/>
                    <a:p>
                      <a:pPr algn="ctr" fontAlgn="ctr"/>
                      <a:r>
                        <a:rPr lang="en-US" sz="1100" b="1" i="0" u="none" strike="noStrike" dirty="0">
                          <a:solidFill>
                            <a:srgbClr val="010205"/>
                          </a:solidFill>
                          <a:effectLst/>
                          <a:latin typeface="Arial Bold" panose="020B0704020202020204" pitchFamily="34" charset="0"/>
                        </a:rPr>
                        <a:t>Independent Variable Importance</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800450"/>
                  </a:ext>
                </a:extLst>
              </a:tr>
              <a:tr h="438220">
                <a:tc>
                  <a:txBody>
                    <a:bodyPr/>
                    <a:lstStyle/>
                    <a:p>
                      <a:pPr algn="l" fontAlgn="b"/>
                      <a:r>
                        <a:rPr lang="en-US" sz="900" b="0" i="0" u="none" strike="noStrike" dirty="0">
                          <a:solidFill>
                            <a:srgbClr val="264A60"/>
                          </a:solidFill>
                          <a:effectLst/>
                          <a:latin typeface="Arial" panose="020B0604020202020204" pitchFamily="34" charset="0"/>
                        </a:rPr>
                        <a:t> </a:t>
                      </a:r>
                    </a:p>
                  </a:txBody>
                  <a:tcPr marL="9525" marR="9525" marT="9525" marB="0" anchor="b">
                    <a:lnL>
                      <a:noFill/>
                    </a:lnL>
                    <a:lnR>
                      <a:noFill/>
                    </a:lnR>
                    <a:lnT>
                      <a:noFill/>
                    </a:lnT>
                    <a:lnB w="6350" cap="flat" cmpd="sng" algn="ctr">
                      <a:solidFill>
                        <a:srgbClr val="152935"/>
                      </a:solidFill>
                      <a:prstDash val="solid"/>
                      <a:round/>
                      <a:headEnd type="none" w="med" len="med"/>
                      <a:tailEnd type="none" w="med" len="med"/>
                    </a:lnB>
                  </a:tcPr>
                </a:tc>
                <a:tc>
                  <a:txBody>
                    <a:bodyPr/>
                    <a:lstStyle/>
                    <a:p>
                      <a:pPr algn="ctr" fontAlgn="b"/>
                      <a:r>
                        <a:rPr lang="en-US" sz="900" b="0" i="0" u="none" strike="noStrike" dirty="0">
                          <a:solidFill>
                            <a:srgbClr val="264A60"/>
                          </a:solidFill>
                          <a:effectLst/>
                          <a:latin typeface="Arial" panose="020B0604020202020204" pitchFamily="34" charset="0"/>
                        </a:rPr>
                        <a:t>Importance</a:t>
                      </a:r>
                    </a:p>
                  </a:txBody>
                  <a:tcPr marL="9525" marR="9525" marT="9525"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900" b="0" i="0" u="none" strike="noStrike" dirty="0">
                          <a:solidFill>
                            <a:srgbClr val="264A60"/>
                          </a:solidFill>
                          <a:effectLst/>
                          <a:latin typeface="Arial" panose="020B0604020202020204" pitchFamily="34" charset="0"/>
                        </a:rPr>
                        <a:t>Normalized Importance</a:t>
                      </a:r>
                    </a:p>
                  </a:txBody>
                  <a:tcPr marL="9525" marR="9525" marT="9525"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3010811060"/>
                  </a:ext>
                </a:extLst>
              </a:tr>
              <a:tr h="257510">
                <a:tc>
                  <a:txBody>
                    <a:bodyPr/>
                    <a:lstStyle/>
                    <a:p>
                      <a:pPr algn="l" fontAlgn="t"/>
                      <a:r>
                        <a:rPr lang="en-US" sz="900" b="0" i="0" u="none" strike="noStrike" dirty="0">
                          <a:solidFill>
                            <a:srgbClr val="264A60"/>
                          </a:solidFill>
                          <a:effectLst/>
                          <a:latin typeface="Arial" panose="020B0604020202020204" pitchFamily="34" charset="0"/>
                        </a:rPr>
                        <a:t>mode</a:t>
                      </a:r>
                    </a:p>
                  </a:txBody>
                  <a:tcPr marL="9525" marR="9525" marT="9525"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0.051</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22.5%</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009966148"/>
                  </a:ext>
                </a:extLst>
              </a:tr>
              <a:tr h="257510">
                <a:tc>
                  <a:txBody>
                    <a:bodyPr/>
                    <a:lstStyle/>
                    <a:p>
                      <a:pPr algn="l" fontAlgn="t"/>
                      <a:r>
                        <a:rPr lang="en-US" sz="900" b="0" i="0" u="none" strike="noStrike" dirty="0">
                          <a:solidFill>
                            <a:srgbClr val="264A60"/>
                          </a:solidFill>
                          <a:effectLst/>
                          <a:latin typeface="Arial" panose="020B0604020202020204" pitchFamily="34" charset="0"/>
                        </a:rPr>
                        <a:t>mean</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0.036</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15.9%</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767679079"/>
                  </a:ext>
                </a:extLst>
              </a:tr>
              <a:tr h="173933">
                <a:tc>
                  <a:txBody>
                    <a:bodyPr/>
                    <a:lstStyle/>
                    <a:p>
                      <a:pPr algn="l" fontAlgn="t"/>
                      <a:r>
                        <a:rPr lang="en-US" sz="900" b="0" i="0" u="none" strike="noStrike" dirty="0">
                          <a:solidFill>
                            <a:srgbClr val="264A60"/>
                          </a:solidFill>
                          <a:effectLst/>
                          <a:latin typeface="Arial" panose="020B0604020202020204" pitchFamily="34" charset="0"/>
                        </a:rPr>
                        <a:t>median</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0.134</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59.5%</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105458277"/>
                  </a:ext>
                </a:extLst>
              </a:tr>
              <a:tr h="257510">
                <a:tc>
                  <a:txBody>
                    <a:bodyPr/>
                    <a:lstStyle/>
                    <a:p>
                      <a:pPr algn="l" fontAlgn="t"/>
                      <a:r>
                        <a:rPr lang="en-US" sz="900" b="0" i="0" u="none" strike="noStrike" dirty="0">
                          <a:solidFill>
                            <a:srgbClr val="264A60"/>
                          </a:solidFill>
                          <a:effectLst/>
                          <a:latin typeface="Arial" panose="020B0604020202020204" pitchFamily="34" charset="0"/>
                        </a:rPr>
                        <a:t>std</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0.162</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72.0%</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66862257"/>
                  </a:ext>
                </a:extLst>
              </a:tr>
              <a:tr h="257510">
                <a:tc>
                  <a:txBody>
                    <a:bodyPr/>
                    <a:lstStyle/>
                    <a:p>
                      <a:pPr algn="l" fontAlgn="t"/>
                      <a:r>
                        <a:rPr lang="en-US" sz="900" b="0" i="0" u="none" strike="noStrike" dirty="0">
                          <a:solidFill>
                            <a:srgbClr val="264A60"/>
                          </a:solidFill>
                          <a:effectLst/>
                          <a:latin typeface="Arial" panose="020B0604020202020204" pitchFamily="34" charset="0"/>
                        </a:rPr>
                        <a:t>PC1</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0.039</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17.4%</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071291516"/>
                  </a:ext>
                </a:extLst>
              </a:tr>
              <a:tr h="257510">
                <a:tc>
                  <a:txBody>
                    <a:bodyPr/>
                    <a:lstStyle/>
                    <a:p>
                      <a:pPr algn="l" fontAlgn="t"/>
                      <a:r>
                        <a:rPr lang="en-US" sz="900" b="0" i="0" u="none" strike="noStrike" dirty="0">
                          <a:solidFill>
                            <a:srgbClr val="264A60"/>
                          </a:solidFill>
                          <a:effectLst/>
                          <a:latin typeface="Arial" panose="020B0604020202020204" pitchFamily="34" charset="0"/>
                        </a:rPr>
                        <a:t>PC2</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0.225</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100.0%</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901891109"/>
                  </a:ext>
                </a:extLst>
              </a:tr>
              <a:tr h="257510">
                <a:tc>
                  <a:txBody>
                    <a:bodyPr/>
                    <a:lstStyle/>
                    <a:p>
                      <a:pPr algn="l" fontAlgn="t"/>
                      <a:r>
                        <a:rPr lang="en-US" sz="900" b="0" i="0" u="none" strike="noStrike" dirty="0">
                          <a:solidFill>
                            <a:srgbClr val="264A60"/>
                          </a:solidFill>
                          <a:effectLst/>
                          <a:latin typeface="Arial" panose="020B0604020202020204" pitchFamily="34" charset="0"/>
                        </a:rPr>
                        <a:t>PC3</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0.158</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70.3%</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547142601"/>
                  </a:ext>
                </a:extLst>
              </a:tr>
              <a:tr h="257510">
                <a:tc>
                  <a:txBody>
                    <a:bodyPr/>
                    <a:lstStyle/>
                    <a:p>
                      <a:pPr algn="l" fontAlgn="t"/>
                      <a:r>
                        <a:rPr lang="en-US" sz="900" b="0" i="0" u="none" strike="noStrike" dirty="0">
                          <a:solidFill>
                            <a:srgbClr val="264A60"/>
                          </a:solidFill>
                          <a:effectLst/>
                          <a:latin typeface="Arial" panose="020B0604020202020204" pitchFamily="34" charset="0"/>
                        </a:rPr>
                        <a:t>PC4</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0.078</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34.6%</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498933069"/>
                  </a:ext>
                </a:extLst>
              </a:tr>
              <a:tr h="257510">
                <a:tc>
                  <a:txBody>
                    <a:bodyPr/>
                    <a:lstStyle/>
                    <a:p>
                      <a:pPr algn="l" fontAlgn="t"/>
                      <a:r>
                        <a:rPr lang="en-US" sz="900" b="0" i="0" u="none" strike="noStrike" dirty="0">
                          <a:solidFill>
                            <a:srgbClr val="264A60"/>
                          </a:solidFill>
                          <a:effectLst/>
                          <a:latin typeface="Arial" panose="020B0604020202020204" pitchFamily="34" charset="0"/>
                        </a:rPr>
                        <a:t>PC5</a:t>
                      </a:r>
                    </a:p>
                  </a:txBody>
                  <a:tcPr marL="9525" marR="9525" marT="952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900" b="0" i="0" u="none" strike="noStrike" dirty="0">
                          <a:solidFill>
                            <a:srgbClr val="010205"/>
                          </a:solidFill>
                          <a:effectLst/>
                          <a:latin typeface="Arial" panose="020B0604020202020204" pitchFamily="34" charset="0"/>
                        </a:rPr>
                        <a:t>0.117</a:t>
                      </a:r>
                    </a:p>
                  </a:txBody>
                  <a:tcPr marL="9525" marR="9525" marT="9525"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900" b="0" i="0" u="none" strike="noStrike" dirty="0">
                          <a:solidFill>
                            <a:srgbClr val="010205"/>
                          </a:solidFill>
                          <a:effectLst/>
                          <a:latin typeface="Arial" panose="020B0604020202020204" pitchFamily="34" charset="0"/>
                        </a:rPr>
                        <a:t>52.0%</a:t>
                      </a:r>
                    </a:p>
                  </a:txBody>
                  <a:tcPr marL="9525" marR="9525" marT="9525"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4010190002"/>
                  </a:ext>
                </a:extLst>
              </a:tr>
            </a:tbl>
          </a:graphicData>
        </a:graphic>
      </p:graphicFrame>
      <p:sp>
        <p:nvSpPr>
          <p:cNvPr id="5" name="TextBox 4">
            <a:extLst>
              <a:ext uri="{FF2B5EF4-FFF2-40B4-BE49-F238E27FC236}">
                <a16:creationId xmlns:a16="http://schemas.microsoft.com/office/drawing/2014/main" id="{923E13C1-1BD0-4675-AFC2-7C22E3C7900F}"/>
              </a:ext>
            </a:extLst>
          </p:cNvPr>
          <p:cNvSpPr txBox="1"/>
          <p:nvPr/>
        </p:nvSpPr>
        <p:spPr>
          <a:xfrm>
            <a:off x="1" y="2515524"/>
            <a:ext cx="4032354" cy="1754326"/>
          </a:xfrm>
          <a:prstGeom prst="rect">
            <a:avLst/>
          </a:prstGeom>
          <a:noFill/>
        </p:spPr>
        <p:txBody>
          <a:bodyPr wrap="square" rtlCol="0">
            <a:spAutoFit/>
          </a:bodyPr>
          <a:lstStyle/>
          <a:p>
            <a:r>
              <a:rPr lang="en-US" dirty="0"/>
              <a:t>In this model PC2 was also the most important variable. The next most important variables were std, PC3 and median. One difference from the Classification tree is that the mode is relatively low in importance.</a:t>
            </a:r>
          </a:p>
        </p:txBody>
      </p:sp>
    </p:spTree>
    <p:extLst>
      <p:ext uri="{BB962C8B-B14F-4D97-AF65-F5344CB8AC3E}">
        <p14:creationId xmlns:p14="http://schemas.microsoft.com/office/powerpoint/2010/main" val="414640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E69E-80B2-4E7E-9AE8-01860ACC335A}"/>
              </a:ext>
            </a:extLst>
          </p:cNvPr>
          <p:cNvSpPr>
            <a:spLocks noGrp="1"/>
          </p:cNvSpPr>
          <p:nvPr>
            <p:ph type="title"/>
          </p:nvPr>
        </p:nvSpPr>
        <p:spPr/>
        <p:txBody>
          <a:bodyPr/>
          <a:lstStyle/>
          <a:p>
            <a:r>
              <a:rPr lang="en-US" dirty="0"/>
              <a:t>               Radial Basis Function</a:t>
            </a:r>
          </a:p>
        </p:txBody>
      </p:sp>
      <p:sp>
        <p:nvSpPr>
          <p:cNvPr id="3" name="Content Placeholder 2">
            <a:extLst>
              <a:ext uri="{FF2B5EF4-FFF2-40B4-BE49-F238E27FC236}">
                <a16:creationId xmlns:a16="http://schemas.microsoft.com/office/drawing/2014/main" id="{243464B2-6E51-4021-B03E-F0862053BA1B}"/>
              </a:ext>
            </a:extLst>
          </p:cNvPr>
          <p:cNvSpPr>
            <a:spLocks noGrp="1"/>
          </p:cNvSpPr>
          <p:nvPr>
            <p:ph idx="1"/>
          </p:nvPr>
        </p:nvSpPr>
        <p:spPr/>
        <p:txBody>
          <a:bodyPr/>
          <a:lstStyle/>
          <a:p>
            <a:r>
              <a:rPr lang="en-US" dirty="0"/>
              <a:t>Another kind of neural network we want to use to construct a predictive model and compare it to the classification and regression tree model is the Radial Basis Function.</a:t>
            </a:r>
          </a:p>
        </p:txBody>
      </p:sp>
    </p:spTree>
    <p:extLst>
      <p:ext uri="{BB962C8B-B14F-4D97-AF65-F5344CB8AC3E}">
        <p14:creationId xmlns:p14="http://schemas.microsoft.com/office/powerpoint/2010/main" val="735280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02B2-2970-4BDE-9793-AE433159E923}"/>
              </a:ext>
            </a:extLst>
          </p:cNvPr>
          <p:cNvSpPr>
            <a:spLocks noGrp="1"/>
          </p:cNvSpPr>
          <p:nvPr>
            <p:ph type="title"/>
          </p:nvPr>
        </p:nvSpPr>
        <p:spPr/>
        <p:txBody>
          <a:bodyPr/>
          <a:lstStyle/>
          <a:p>
            <a:r>
              <a:rPr lang="en-US" dirty="0"/>
              <a:t>Radial Basis Function</a:t>
            </a:r>
          </a:p>
        </p:txBody>
      </p:sp>
      <p:sp>
        <p:nvSpPr>
          <p:cNvPr id="3" name="Content Placeholder 2">
            <a:extLst>
              <a:ext uri="{FF2B5EF4-FFF2-40B4-BE49-F238E27FC236}">
                <a16:creationId xmlns:a16="http://schemas.microsoft.com/office/drawing/2014/main" id="{563D97F5-AC33-4C2B-BDE4-4903EB73B212}"/>
              </a:ext>
            </a:extLst>
          </p:cNvPr>
          <p:cNvSpPr>
            <a:spLocks noGrp="1"/>
          </p:cNvSpPr>
          <p:nvPr>
            <p:ph idx="1"/>
          </p:nvPr>
        </p:nvSpPr>
        <p:spPr>
          <a:xfrm>
            <a:off x="283564" y="1690688"/>
            <a:ext cx="3179164" cy="2105025"/>
          </a:xfrm>
        </p:spPr>
        <p:txBody>
          <a:bodyPr>
            <a:normAutofit/>
          </a:bodyPr>
          <a:lstStyle/>
          <a:p>
            <a:r>
              <a:rPr lang="en-US" sz="2000" dirty="0"/>
              <a:t>The overall percent correct was slightly better in this model but still not as good as the classification tree.</a:t>
            </a:r>
          </a:p>
        </p:txBody>
      </p:sp>
      <p:pic>
        <p:nvPicPr>
          <p:cNvPr id="6" name="Picture 5">
            <a:extLst>
              <a:ext uri="{FF2B5EF4-FFF2-40B4-BE49-F238E27FC236}">
                <a16:creationId xmlns:a16="http://schemas.microsoft.com/office/drawing/2014/main" id="{8E2F3933-377C-4735-9DF0-CF062F939450}"/>
              </a:ext>
            </a:extLst>
          </p:cNvPr>
          <p:cNvPicPr>
            <a:picLocks noChangeAspect="1"/>
          </p:cNvPicPr>
          <p:nvPr/>
        </p:nvPicPr>
        <p:blipFill>
          <a:blip r:embed="rId2"/>
          <a:stretch>
            <a:fillRect/>
          </a:stretch>
        </p:blipFill>
        <p:spPr>
          <a:xfrm>
            <a:off x="3704445" y="1540220"/>
            <a:ext cx="8324850" cy="2105025"/>
          </a:xfrm>
          <a:prstGeom prst="rect">
            <a:avLst/>
          </a:prstGeom>
        </p:spPr>
      </p:pic>
      <p:pic>
        <p:nvPicPr>
          <p:cNvPr id="7" name="Picture 6">
            <a:extLst>
              <a:ext uri="{FF2B5EF4-FFF2-40B4-BE49-F238E27FC236}">
                <a16:creationId xmlns:a16="http://schemas.microsoft.com/office/drawing/2014/main" id="{402E4E41-E6F3-4166-9536-6474E22973D6}"/>
              </a:ext>
            </a:extLst>
          </p:cNvPr>
          <p:cNvPicPr>
            <a:picLocks noChangeAspect="1"/>
          </p:cNvPicPr>
          <p:nvPr/>
        </p:nvPicPr>
        <p:blipFill>
          <a:blip r:embed="rId3"/>
          <a:stretch>
            <a:fillRect/>
          </a:stretch>
        </p:blipFill>
        <p:spPr>
          <a:xfrm>
            <a:off x="6952343" y="3846012"/>
            <a:ext cx="5119489" cy="3011988"/>
          </a:xfrm>
          <a:prstGeom prst="rect">
            <a:avLst/>
          </a:prstGeom>
        </p:spPr>
      </p:pic>
      <p:sp>
        <p:nvSpPr>
          <p:cNvPr id="8" name="TextBox 7">
            <a:extLst>
              <a:ext uri="{FF2B5EF4-FFF2-40B4-BE49-F238E27FC236}">
                <a16:creationId xmlns:a16="http://schemas.microsoft.com/office/drawing/2014/main" id="{476B2BB8-61A6-4C35-8EDD-6B103BADBFD5}"/>
              </a:ext>
            </a:extLst>
          </p:cNvPr>
          <p:cNvSpPr txBox="1"/>
          <p:nvPr/>
        </p:nvSpPr>
        <p:spPr>
          <a:xfrm>
            <a:off x="509666" y="4197246"/>
            <a:ext cx="5036695" cy="2295629"/>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EB09CB99-72BB-4901-A897-E97643F9D755}"/>
              </a:ext>
            </a:extLst>
          </p:cNvPr>
          <p:cNvSpPr txBox="1"/>
          <p:nvPr/>
        </p:nvSpPr>
        <p:spPr>
          <a:xfrm>
            <a:off x="283564" y="3831022"/>
            <a:ext cx="5592580" cy="2862322"/>
          </a:xfrm>
          <a:prstGeom prst="rect">
            <a:avLst/>
          </a:prstGeom>
          <a:noFill/>
        </p:spPr>
        <p:txBody>
          <a:bodyPr wrap="square" rtlCol="0">
            <a:spAutoFit/>
          </a:bodyPr>
          <a:lstStyle/>
          <a:p>
            <a:r>
              <a:rPr lang="en-US" sz="2000" dirty="0"/>
              <a:t>From the table above we see that most of the error comes from incorrectly predicting the Normal data. For this model it may not be as severe to falsely predict someone has COVID as opposed to falsely predicting a COVID positive image as Normal as we saw in the previous model. We see for the predicted pseudo probability; the Normal plots have some overlap between the predicted probability of Normal and COVID.</a:t>
            </a:r>
          </a:p>
        </p:txBody>
      </p:sp>
    </p:spTree>
    <p:extLst>
      <p:ext uri="{BB962C8B-B14F-4D97-AF65-F5344CB8AC3E}">
        <p14:creationId xmlns:p14="http://schemas.microsoft.com/office/powerpoint/2010/main" val="24487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9183-2632-4E32-8F5F-86FF3A5EE4A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B72BD0FF-3CDA-4AAA-9AAB-C8DBAA57FB5B}"/>
              </a:ext>
            </a:extLst>
          </p:cNvPr>
          <p:cNvSpPr>
            <a:spLocks noGrp="1"/>
          </p:cNvSpPr>
          <p:nvPr>
            <p:ph idx="1"/>
          </p:nvPr>
        </p:nvSpPr>
        <p:spPr>
          <a:xfrm>
            <a:off x="838200" y="1558339"/>
            <a:ext cx="10515600" cy="4351338"/>
          </a:xfrm>
        </p:spPr>
        <p:txBody>
          <a:bodyPr/>
          <a:lstStyle/>
          <a:p>
            <a:r>
              <a:rPr lang="en-US" dirty="0"/>
              <a:t>The following analysis is based off the x-ray samples 601 – 620 for both COVID and Normal.</a:t>
            </a:r>
          </a:p>
        </p:txBody>
      </p:sp>
      <p:pic>
        <p:nvPicPr>
          <p:cNvPr id="4" name="Picture 3">
            <a:extLst>
              <a:ext uri="{FF2B5EF4-FFF2-40B4-BE49-F238E27FC236}">
                <a16:creationId xmlns:a16="http://schemas.microsoft.com/office/drawing/2014/main" id="{65328FE3-0A0E-4AF6-93DC-710733A70760}"/>
              </a:ext>
            </a:extLst>
          </p:cNvPr>
          <p:cNvPicPr>
            <a:picLocks noChangeAspect="1"/>
          </p:cNvPicPr>
          <p:nvPr/>
        </p:nvPicPr>
        <p:blipFill>
          <a:blip r:embed="rId2"/>
          <a:stretch>
            <a:fillRect/>
          </a:stretch>
        </p:blipFill>
        <p:spPr>
          <a:xfrm>
            <a:off x="6096000" y="2024931"/>
            <a:ext cx="6096000" cy="5592726"/>
          </a:xfrm>
          <a:prstGeom prst="rect">
            <a:avLst/>
          </a:prstGeom>
        </p:spPr>
      </p:pic>
      <p:sp>
        <p:nvSpPr>
          <p:cNvPr id="5" name="TextBox 4">
            <a:extLst>
              <a:ext uri="{FF2B5EF4-FFF2-40B4-BE49-F238E27FC236}">
                <a16:creationId xmlns:a16="http://schemas.microsoft.com/office/drawing/2014/main" id="{9D2A2FD0-133C-4B65-BFBC-800E43D77D86}"/>
              </a:ext>
            </a:extLst>
          </p:cNvPr>
          <p:cNvSpPr txBox="1"/>
          <p:nvPr/>
        </p:nvSpPr>
        <p:spPr>
          <a:xfrm>
            <a:off x="0" y="3734008"/>
            <a:ext cx="4304713" cy="2308324"/>
          </a:xfrm>
          <a:prstGeom prst="rect">
            <a:avLst/>
          </a:prstGeom>
          <a:noFill/>
        </p:spPr>
        <p:txBody>
          <a:bodyPr wrap="square" rtlCol="0">
            <a:spAutoFit/>
          </a:bodyPr>
          <a:lstStyle/>
          <a:p>
            <a:r>
              <a:rPr lang="en-US" dirty="0"/>
              <a:t>Two samples of the x-rays being used. One with a COVID diagnoses and the other Norma.  At first look, the COVID x-ray appears blurrier compared to the Normal lungs. In terms of gray scale values, it looks like there are more lighter values in the COVID x-ray. Now we want to examine the whole subset of our data.</a:t>
            </a:r>
          </a:p>
        </p:txBody>
      </p:sp>
    </p:spTree>
    <p:extLst>
      <p:ext uri="{BB962C8B-B14F-4D97-AF65-F5344CB8AC3E}">
        <p14:creationId xmlns:p14="http://schemas.microsoft.com/office/powerpoint/2010/main" val="397131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2E71-57D1-4D31-90BB-E475737D089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AA0D7B-F067-4D88-8B35-B38F486E041C}"/>
              </a:ext>
            </a:extLst>
          </p:cNvPr>
          <p:cNvSpPr>
            <a:spLocks noGrp="1"/>
          </p:cNvSpPr>
          <p:nvPr>
            <p:ph idx="1"/>
          </p:nvPr>
        </p:nvSpPr>
        <p:spPr/>
        <p:txBody>
          <a:bodyPr>
            <a:normAutofit lnSpcReduction="10000"/>
          </a:bodyPr>
          <a:lstStyle/>
          <a:p>
            <a:r>
              <a:rPr lang="en-US" dirty="0"/>
              <a:t>Overall the classification and regression tree model provided the best predictive model of the ones examined here. </a:t>
            </a:r>
          </a:p>
          <a:p>
            <a:pPr lvl="1"/>
            <a:r>
              <a:rPr lang="en-US" dirty="0"/>
              <a:t>The pros of the classification tree is that it is easier to understand visually</a:t>
            </a:r>
          </a:p>
          <a:p>
            <a:pPr lvl="1"/>
            <a:r>
              <a:rPr lang="en-US" dirty="0"/>
              <a:t>RBF provided for a more accurate model than the MLP for our data.</a:t>
            </a:r>
          </a:p>
          <a:p>
            <a:endParaRPr lang="en-US" dirty="0"/>
          </a:p>
          <a:p>
            <a:r>
              <a:rPr lang="en-US" dirty="0"/>
              <a:t>If we wanted to implement this method using AI then a database could be setup that contains the data we used in this mode. So that when a patient’s lungs are examined the x-ray could be examined by the model and have a prediction made for COVID positive or not. When an official diagnoses is finally made, the data could be updated as to whether or not the initial prediction was correct or not.</a:t>
            </a:r>
          </a:p>
        </p:txBody>
      </p:sp>
    </p:spTree>
    <p:extLst>
      <p:ext uri="{BB962C8B-B14F-4D97-AF65-F5344CB8AC3E}">
        <p14:creationId xmlns:p14="http://schemas.microsoft.com/office/powerpoint/2010/main" val="225352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F460-0650-4852-9D0C-C90DF40A5FC0}"/>
              </a:ext>
            </a:extLst>
          </p:cNvPr>
          <p:cNvSpPr>
            <a:spLocks noGrp="1"/>
          </p:cNvSpPr>
          <p:nvPr>
            <p:ph type="title"/>
          </p:nvPr>
        </p:nvSpPr>
        <p:spPr/>
        <p:txBody>
          <a:bodyPr/>
          <a:lstStyle/>
          <a:p>
            <a:r>
              <a:rPr lang="en-US" dirty="0"/>
              <a:t>Limits and Errors</a:t>
            </a:r>
          </a:p>
        </p:txBody>
      </p:sp>
      <p:sp>
        <p:nvSpPr>
          <p:cNvPr id="3" name="Content Placeholder 2">
            <a:extLst>
              <a:ext uri="{FF2B5EF4-FFF2-40B4-BE49-F238E27FC236}">
                <a16:creationId xmlns:a16="http://schemas.microsoft.com/office/drawing/2014/main" id="{3743B095-D5B6-4AFB-83BB-56CD38DEE2E6}"/>
              </a:ext>
            </a:extLst>
          </p:cNvPr>
          <p:cNvSpPr>
            <a:spLocks noGrp="1"/>
          </p:cNvSpPr>
          <p:nvPr>
            <p:ph idx="1"/>
          </p:nvPr>
        </p:nvSpPr>
        <p:spPr/>
        <p:txBody>
          <a:bodyPr>
            <a:normAutofit fontScale="92500" lnSpcReduction="10000"/>
          </a:bodyPr>
          <a:lstStyle/>
          <a:p>
            <a:r>
              <a:rPr lang="en-US" dirty="0"/>
              <a:t>Going forward we would want to include more data to have a better predictive model.</a:t>
            </a:r>
          </a:p>
          <a:p>
            <a:r>
              <a:rPr lang="en-US" dirty="0"/>
              <a:t>It was brought to our attention that the majority of the x-rays for Normal lungs were taken from babies. This is important to note since our model had good predictive behavior but it could be from the model separating by the qualities of infant lungs vs adult lungs as opposed to COVID and non-COVID lungs. More research would be needed to test our presented model’s effectiveness.</a:t>
            </a:r>
          </a:p>
          <a:p>
            <a:r>
              <a:rPr lang="en-US" dirty="0"/>
              <a:t>We saw good prediction for COVID vs Normal, but if we wanted to predict other illnesses such as pneumonia, bronchitis, cancer then it would be interesting to see how the results would change or if COVID is especially predictable.</a:t>
            </a:r>
          </a:p>
        </p:txBody>
      </p:sp>
    </p:spTree>
    <p:extLst>
      <p:ext uri="{BB962C8B-B14F-4D97-AF65-F5344CB8AC3E}">
        <p14:creationId xmlns:p14="http://schemas.microsoft.com/office/powerpoint/2010/main" val="190031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9E7DE5-9A09-4F9F-BE28-83C9A2A17457}"/>
              </a:ext>
            </a:extLst>
          </p:cNvPr>
          <p:cNvPicPr>
            <a:picLocks noChangeAspect="1"/>
          </p:cNvPicPr>
          <p:nvPr/>
        </p:nvPicPr>
        <p:blipFill>
          <a:blip r:embed="rId2"/>
          <a:stretch>
            <a:fillRect/>
          </a:stretch>
        </p:blipFill>
        <p:spPr>
          <a:xfrm>
            <a:off x="5920037" y="0"/>
            <a:ext cx="6271963" cy="5655967"/>
          </a:xfrm>
          <a:prstGeom prst="rect">
            <a:avLst/>
          </a:prstGeom>
        </p:spPr>
      </p:pic>
      <p:sp>
        <p:nvSpPr>
          <p:cNvPr id="2" name="Title 1">
            <a:extLst>
              <a:ext uri="{FF2B5EF4-FFF2-40B4-BE49-F238E27FC236}">
                <a16:creationId xmlns:a16="http://schemas.microsoft.com/office/drawing/2014/main" id="{90F0B27F-F636-4AB4-8220-2B889E12C0C2}"/>
              </a:ext>
            </a:extLst>
          </p:cNvPr>
          <p:cNvSpPr>
            <a:spLocks noGrp="1"/>
          </p:cNvSpPr>
          <p:nvPr>
            <p:ph type="title"/>
          </p:nvPr>
        </p:nvSpPr>
        <p:spPr/>
        <p:txBody>
          <a:bodyPr/>
          <a:lstStyle/>
          <a:p>
            <a:br>
              <a:rPr lang="en-US" dirty="0"/>
            </a:br>
            <a:endParaRPr lang="en-US" dirty="0"/>
          </a:p>
        </p:txBody>
      </p:sp>
      <p:sp>
        <p:nvSpPr>
          <p:cNvPr id="6" name="Text Placeholder 5">
            <a:extLst>
              <a:ext uri="{FF2B5EF4-FFF2-40B4-BE49-F238E27FC236}">
                <a16:creationId xmlns:a16="http://schemas.microsoft.com/office/drawing/2014/main" id="{3CCEF0B7-4FAF-4A78-B505-8C2798ED76EA}"/>
              </a:ext>
            </a:extLst>
          </p:cNvPr>
          <p:cNvSpPr>
            <a:spLocks noGrp="1"/>
          </p:cNvSpPr>
          <p:nvPr>
            <p:ph type="body" sz="half" idx="2"/>
          </p:nvPr>
        </p:nvSpPr>
        <p:spPr>
          <a:xfrm>
            <a:off x="180657" y="1257300"/>
            <a:ext cx="3932237" cy="3811588"/>
          </a:xfrm>
        </p:spPr>
        <p:txBody>
          <a:bodyPr/>
          <a:lstStyle/>
          <a:p>
            <a:r>
              <a:rPr lang="en-US" dirty="0"/>
              <a:t>The Box and Whisker plot of our data shows that all the represented statistics (Max, Quartile 3, Median, Min) are all lower for the Normal samples compared to the COVID ones. Keeping in mind that these are grayscale values, so lower scores equate to darker pictures. Although the Normal values are lower, there is still overlap between the values. A natural progression would be to run statistical testing to test for instance, if the average values are statistically different.</a:t>
            </a:r>
          </a:p>
          <a:p>
            <a:endParaRPr lang="en-US" dirty="0"/>
          </a:p>
        </p:txBody>
      </p:sp>
    </p:spTree>
    <p:extLst>
      <p:ext uri="{BB962C8B-B14F-4D97-AF65-F5344CB8AC3E}">
        <p14:creationId xmlns:p14="http://schemas.microsoft.com/office/powerpoint/2010/main" val="192920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415A-7C84-4547-9E0C-83F464D5848B}"/>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41CB10C-6B55-47D1-932D-3618EC6B6F21}"/>
              </a:ext>
            </a:extLst>
          </p:cNvPr>
          <p:cNvPicPr>
            <a:picLocks noGrp="1" noChangeAspect="1"/>
          </p:cNvPicPr>
          <p:nvPr>
            <p:ph idx="1"/>
          </p:nvPr>
        </p:nvPicPr>
        <p:blipFill>
          <a:blip r:embed="rId2"/>
          <a:stretch>
            <a:fillRect/>
          </a:stretch>
        </p:blipFill>
        <p:spPr>
          <a:xfrm>
            <a:off x="8283624" y="-3497"/>
            <a:ext cx="4486900" cy="4496408"/>
          </a:xfrm>
        </p:spPr>
      </p:pic>
      <p:pic>
        <p:nvPicPr>
          <p:cNvPr id="7" name="Picture 6">
            <a:extLst>
              <a:ext uri="{FF2B5EF4-FFF2-40B4-BE49-F238E27FC236}">
                <a16:creationId xmlns:a16="http://schemas.microsoft.com/office/drawing/2014/main" id="{E4BB62CC-84E6-44FF-93AE-BFF24A62EC36}"/>
              </a:ext>
            </a:extLst>
          </p:cNvPr>
          <p:cNvPicPr>
            <a:picLocks noChangeAspect="1"/>
          </p:cNvPicPr>
          <p:nvPr/>
        </p:nvPicPr>
        <p:blipFill>
          <a:blip r:embed="rId3"/>
          <a:stretch>
            <a:fillRect/>
          </a:stretch>
        </p:blipFill>
        <p:spPr>
          <a:xfrm>
            <a:off x="3825301" y="-41622"/>
            <a:ext cx="4486901" cy="4534533"/>
          </a:xfrm>
          <a:prstGeom prst="rect">
            <a:avLst/>
          </a:prstGeom>
        </p:spPr>
      </p:pic>
      <p:pic>
        <p:nvPicPr>
          <p:cNvPr id="9" name="Picture 8">
            <a:extLst>
              <a:ext uri="{FF2B5EF4-FFF2-40B4-BE49-F238E27FC236}">
                <a16:creationId xmlns:a16="http://schemas.microsoft.com/office/drawing/2014/main" id="{604882ED-FB08-483E-A118-ED45F7291DEE}"/>
              </a:ext>
            </a:extLst>
          </p:cNvPr>
          <p:cNvPicPr>
            <a:picLocks noChangeAspect="1"/>
          </p:cNvPicPr>
          <p:nvPr/>
        </p:nvPicPr>
        <p:blipFill>
          <a:blip r:embed="rId4"/>
          <a:stretch>
            <a:fillRect/>
          </a:stretch>
        </p:blipFill>
        <p:spPr>
          <a:xfrm>
            <a:off x="-633021" y="-22569"/>
            <a:ext cx="4458322" cy="4515480"/>
          </a:xfrm>
          <a:prstGeom prst="rect">
            <a:avLst/>
          </a:prstGeom>
        </p:spPr>
      </p:pic>
      <p:sp>
        <p:nvSpPr>
          <p:cNvPr id="3" name="TextBox 2">
            <a:extLst>
              <a:ext uri="{FF2B5EF4-FFF2-40B4-BE49-F238E27FC236}">
                <a16:creationId xmlns:a16="http://schemas.microsoft.com/office/drawing/2014/main" id="{42FC6146-2467-469C-94F4-B297D773993D}"/>
              </a:ext>
            </a:extLst>
          </p:cNvPr>
          <p:cNvSpPr txBox="1"/>
          <p:nvPr/>
        </p:nvSpPr>
        <p:spPr>
          <a:xfrm>
            <a:off x="357809" y="4810539"/>
            <a:ext cx="11436626" cy="1477328"/>
          </a:xfrm>
          <a:prstGeom prst="rect">
            <a:avLst/>
          </a:prstGeom>
          <a:noFill/>
        </p:spPr>
        <p:txBody>
          <a:bodyPr wrap="square" rtlCol="0">
            <a:spAutoFit/>
          </a:bodyPr>
          <a:lstStyle/>
          <a:p>
            <a:r>
              <a:rPr lang="en-US" dirty="0"/>
              <a:t>Above are images composed of the average grayscale values for the sets of COVID, Normal and both COVID and Normal. What we see is the same trend as earlier, in that the average of Normal images is clearer than the COVID images. In fact, one can make out the individual ribs on both the Normal and (Normal and COVID) images.  Without trying to analyze the images too far without any radiology accreditation, it seems like the COVID samples are blurrier and hence have higher grayscale values. Conversely, the Normal samples are clearer hence having lower grayscale values.</a:t>
            </a:r>
          </a:p>
        </p:txBody>
      </p:sp>
    </p:spTree>
    <p:extLst>
      <p:ext uri="{BB962C8B-B14F-4D97-AF65-F5344CB8AC3E}">
        <p14:creationId xmlns:p14="http://schemas.microsoft.com/office/powerpoint/2010/main" val="186160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1EE39-8E71-4D79-9E87-A9724F7E5841}"/>
              </a:ext>
            </a:extLst>
          </p:cNvPr>
          <p:cNvSpPr>
            <a:spLocks noGrp="1"/>
          </p:cNvSpPr>
          <p:nvPr>
            <p:ph idx="1"/>
          </p:nvPr>
        </p:nvSpPr>
        <p:spPr>
          <a:xfrm>
            <a:off x="1181114" y="997258"/>
            <a:ext cx="10515600" cy="2242792"/>
          </a:xfrm>
        </p:spPr>
        <p:txBody>
          <a:bodyPr>
            <a:normAutofit/>
          </a:bodyPr>
          <a:lstStyle/>
          <a:p>
            <a:pPr marL="0" indent="0">
              <a:buNone/>
            </a:pPr>
            <a:r>
              <a:rPr lang="en-US" sz="1600" dirty="0"/>
              <a:t>Graphs of the probability distributions of the data sets of COVID images (left) and Normal images  (right)</a:t>
            </a:r>
          </a:p>
        </p:txBody>
      </p:sp>
      <p:pic>
        <p:nvPicPr>
          <p:cNvPr id="5" name="Picture 4">
            <a:extLst>
              <a:ext uri="{FF2B5EF4-FFF2-40B4-BE49-F238E27FC236}">
                <a16:creationId xmlns:a16="http://schemas.microsoft.com/office/drawing/2014/main" id="{D9E80BCA-7F4F-47F8-BF92-E1B775DBC202}"/>
              </a:ext>
            </a:extLst>
          </p:cNvPr>
          <p:cNvPicPr>
            <a:picLocks noChangeAspect="1"/>
          </p:cNvPicPr>
          <p:nvPr/>
        </p:nvPicPr>
        <p:blipFill>
          <a:blip r:embed="rId2"/>
          <a:stretch>
            <a:fillRect/>
          </a:stretch>
        </p:blipFill>
        <p:spPr>
          <a:xfrm>
            <a:off x="0" y="2118654"/>
            <a:ext cx="5433391" cy="4739346"/>
          </a:xfrm>
          <a:prstGeom prst="rect">
            <a:avLst/>
          </a:prstGeom>
        </p:spPr>
      </p:pic>
      <p:pic>
        <p:nvPicPr>
          <p:cNvPr id="7" name="Picture 6">
            <a:extLst>
              <a:ext uri="{FF2B5EF4-FFF2-40B4-BE49-F238E27FC236}">
                <a16:creationId xmlns:a16="http://schemas.microsoft.com/office/drawing/2014/main" id="{DF13AC94-9D5E-499C-8031-74C826551E0E}"/>
              </a:ext>
            </a:extLst>
          </p:cNvPr>
          <p:cNvPicPr>
            <a:picLocks noChangeAspect="1"/>
          </p:cNvPicPr>
          <p:nvPr/>
        </p:nvPicPr>
        <p:blipFill>
          <a:blip r:embed="rId3"/>
          <a:stretch>
            <a:fillRect/>
          </a:stretch>
        </p:blipFill>
        <p:spPr>
          <a:xfrm>
            <a:off x="6922589" y="2118654"/>
            <a:ext cx="5150140" cy="4739346"/>
          </a:xfrm>
          <a:prstGeom prst="rect">
            <a:avLst/>
          </a:prstGeom>
        </p:spPr>
      </p:pic>
    </p:spTree>
    <p:extLst>
      <p:ext uri="{BB962C8B-B14F-4D97-AF65-F5344CB8AC3E}">
        <p14:creationId xmlns:p14="http://schemas.microsoft.com/office/powerpoint/2010/main" val="200183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860E-5DE7-4400-A041-36AABED363D7}"/>
              </a:ext>
            </a:extLst>
          </p:cNvPr>
          <p:cNvSpPr>
            <a:spLocks noGrp="1"/>
          </p:cNvSpPr>
          <p:nvPr>
            <p:ph type="title"/>
          </p:nvPr>
        </p:nvSpPr>
        <p:spPr>
          <a:xfrm>
            <a:off x="838200" y="66278"/>
            <a:ext cx="10515600" cy="1325563"/>
          </a:xfrm>
        </p:spPr>
        <p:txBody>
          <a:bodyPr/>
          <a:lstStyle/>
          <a:p>
            <a:r>
              <a:rPr lang="en-US" dirty="0"/>
              <a:t>Approximating the distribution of the data</a:t>
            </a:r>
            <a:br>
              <a:rPr lang="en-US" dirty="0"/>
            </a:br>
            <a:r>
              <a:rPr lang="en-US" dirty="0"/>
              <a:t>COVID                               Normal</a:t>
            </a:r>
          </a:p>
        </p:txBody>
      </p:sp>
      <p:sp>
        <p:nvSpPr>
          <p:cNvPr id="3" name="Content Placeholder 2">
            <a:extLst>
              <a:ext uri="{FF2B5EF4-FFF2-40B4-BE49-F238E27FC236}">
                <a16:creationId xmlns:a16="http://schemas.microsoft.com/office/drawing/2014/main" id="{6946DF96-2BB2-4EBB-B42B-8DED9CBF2D0F}"/>
              </a:ext>
            </a:extLst>
          </p:cNvPr>
          <p:cNvSpPr>
            <a:spLocks noGrp="1"/>
          </p:cNvSpPr>
          <p:nvPr>
            <p:ph sz="half" idx="1"/>
          </p:nvPr>
        </p:nvSpPr>
        <p:spPr>
          <a:xfrm>
            <a:off x="838200" y="1391841"/>
            <a:ext cx="5181600" cy="3222586"/>
          </a:xfrm>
        </p:spPr>
        <p:txBody>
          <a:bodyPr>
            <a:noAutofit/>
          </a:bodyPr>
          <a:lstStyle/>
          <a:p>
            <a:pPr>
              <a:lnSpc>
                <a:spcPct val="100000"/>
              </a:lnSpc>
              <a:spcBef>
                <a:spcPts val="300"/>
              </a:spcBef>
            </a:pPr>
            <a:r>
              <a:rPr lang="en-US" sz="1200" dirty="0"/>
              <a:t>Distribution:    Normal</a:t>
            </a:r>
          </a:p>
          <a:p>
            <a:pPr>
              <a:lnSpc>
                <a:spcPct val="100000"/>
              </a:lnSpc>
              <a:spcBef>
                <a:spcPts val="300"/>
              </a:spcBef>
            </a:pPr>
            <a:r>
              <a:rPr lang="en-US" sz="1200" dirty="0"/>
              <a:t>Log likelihood:  -9.85054e+06</a:t>
            </a:r>
          </a:p>
          <a:p>
            <a:pPr>
              <a:lnSpc>
                <a:spcPct val="100000"/>
              </a:lnSpc>
              <a:spcBef>
                <a:spcPts val="300"/>
              </a:spcBef>
            </a:pPr>
            <a:r>
              <a:rPr lang="en-US" sz="1200" dirty="0"/>
              <a:t>Domain:          -Inf &lt; y &lt; Inf</a:t>
            </a:r>
          </a:p>
          <a:p>
            <a:pPr>
              <a:lnSpc>
                <a:spcPct val="100000"/>
              </a:lnSpc>
              <a:spcBef>
                <a:spcPts val="300"/>
              </a:spcBef>
            </a:pPr>
            <a:r>
              <a:rPr lang="en-US" sz="1200" dirty="0"/>
              <a:t>Mean:            143.603</a:t>
            </a:r>
          </a:p>
          <a:p>
            <a:pPr>
              <a:lnSpc>
                <a:spcPct val="100000"/>
              </a:lnSpc>
              <a:spcBef>
                <a:spcPts val="300"/>
              </a:spcBef>
            </a:pPr>
            <a:r>
              <a:rPr lang="en-US" sz="1200" dirty="0"/>
              <a:t>Variance:        3570.65</a:t>
            </a:r>
          </a:p>
          <a:p>
            <a:pPr>
              <a:lnSpc>
                <a:spcPct val="100000"/>
              </a:lnSpc>
              <a:spcBef>
                <a:spcPts val="300"/>
              </a:spcBef>
            </a:pPr>
            <a:endParaRPr lang="en-US" sz="1200" dirty="0"/>
          </a:p>
          <a:p>
            <a:pPr>
              <a:lnSpc>
                <a:spcPct val="100000"/>
              </a:lnSpc>
              <a:spcBef>
                <a:spcPts val="300"/>
              </a:spcBef>
            </a:pPr>
            <a:r>
              <a:rPr lang="en-US" sz="1200" dirty="0"/>
              <a:t>Parameter  Estimate  Std. Err.</a:t>
            </a:r>
          </a:p>
          <a:p>
            <a:pPr>
              <a:lnSpc>
                <a:spcPct val="100000"/>
              </a:lnSpc>
              <a:spcBef>
                <a:spcPts val="300"/>
              </a:spcBef>
            </a:pPr>
            <a:r>
              <a:rPr lang="en-US" sz="1200" dirty="0"/>
              <a:t>mu         143.603   0.0446877</a:t>
            </a:r>
          </a:p>
          <a:p>
            <a:pPr>
              <a:lnSpc>
                <a:spcPct val="100000"/>
              </a:lnSpc>
              <a:spcBef>
                <a:spcPts val="300"/>
              </a:spcBef>
            </a:pPr>
            <a:r>
              <a:rPr lang="en-US" sz="1200" dirty="0"/>
              <a:t>sigma      59.7549    0.031599</a:t>
            </a:r>
          </a:p>
          <a:p>
            <a:pPr>
              <a:lnSpc>
                <a:spcPct val="100000"/>
              </a:lnSpc>
              <a:spcBef>
                <a:spcPts val="300"/>
              </a:spcBef>
            </a:pPr>
            <a:endParaRPr lang="en-US" sz="1200" dirty="0"/>
          </a:p>
          <a:p>
            <a:pPr>
              <a:lnSpc>
                <a:spcPct val="100000"/>
              </a:lnSpc>
              <a:spcBef>
                <a:spcPts val="300"/>
              </a:spcBef>
            </a:pPr>
            <a:r>
              <a:rPr lang="en-US" sz="1200" dirty="0"/>
              <a:t>Estimated covariance of parameter estimates:</a:t>
            </a:r>
          </a:p>
          <a:p>
            <a:pPr>
              <a:lnSpc>
                <a:spcPct val="100000"/>
              </a:lnSpc>
              <a:spcBef>
                <a:spcPts val="300"/>
              </a:spcBef>
            </a:pPr>
            <a:r>
              <a:rPr lang="en-US" sz="1200" dirty="0"/>
              <a:t>                         mu            sigma       </a:t>
            </a:r>
          </a:p>
          <a:p>
            <a:pPr>
              <a:lnSpc>
                <a:spcPct val="100000"/>
              </a:lnSpc>
              <a:spcBef>
                <a:spcPts val="300"/>
              </a:spcBef>
            </a:pPr>
            <a:r>
              <a:rPr lang="en-US" sz="1200" dirty="0"/>
              <a:t>mu       0.00199699  -2.95798e-18</a:t>
            </a:r>
          </a:p>
          <a:p>
            <a:pPr>
              <a:lnSpc>
                <a:spcPct val="100000"/>
              </a:lnSpc>
              <a:spcBef>
                <a:spcPts val="300"/>
              </a:spcBef>
            </a:pPr>
            <a:r>
              <a:rPr lang="en-US" sz="1200" dirty="0"/>
              <a:t>sigma  -2.95798e-18   0.000998495</a:t>
            </a:r>
          </a:p>
        </p:txBody>
      </p:sp>
      <p:sp>
        <p:nvSpPr>
          <p:cNvPr id="4" name="Content Placeholder 3">
            <a:extLst>
              <a:ext uri="{FF2B5EF4-FFF2-40B4-BE49-F238E27FC236}">
                <a16:creationId xmlns:a16="http://schemas.microsoft.com/office/drawing/2014/main" id="{C8FCD2A4-EB32-4283-9436-BA065F60E10B}"/>
              </a:ext>
            </a:extLst>
          </p:cNvPr>
          <p:cNvSpPr>
            <a:spLocks noGrp="1"/>
          </p:cNvSpPr>
          <p:nvPr>
            <p:ph sz="half" idx="2"/>
          </p:nvPr>
        </p:nvSpPr>
        <p:spPr>
          <a:xfrm>
            <a:off x="6138373" y="1391841"/>
            <a:ext cx="5181600" cy="3222586"/>
          </a:xfrm>
        </p:spPr>
        <p:txBody>
          <a:bodyPr>
            <a:noAutofit/>
          </a:bodyPr>
          <a:lstStyle/>
          <a:p>
            <a:pPr>
              <a:lnSpc>
                <a:spcPct val="100000"/>
              </a:lnSpc>
              <a:spcBef>
                <a:spcPts val="300"/>
              </a:spcBef>
            </a:pPr>
            <a:r>
              <a:rPr lang="en-US" sz="1200" dirty="0"/>
              <a:t>Distribution:    Normal</a:t>
            </a:r>
          </a:p>
          <a:p>
            <a:pPr>
              <a:lnSpc>
                <a:spcPct val="100000"/>
              </a:lnSpc>
              <a:spcBef>
                <a:spcPts val="300"/>
              </a:spcBef>
            </a:pPr>
            <a:r>
              <a:rPr lang="en-US" sz="1200" dirty="0"/>
              <a:t>Log likelihood:  -9.9014e+06</a:t>
            </a:r>
          </a:p>
          <a:p>
            <a:pPr>
              <a:lnSpc>
                <a:spcPct val="100000"/>
              </a:lnSpc>
              <a:spcBef>
                <a:spcPts val="300"/>
              </a:spcBef>
            </a:pPr>
            <a:r>
              <a:rPr lang="en-US" sz="1200" dirty="0"/>
              <a:t>Domain:          -Inf &lt; y &lt; Inf</a:t>
            </a:r>
          </a:p>
          <a:p>
            <a:pPr>
              <a:lnSpc>
                <a:spcPct val="100000"/>
              </a:lnSpc>
              <a:spcBef>
                <a:spcPts val="300"/>
              </a:spcBef>
            </a:pPr>
            <a:r>
              <a:rPr lang="en-US" sz="1200" dirty="0"/>
              <a:t>Mean:            118.985</a:t>
            </a:r>
          </a:p>
          <a:p>
            <a:pPr>
              <a:lnSpc>
                <a:spcPct val="100000"/>
              </a:lnSpc>
              <a:spcBef>
                <a:spcPts val="300"/>
              </a:spcBef>
            </a:pPr>
            <a:r>
              <a:rPr lang="en-US" sz="1200" dirty="0"/>
              <a:t>Variance:        3779.65</a:t>
            </a:r>
          </a:p>
          <a:p>
            <a:pPr>
              <a:lnSpc>
                <a:spcPct val="100000"/>
              </a:lnSpc>
              <a:spcBef>
                <a:spcPts val="300"/>
              </a:spcBef>
            </a:pPr>
            <a:endParaRPr lang="en-US" sz="1200" dirty="0"/>
          </a:p>
          <a:p>
            <a:pPr>
              <a:lnSpc>
                <a:spcPct val="100000"/>
              </a:lnSpc>
              <a:spcBef>
                <a:spcPts val="300"/>
              </a:spcBef>
            </a:pPr>
            <a:r>
              <a:rPr lang="en-US" sz="1200" dirty="0"/>
              <a:t>Parameter  Estimate  Std. Err.</a:t>
            </a:r>
          </a:p>
          <a:p>
            <a:pPr>
              <a:lnSpc>
                <a:spcPct val="100000"/>
              </a:lnSpc>
              <a:spcBef>
                <a:spcPts val="300"/>
              </a:spcBef>
            </a:pPr>
            <a:r>
              <a:rPr lang="en-US" sz="1200" dirty="0"/>
              <a:t>mu         118.985   0.0459769</a:t>
            </a:r>
          </a:p>
          <a:p>
            <a:pPr>
              <a:lnSpc>
                <a:spcPct val="100000"/>
              </a:lnSpc>
              <a:spcBef>
                <a:spcPts val="300"/>
              </a:spcBef>
            </a:pPr>
            <a:r>
              <a:rPr lang="en-US" sz="1200" dirty="0"/>
              <a:t>sigma      61.4789   0.0325106</a:t>
            </a:r>
          </a:p>
          <a:p>
            <a:pPr>
              <a:lnSpc>
                <a:spcPct val="100000"/>
              </a:lnSpc>
              <a:spcBef>
                <a:spcPts val="300"/>
              </a:spcBef>
            </a:pPr>
            <a:endParaRPr lang="en-US" sz="1200" dirty="0"/>
          </a:p>
          <a:p>
            <a:pPr>
              <a:lnSpc>
                <a:spcPct val="100000"/>
              </a:lnSpc>
              <a:spcBef>
                <a:spcPts val="300"/>
              </a:spcBef>
            </a:pPr>
            <a:r>
              <a:rPr lang="en-US" sz="1200" dirty="0"/>
              <a:t>Estimated covariance of parameter estimates:</a:t>
            </a:r>
          </a:p>
          <a:p>
            <a:pPr>
              <a:lnSpc>
                <a:spcPct val="100000"/>
              </a:lnSpc>
              <a:spcBef>
                <a:spcPts val="300"/>
              </a:spcBef>
            </a:pPr>
            <a:r>
              <a:rPr lang="en-US" sz="1200" dirty="0"/>
              <a:t>                  mu           sigma      </a:t>
            </a:r>
          </a:p>
          <a:p>
            <a:pPr>
              <a:lnSpc>
                <a:spcPct val="100000"/>
              </a:lnSpc>
              <a:spcBef>
                <a:spcPts val="300"/>
              </a:spcBef>
            </a:pPr>
            <a:r>
              <a:rPr lang="en-US" sz="1200" dirty="0"/>
              <a:t>mu      0.00211388  2.07178e-17</a:t>
            </a:r>
          </a:p>
          <a:p>
            <a:pPr>
              <a:lnSpc>
                <a:spcPct val="100000"/>
              </a:lnSpc>
              <a:spcBef>
                <a:spcPts val="300"/>
              </a:spcBef>
            </a:pPr>
            <a:r>
              <a:rPr lang="en-US" sz="1200" dirty="0"/>
              <a:t>sigma  2.07178e-17   0.00105694</a:t>
            </a:r>
          </a:p>
        </p:txBody>
      </p:sp>
      <p:sp>
        <p:nvSpPr>
          <p:cNvPr id="6" name="TextBox 5">
            <a:extLst>
              <a:ext uri="{FF2B5EF4-FFF2-40B4-BE49-F238E27FC236}">
                <a16:creationId xmlns:a16="http://schemas.microsoft.com/office/drawing/2014/main" id="{B069171A-2CC9-4BE2-8B2F-88B4FBCBAD9C}"/>
              </a:ext>
            </a:extLst>
          </p:cNvPr>
          <p:cNvSpPr txBox="1"/>
          <p:nvPr/>
        </p:nvSpPr>
        <p:spPr>
          <a:xfrm>
            <a:off x="838198" y="4819828"/>
            <a:ext cx="10515602" cy="1077218"/>
          </a:xfrm>
          <a:prstGeom prst="rect">
            <a:avLst/>
          </a:prstGeom>
          <a:noFill/>
        </p:spPr>
        <p:txBody>
          <a:bodyPr wrap="square" rtlCol="0">
            <a:spAutoFit/>
          </a:bodyPr>
          <a:lstStyle/>
          <a:p>
            <a:r>
              <a:rPr lang="en-US" sz="1600" dirty="0"/>
              <a:t>The estimated normal distributions for the COVID and Normal data are described above. According to these distributions, the Normal data has a lower mean value than the COVID data. Remembering that the data refers to the grayscale values of the X-Rays, on average the Normal x-rays have a lower value than the COVID x-rays. This again reflects what we saw with Normal lung images appearing to have lower grayscale values on average.</a:t>
            </a:r>
          </a:p>
        </p:txBody>
      </p:sp>
    </p:spTree>
    <p:extLst>
      <p:ext uri="{BB962C8B-B14F-4D97-AF65-F5344CB8AC3E}">
        <p14:creationId xmlns:p14="http://schemas.microsoft.com/office/powerpoint/2010/main" val="357842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315A-59A2-4A8D-9055-CDEA624C3453}"/>
              </a:ext>
            </a:extLst>
          </p:cNvPr>
          <p:cNvSpPr>
            <a:spLocks noGrp="1"/>
          </p:cNvSpPr>
          <p:nvPr>
            <p:ph type="title"/>
          </p:nvPr>
        </p:nvSpPr>
        <p:spPr/>
        <p:txBody>
          <a:bodyPr/>
          <a:lstStyle/>
          <a:p>
            <a:r>
              <a:rPr lang="en-US" dirty="0"/>
              <a:t>Fitted distributions</a:t>
            </a:r>
          </a:p>
        </p:txBody>
      </p:sp>
      <p:pic>
        <p:nvPicPr>
          <p:cNvPr id="7" name="Picture 6">
            <a:extLst>
              <a:ext uri="{FF2B5EF4-FFF2-40B4-BE49-F238E27FC236}">
                <a16:creationId xmlns:a16="http://schemas.microsoft.com/office/drawing/2014/main" id="{4B687A74-3017-4AB3-90E1-7CBD56F42DF9}"/>
              </a:ext>
            </a:extLst>
          </p:cNvPr>
          <p:cNvPicPr>
            <a:picLocks noChangeAspect="1"/>
          </p:cNvPicPr>
          <p:nvPr/>
        </p:nvPicPr>
        <p:blipFill>
          <a:blip r:embed="rId2"/>
          <a:stretch>
            <a:fillRect/>
          </a:stretch>
        </p:blipFill>
        <p:spPr>
          <a:xfrm>
            <a:off x="0" y="1933306"/>
            <a:ext cx="5398982" cy="4924694"/>
          </a:xfrm>
          <a:prstGeom prst="rect">
            <a:avLst/>
          </a:prstGeom>
        </p:spPr>
      </p:pic>
      <p:pic>
        <p:nvPicPr>
          <p:cNvPr id="13" name="Content Placeholder 12">
            <a:extLst>
              <a:ext uri="{FF2B5EF4-FFF2-40B4-BE49-F238E27FC236}">
                <a16:creationId xmlns:a16="http://schemas.microsoft.com/office/drawing/2014/main" id="{4C3CDFE6-DFA7-49DE-91DA-5065BA634F89}"/>
              </a:ext>
            </a:extLst>
          </p:cNvPr>
          <p:cNvPicPr>
            <a:picLocks noGrp="1" noChangeAspect="1"/>
          </p:cNvPicPr>
          <p:nvPr>
            <p:ph idx="1"/>
          </p:nvPr>
        </p:nvPicPr>
        <p:blipFill>
          <a:blip r:embed="rId3"/>
          <a:stretch>
            <a:fillRect/>
          </a:stretch>
        </p:blipFill>
        <p:spPr>
          <a:xfrm>
            <a:off x="7352907" y="1933306"/>
            <a:ext cx="4839093" cy="4924694"/>
          </a:xfrm>
        </p:spPr>
      </p:pic>
    </p:spTree>
    <p:extLst>
      <p:ext uri="{BB962C8B-B14F-4D97-AF65-F5344CB8AC3E}">
        <p14:creationId xmlns:p14="http://schemas.microsoft.com/office/powerpoint/2010/main" val="333767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439C-F0C3-4803-9AE5-6411D2DAE33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473F74D-4608-454B-A06E-AFB88BF8E0B9}"/>
              </a:ext>
            </a:extLst>
          </p:cNvPr>
          <p:cNvPicPr>
            <a:picLocks noGrp="1" noChangeAspect="1"/>
          </p:cNvPicPr>
          <p:nvPr>
            <p:ph idx="1"/>
          </p:nvPr>
        </p:nvPicPr>
        <p:blipFill>
          <a:blip r:embed="rId2"/>
          <a:stretch>
            <a:fillRect/>
          </a:stretch>
        </p:blipFill>
        <p:spPr>
          <a:xfrm>
            <a:off x="0" y="1199161"/>
            <a:ext cx="6154437" cy="5658839"/>
          </a:xfrm>
        </p:spPr>
      </p:pic>
      <p:sp>
        <p:nvSpPr>
          <p:cNvPr id="3" name="TextBox 2">
            <a:extLst>
              <a:ext uri="{FF2B5EF4-FFF2-40B4-BE49-F238E27FC236}">
                <a16:creationId xmlns:a16="http://schemas.microsoft.com/office/drawing/2014/main" id="{C1245315-F855-455A-A4B7-4E561A6E34E3}"/>
              </a:ext>
            </a:extLst>
          </p:cNvPr>
          <p:cNvSpPr txBox="1"/>
          <p:nvPr/>
        </p:nvSpPr>
        <p:spPr>
          <a:xfrm>
            <a:off x="6957391" y="1775791"/>
            <a:ext cx="4386470" cy="923330"/>
          </a:xfrm>
          <a:prstGeom prst="rect">
            <a:avLst/>
          </a:prstGeom>
          <a:noFill/>
        </p:spPr>
        <p:txBody>
          <a:bodyPr wrap="square" rtlCol="0">
            <a:spAutoFit/>
          </a:bodyPr>
          <a:lstStyle/>
          <a:p>
            <a:r>
              <a:rPr lang="en-US" dirty="0"/>
              <a:t>Our data and fitted distributions overlaid. Clearly shows the mean of the Normal data pdf is lower than the COVID data.</a:t>
            </a:r>
          </a:p>
        </p:txBody>
      </p:sp>
    </p:spTree>
    <p:extLst>
      <p:ext uri="{BB962C8B-B14F-4D97-AF65-F5344CB8AC3E}">
        <p14:creationId xmlns:p14="http://schemas.microsoft.com/office/powerpoint/2010/main" val="279464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CBAA73-3CF0-42F9-80D1-96F254AEE831}"/>
              </a:ext>
            </a:extLst>
          </p:cNvPr>
          <p:cNvSpPr>
            <a:spLocks noGrp="1"/>
          </p:cNvSpPr>
          <p:nvPr>
            <p:ph type="title"/>
          </p:nvPr>
        </p:nvSpPr>
        <p:spPr/>
        <p:txBody>
          <a:bodyPr/>
          <a:lstStyle/>
          <a:p>
            <a:r>
              <a:rPr lang="en-US" dirty="0"/>
              <a:t>Cumulative Distribution</a:t>
            </a:r>
          </a:p>
        </p:txBody>
      </p:sp>
      <p:sp>
        <p:nvSpPr>
          <p:cNvPr id="6" name="Content Placeholder 5">
            <a:extLst>
              <a:ext uri="{FF2B5EF4-FFF2-40B4-BE49-F238E27FC236}">
                <a16:creationId xmlns:a16="http://schemas.microsoft.com/office/drawing/2014/main" id="{232255AA-7EF6-48F6-BC2D-5E442361E27E}"/>
              </a:ext>
            </a:extLst>
          </p:cNvPr>
          <p:cNvSpPr>
            <a:spLocks noGrp="1"/>
          </p:cNvSpPr>
          <p:nvPr>
            <p:ph idx="1"/>
          </p:nvPr>
        </p:nvSpPr>
        <p:spPr>
          <a:xfrm>
            <a:off x="373966" y="1825625"/>
            <a:ext cx="4847317" cy="4351338"/>
          </a:xfrm>
        </p:spPr>
        <p:txBody>
          <a:bodyPr>
            <a:normAutofit lnSpcReduction="10000"/>
          </a:bodyPr>
          <a:lstStyle/>
          <a:p>
            <a:pPr marL="0" indent="0">
              <a:buNone/>
            </a:pPr>
            <a:r>
              <a:rPr lang="en-US" dirty="0"/>
              <a:t>The Cumulative distributions of the approximate normal distributions for the data is shown to the right. The Normal </a:t>
            </a:r>
            <a:r>
              <a:rPr lang="en-US" dirty="0" err="1"/>
              <a:t>cdf</a:t>
            </a:r>
            <a:r>
              <a:rPr lang="en-US" dirty="0"/>
              <a:t> appears to always be higher than the COVID data. Which again corroborates what we have seen, that the Normal data has lower values on average. So, the Normal set has a higher proportion of its data in the lower grayscale values.</a:t>
            </a:r>
          </a:p>
        </p:txBody>
      </p:sp>
      <p:pic>
        <p:nvPicPr>
          <p:cNvPr id="7" name="Picture 6">
            <a:extLst>
              <a:ext uri="{FF2B5EF4-FFF2-40B4-BE49-F238E27FC236}">
                <a16:creationId xmlns:a16="http://schemas.microsoft.com/office/drawing/2014/main" id="{48229CF6-2A32-47A2-9C73-C696C71B29AD}"/>
              </a:ext>
            </a:extLst>
          </p:cNvPr>
          <p:cNvPicPr>
            <a:picLocks noChangeAspect="1"/>
          </p:cNvPicPr>
          <p:nvPr/>
        </p:nvPicPr>
        <p:blipFill>
          <a:blip r:embed="rId2"/>
          <a:stretch>
            <a:fillRect/>
          </a:stretch>
        </p:blipFill>
        <p:spPr>
          <a:xfrm>
            <a:off x="6059822" y="1223888"/>
            <a:ext cx="6132178" cy="5602459"/>
          </a:xfrm>
          <a:prstGeom prst="rect">
            <a:avLst/>
          </a:prstGeom>
        </p:spPr>
      </p:pic>
    </p:spTree>
    <p:extLst>
      <p:ext uri="{BB962C8B-B14F-4D97-AF65-F5344CB8AC3E}">
        <p14:creationId xmlns:p14="http://schemas.microsoft.com/office/powerpoint/2010/main" val="414845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3003</TotalTime>
  <Words>1935</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Bold</vt:lpstr>
      <vt:lpstr>Calibri</vt:lpstr>
      <vt:lpstr>Calibri Light</vt:lpstr>
      <vt:lpstr>Office Theme</vt:lpstr>
      <vt:lpstr>Exploratory Data Analysis of COVID vs Normal Lung X-Rays</vt:lpstr>
      <vt:lpstr>Analysis</vt:lpstr>
      <vt:lpstr> </vt:lpstr>
      <vt:lpstr>PowerPoint Presentation</vt:lpstr>
      <vt:lpstr>PowerPoint Presentation</vt:lpstr>
      <vt:lpstr>Approximating the distribution of the data COVID                               Normal</vt:lpstr>
      <vt:lpstr>Fitted distributions</vt:lpstr>
      <vt:lpstr>PowerPoint Presentation</vt:lpstr>
      <vt:lpstr>Cumulative Distribution</vt:lpstr>
      <vt:lpstr>PCA</vt:lpstr>
      <vt:lpstr>Predictive Model: Classification and Regression Tree</vt:lpstr>
      <vt:lpstr>PowerPoint Presentation</vt:lpstr>
      <vt:lpstr>PowerPoint Presentation</vt:lpstr>
      <vt:lpstr>PowerPoint Presentation</vt:lpstr>
      <vt:lpstr>                                      Multilayer Perceptron</vt:lpstr>
      <vt:lpstr>Multilayer Perceptron</vt:lpstr>
      <vt:lpstr>Multilayer Perceptron</vt:lpstr>
      <vt:lpstr>               Radial Basis Function</vt:lpstr>
      <vt:lpstr>Radial Basis Function</vt:lpstr>
      <vt:lpstr>Conclusion</vt:lpstr>
      <vt:lpstr>Limits and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Vaughn, Braeden (UMKC-Student)</dc:creator>
  <cp:lastModifiedBy>Vaughn, Braeden (UMKC-Student)</cp:lastModifiedBy>
  <cp:revision>64</cp:revision>
  <dcterms:created xsi:type="dcterms:W3CDTF">2021-04-11T18:02:31Z</dcterms:created>
  <dcterms:modified xsi:type="dcterms:W3CDTF">2021-04-16T02:00:43Z</dcterms:modified>
</cp:coreProperties>
</file>