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16144-0994-4A87-973C-12183714CC9E}" v="6" dt="2021-04-17T05:24:22.293"/>
    <p1510:client id="{E4325542-FABC-430C-BB75-9D61A6008FDE}" v="27" dt="2021-04-16T06:02:12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chaeffer" userId="64e1b9c56e7ec9ea" providerId="LiveId" clId="{72816144-0994-4A87-973C-12183714CC9E}"/>
    <pc:docChg chg="undo custSel addSld delSld modSld">
      <pc:chgData name="Alex Schaeffer" userId="64e1b9c56e7ec9ea" providerId="LiveId" clId="{72816144-0994-4A87-973C-12183714CC9E}" dt="2021-04-17T05:24:35.705" v="53" actId="1076"/>
      <pc:docMkLst>
        <pc:docMk/>
      </pc:docMkLst>
      <pc:sldChg chg="addSp delSp modSp mod">
        <pc:chgData name="Alex Schaeffer" userId="64e1b9c56e7ec9ea" providerId="LiveId" clId="{72816144-0994-4A87-973C-12183714CC9E}" dt="2021-04-17T05:23:44.489" v="39" actId="1076"/>
        <pc:sldMkLst>
          <pc:docMk/>
          <pc:sldMk cId="3583727542" sldId="263"/>
        </pc:sldMkLst>
        <pc:spChg chg="add del mod">
          <ac:chgData name="Alex Schaeffer" userId="64e1b9c56e7ec9ea" providerId="LiveId" clId="{72816144-0994-4A87-973C-12183714CC9E}" dt="2021-04-17T05:23:28.751" v="33" actId="931"/>
          <ac:spMkLst>
            <pc:docMk/>
            <pc:sldMk cId="3583727542" sldId="263"/>
            <ac:spMk id="5" creationId="{13113081-F1FB-4526-8B46-C0ADD004C1CC}"/>
          </ac:spMkLst>
        </pc:spChg>
        <pc:spChg chg="add del mod">
          <ac:chgData name="Alex Schaeffer" userId="64e1b9c56e7ec9ea" providerId="LiveId" clId="{72816144-0994-4A87-973C-12183714CC9E}" dt="2021-04-17T05:16:42.619" v="23" actId="478"/>
          <ac:spMkLst>
            <pc:docMk/>
            <pc:sldMk cId="3583727542" sldId="263"/>
            <ac:spMk id="5" creationId="{4E0F42D3-D36D-4220-A7F9-AC2CF35EF492}"/>
          </ac:spMkLst>
        </pc:spChg>
        <pc:picChg chg="add del">
          <ac:chgData name="Alex Schaeffer" userId="64e1b9c56e7ec9ea" providerId="LiveId" clId="{72816144-0994-4A87-973C-12183714CC9E}" dt="2021-04-17T05:23:24.142" v="32" actId="478"/>
          <ac:picMkLst>
            <pc:docMk/>
            <pc:sldMk cId="3583727542" sldId="263"/>
            <ac:picMk id="6" creationId="{F4A4CCA6-A2FA-42CB-BF9A-8073A217292A}"/>
          </ac:picMkLst>
        </pc:picChg>
        <pc:picChg chg="add del mod modCrop">
          <ac:chgData name="Alex Schaeffer" userId="64e1b9c56e7ec9ea" providerId="LiveId" clId="{72816144-0994-4A87-973C-12183714CC9E}" dt="2021-04-17T05:16:42.187" v="22" actId="931"/>
          <ac:picMkLst>
            <pc:docMk/>
            <pc:sldMk cId="3583727542" sldId="263"/>
            <ac:picMk id="8" creationId="{11B7DD9C-74CC-41CF-87A1-00A3F947852A}"/>
          </ac:picMkLst>
        </pc:picChg>
        <pc:picChg chg="add mod modCrop">
          <ac:chgData name="Alex Schaeffer" userId="64e1b9c56e7ec9ea" providerId="LiveId" clId="{72816144-0994-4A87-973C-12183714CC9E}" dt="2021-04-17T05:23:44.489" v="39" actId="1076"/>
          <ac:picMkLst>
            <pc:docMk/>
            <pc:sldMk cId="3583727542" sldId="263"/>
            <ac:picMk id="8" creationId="{423E8957-0909-40D4-84F8-572151988877}"/>
          </ac:picMkLst>
        </pc:picChg>
      </pc:sldChg>
      <pc:sldChg chg="addSp delSp modSp mod">
        <pc:chgData name="Alex Schaeffer" userId="64e1b9c56e7ec9ea" providerId="LiveId" clId="{72816144-0994-4A87-973C-12183714CC9E}" dt="2021-04-17T05:24:08.003" v="45" actId="1076"/>
        <pc:sldMkLst>
          <pc:docMk/>
          <pc:sldMk cId="1670683860" sldId="264"/>
        </pc:sldMkLst>
        <pc:picChg chg="add mod">
          <ac:chgData name="Alex Schaeffer" userId="64e1b9c56e7ec9ea" providerId="LiveId" clId="{72816144-0994-4A87-973C-12183714CC9E}" dt="2021-04-17T05:24:08.003" v="45" actId="1076"/>
          <ac:picMkLst>
            <pc:docMk/>
            <pc:sldMk cId="1670683860" sldId="264"/>
            <ac:picMk id="3" creationId="{40EC658F-6D23-49B7-A1AF-4C20868C560E}"/>
          </ac:picMkLst>
        </pc:picChg>
        <pc:picChg chg="add del mod">
          <ac:chgData name="Alex Schaeffer" userId="64e1b9c56e7ec9ea" providerId="LiveId" clId="{72816144-0994-4A87-973C-12183714CC9E}" dt="2021-04-17T05:16:37.074" v="15" actId="22"/>
          <ac:picMkLst>
            <pc:docMk/>
            <pc:sldMk cId="1670683860" sldId="264"/>
            <ac:picMk id="3" creationId="{7C871D04-4669-431C-85BC-3CD2A84915AB}"/>
          </ac:picMkLst>
        </pc:picChg>
        <pc:picChg chg="add del">
          <ac:chgData name="Alex Schaeffer" userId="64e1b9c56e7ec9ea" providerId="LiveId" clId="{72816144-0994-4A87-973C-12183714CC9E}" dt="2021-04-17T05:23:52.020" v="40" actId="478"/>
          <ac:picMkLst>
            <pc:docMk/>
            <pc:sldMk cId="1670683860" sldId="264"/>
            <ac:picMk id="9" creationId="{8AD5A2C4-8511-4E84-AF71-E22D1AE29186}"/>
          </ac:picMkLst>
        </pc:picChg>
      </pc:sldChg>
      <pc:sldChg chg="del">
        <pc:chgData name="Alex Schaeffer" userId="64e1b9c56e7ec9ea" providerId="LiveId" clId="{72816144-0994-4A87-973C-12183714CC9E}" dt="2021-04-17T05:20:43.455" v="31" actId="2696"/>
        <pc:sldMkLst>
          <pc:docMk/>
          <pc:sldMk cId="3397798965" sldId="265"/>
        </pc:sldMkLst>
      </pc:sldChg>
      <pc:sldChg chg="addSp delSp modSp new mod setBg">
        <pc:chgData name="Alex Schaeffer" userId="64e1b9c56e7ec9ea" providerId="LiveId" clId="{72816144-0994-4A87-973C-12183714CC9E}" dt="2021-04-17T05:24:35.705" v="53" actId="1076"/>
        <pc:sldMkLst>
          <pc:docMk/>
          <pc:sldMk cId="465290697" sldId="269"/>
        </pc:sldMkLst>
        <pc:spChg chg="del mod">
          <ac:chgData name="Alex Schaeffer" userId="64e1b9c56e7ec9ea" providerId="LiveId" clId="{72816144-0994-4A87-973C-12183714CC9E}" dt="2021-04-17T05:17:01.767" v="30" actId="26606"/>
          <ac:spMkLst>
            <pc:docMk/>
            <pc:sldMk cId="465290697" sldId="269"/>
            <ac:spMk id="2" creationId="{9AACE12D-6093-41F8-92CE-84D3C336BBC5}"/>
          </ac:spMkLst>
        </pc:spChg>
        <pc:spChg chg="del">
          <ac:chgData name="Alex Schaeffer" userId="64e1b9c56e7ec9ea" providerId="LiveId" clId="{72816144-0994-4A87-973C-12183714CC9E}" dt="2021-04-17T05:16:57.342" v="25" actId="931"/>
          <ac:spMkLst>
            <pc:docMk/>
            <pc:sldMk cId="465290697" sldId="269"/>
            <ac:spMk id="3" creationId="{1DEC8AB2-044D-4FF9-98A0-4FB00969A354}"/>
          </ac:spMkLst>
        </pc:spChg>
        <pc:spChg chg="add del mod">
          <ac:chgData name="Alex Schaeffer" userId="64e1b9c56e7ec9ea" providerId="LiveId" clId="{72816144-0994-4A87-973C-12183714CC9E}" dt="2021-04-17T05:24:22.293" v="47" actId="931"/>
          <ac:spMkLst>
            <pc:docMk/>
            <pc:sldMk cId="465290697" sldId="269"/>
            <ac:spMk id="3" creationId="{9EC1B0E1-7FEC-4F2A-8CA2-2FA723909A67}"/>
          </ac:spMkLst>
        </pc:spChg>
        <pc:spChg chg="add del">
          <ac:chgData name="Alex Schaeffer" userId="64e1b9c56e7ec9ea" providerId="LiveId" clId="{72816144-0994-4A87-973C-12183714CC9E}" dt="2021-04-17T05:17:01.760" v="29" actId="26606"/>
          <ac:spMkLst>
            <pc:docMk/>
            <pc:sldMk cId="465290697" sldId="269"/>
            <ac:spMk id="9" creationId="{C8FA05A3-BC74-4F0C-B9D4-870FF8B310BE}"/>
          </ac:spMkLst>
        </pc:spChg>
        <pc:spChg chg="add">
          <ac:chgData name="Alex Schaeffer" userId="64e1b9c56e7ec9ea" providerId="LiveId" clId="{72816144-0994-4A87-973C-12183714CC9E}" dt="2021-04-17T05:17:01.767" v="30" actId="26606"/>
          <ac:spMkLst>
            <pc:docMk/>
            <pc:sldMk cId="465290697" sldId="269"/>
            <ac:spMk id="10" creationId="{57845966-6EFC-468A-9CC7-BAB4B95854E7}"/>
          </ac:spMkLst>
        </pc:spChg>
        <pc:spChg chg="add del">
          <ac:chgData name="Alex Schaeffer" userId="64e1b9c56e7ec9ea" providerId="LiveId" clId="{72816144-0994-4A87-973C-12183714CC9E}" dt="2021-04-17T05:17:01.760" v="29" actId="26606"/>
          <ac:spMkLst>
            <pc:docMk/>
            <pc:sldMk cId="465290697" sldId="269"/>
            <ac:spMk id="12" creationId="{DD38EE57-B708-47C9-A4A4-E25F09FAB029}"/>
          </ac:spMkLst>
        </pc:spChg>
        <pc:spChg chg="add">
          <ac:chgData name="Alex Schaeffer" userId="64e1b9c56e7ec9ea" providerId="LiveId" clId="{72816144-0994-4A87-973C-12183714CC9E}" dt="2021-04-17T05:17:01.767" v="30" actId="26606"/>
          <ac:spMkLst>
            <pc:docMk/>
            <pc:sldMk cId="465290697" sldId="269"/>
            <ac:spMk id="22" creationId="{ADAD1991-FFD1-4E94-ABAB-7560D33008E4}"/>
          </ac:spMkLst>
        </pc:spChg>
        <pc:grpChg chg="add del">
          <ac:chgData name="Alex Schaeffer" userId="64e1b9c56e7ec9ea" providerId="LiveId" clId="{72816144-0994-4A87-973C-12183714CC9E}" dt="2021-04-17T05:17:01.760" v="29" actId="26606"/>
          <ac:grpSpMkLst>
            <pc:docMk/>
            <pc:sldMk cId="465290697" sldId="269"/>
            <ac:grpSpMk id="14" creationId="{57A28182-58A5-4DBB-8F64-BD944BCA8154}"/>
          </ac:grpSpMkLst>
        </pc:grpChg>
        <pc:picChg chg="add del mod">
          <ac:chgData name="Alex Schaeffer" userId="64e1b9c56e7ec9ea" providerId="LiveId" clId="{72816144-0994-4A87-973C-12183714CC9E}" dt="2021-04-17T05:24:14.465" v="46" actId="478"/>
          <ac:picMkLst>
            <pc:docMk/>
            <pc:sldMk cId="465290697" sldId="269"/>
            <ac:picMk id="5" creationId="{D168B9CD-30D6-4634-9A58-041D359AB64C}"/>
          </ac:picMkLst>
        </pc:picChg>
        <pc:picChg chg="add mod">
          <ac:chgData name="Alex Schaeffer" userId="64e1b9c56e7ec9ea" providerId="LiveId" clId="{72816144-0994-4A87-973C-12183714CC9E}" dt="2021-04-17T05:24:35.705" v="53" actId="1076"/>
          <ac:picMkLst>
            <pc:docMk/>
            <pc:sldMk cId="465290697" sldId="269"/>
            <ac:picMk id="6" creationId="{CC63D8B4-5FA9-4F3B-9F5F-9785322E3253}"/>
          </ac:picMkLst>
        </pc:picChg>
        <pc:picChg chg="add">
          <ac:chgData name="Alex Schaeffer" userId="64e1b9c56e7ec9ea" providerId="LiveId" clId="{72816144-0994-4A87-973C-12183714CC9E}" dt="2021-04-17T05:17:01.767" v="30" actId="26606"/>
          <ac:picMkLst>
            <pc:docMk/>
            <pc:sldMk cId="465290697" sldId="269"/>
            <ac:picMk id="21" creationId="{75554383-98AF-4A47-BB65-705FAAA4BE6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040DE-E607-4F43-969C-C2A08C5676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B5310AD-9CF8-4925-BC17-1B5F32EBDCC4}">
      <dgm:prSet/>
      <dgm:spPr/>
      <dgm:t>
        <a:bodyPr/>
        <a:lstStyle/>
        <a:p>
          <a:r>
            <a:rPr lang="en-US"/>
            <a:t>One alternative to the CART approach involves a simple multi-layer perceptron (MLP) with a single hidden layer, which applys the hyperbolic tangent activation function.</a:t>
          </a:r>
        </a:p>
      </dgm:t>
    </dgm:pt>
    <dgm:pt modelId="{457B866D-B8B6-46BA-913F-C0FA11BEC4A8}" type="parTrans" cxnId="{1CB600B1-FD04-46F2-822F-36A9E7BB0C3C}">
      <dgm:prSet/>
      <dgm:spPr/>
      <dgm:t>
        <a:bodyPr/>
        <a:lstStyle/>
        <a:p>
          <a:endParaRPr lang="en-US"/>
        </a:p>
      </dgm:t>
    </dgm:pt>
    <dgm:pt modelId="{AFA03712-36DC-4974-94D2-CB6E6FEF7507}" type="sibTrans" cxnId="{1CB600B1-FD04-46F2-822F-36A9E7BB0C3C}">
      <dgm:prSet/>
      <dgm:spPr/>
      <dgm:t>
        <a:bodyPr/>
        <a:lstStyle/>
        <a:p>
          <a:endParaRPr lang="en-US"/>
        </a:p>
      </dgm:t>
    </dgm:pt>
    <dgm:pt modelId="{938E7DF1-B556-43B3-A0CF-9C79656DA132}">
      <dgm:prSet/>
      <dgm:spPr/>
      <dgm:t>
        <a:bodyPr/>
        <a:lstStyle/>
        <a:p>
          <a:r>
            <a:rPr lang="en-US" dirty="0"/>
            <a:t>Between the input and hidden layers, a densely connected network of weights, optimized through 10-fold cross-validation with a 70-30 training-test ratio.</a:t>
          </a:r>
        </a:p>
      </dgm:t>
    </dgm:pt>
    <dgm:pt modelId="{3D0ED3ED-CE7A-4C47-AA61-B3012BDBABBD}" type="parTrans" cxnId="{99D00E68-4E35-460E-8206-43B30C08780C}">
      <dgm:prSet/>
      <dgm:spPr/>
      <dgm:t>
        <a:bodyPr/>
        <a:lstStyle/>
        <a:p>
          <a:endParaRPr lang="en-US"/>
        </a:p>
      </dgm:t>
    </dgm:pt>
    <dgm:pt modelId="{C53875F9-2672-4E3D-A359-B46C088CB0AA}" type="sibTrans" cxnId="{99D00E68-4E35-460E-8206-43B30C08780C}">
      <dgm:prSet/>
      <dgm:spPr/>
      <dgm:t>
        <a:bodyPr/>
        <a:lstStyle/>
        <a:p>
          <a:endParaRPr lang="en-US"/>
        </a:p>
      </dgm:t>
    </dgm:pt>
    <dgm:pt modelId="{529AB585-1896-4D47-93AD-782F9E7BCFAF}">
      <dgm:prSet/>
      <dgm:spPr/>
      <dgm:t>
        <a:bodyPr/>
        <a:lstStyle/>
        <a:p>
          <a:r>
            <a:rPr lang="en-US" dirty="0"/>
            <a:t>We notice that between the input and hidden layers, negative synaptic weights for standard deviation, PC1, and PC3 are likely to go through the activation function and link to Outcome 0 [the lung belonging to a healthy patient].</a:t>
          </a:r>
        </a:p>
      </dgm:t>
    </dgm:pt>
    <dgm:pt modelId="{32363A58-2D9F-4CE3-9832-B07C370E7D82}" type="parTrans" cxnId="{A413EE27-11A1-43C6-9385-CC335B50DB49}">
      <dgm:prSet/>
      <dgm:spPr/>
      <dgm:t>
        <a:bodyPr/>
        <a:lstStyle/>
        <a:p>
          <a:endParaRPr lang="en-US"/>
        </a:p>
      </dgm:t>
    </dgm:pt>
    <dgm:pt modelId="{0FF98558-6372-4797-96B6-9A9445E42D0C}" type="sibTrans" cxnId="{A413EE27-11A1-43C6-9385-CC335B50DB49}">
      <dgm:prSet/>
      <dgm:spPr/>
      <dgm:t>
        <a:bodyPr/>
        <a:lstStyle/>
        <a:p>
          <a:endParaRPr lang="en-US"/>
        </a:p>
      </dgm:t>
    </dgm:pt>
    <dgm:pt modelId="{839A335E-61E9-47FA-870E-7E7474311A49}" type="pres">
      <dgm:prSet presAssocID="{4FA040DE-E607-4F43-969C-C2A08C56762D}" presName="root" presStyleCnt="0">
        <dgm:presLayoutVars>
          <dgm:dir/>
          <dgm:resizeHandles val="exact"/>
        </dgm:presLayoutVars>
      </dgm:prSet>
      <dgm:spPr/>
    </dgm:pt>
    <dgm:pt modelId="{1EDC7EFB-729F-4AD2-BED6-86F84FBB0015}" type="pres">
      <dgm:prSet presAssocID="{9B5310AD-9CF8-4925-BC17-1B5F32EBDCC4}" presName="compNode" presStyleCnt="0"/>
      <dgm:spPr/>
    </dgm:pt>
    <dgm:pt modelId="{74B8F6AB-1709-400D-9937-A12463BF5440}" type="pres">
      <dgm:prSet presAssocID="{9B5310AD-9CF8-4925-BC17-1B5F32EBDCC4}" presName="bgRect" presStyleLbl="bgShp" presStyleIdx="0" presStyleCnt="3"/>
      <dgm:spPr/>
    </dgm:pt>
    <dgm:pt modelId="{0EFAE13C-834C-422E-8255-C788E887240D}" type="pres">
      <dgm:prSet presAssocID="{9B5310AD-9CF8-4925-BC17-1B5F32EBDC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55DA878-A470-4FFD-B2C1-8D0FA8052A37}" type="pres">
      <dgm:prSet presAssocID="{9B5310AD-9CF8-4925-BC17-1B5F32EBDCC4}" presName="spaceRect" presStyleCnt="0"/>
      <dgm:spPr/>
    </dgm:pt>
    <dgm:pt modelId="{2E9C4C0A-6283-46F2-9191-3300A3DBF65D}" type="pres">
      <dgm:prSet presAssocID="{9B5310AD-9CF8-4925-BC17-1B5F32EBDCC4}" presName="parTx" presStyleLbl="revTx" presStyleIdx="0" presStyleCnt="3">
        <dgm:presLayoutVars>
          <dgm:chMax val="0"/>
          <dgm:chPref val="0"/>
        </dgm:presLayoutVars>
      </dgm:prSet>
      <dgm:spPr/>
    </dgm:pt>
    <dgm:pt modelId="{A480A23C-A707-461D-8D36-3776C6879FB8}" type="pres">
      <dgm:prSet presAssocID="{AFA03712-36DC-4974-94D2-CB6E6FEF7507}" presName="sibTrans" presStyleCnt="0"/>
      <dgm:spPr/>
    </dgm:pt>
    <dgm:pt modelId="{BD1A24A5-D8E0-45B2-BAD8-E773092F59C8}" type="pres">
      <dgm:prSet presAssocID="{938E7DF1-B556-43B3-A0CF-9C79656DA132}" presName="compNode" presStyleCnt="0"/>
      <dgm:spPr/>
    </dgm:pt>
    <dgm:pt modelId="{84A50F4F-B13C-4EC4-8A5B-73D5D247F4E8}" type="pres">
      <dgm:prSet presAssocID="{938E7DF1-B556-43B3-A0CF-9C79656DA132}" presName="bgRect" presStyleLbl="bgShp" presStyleIdx="1" presStyleCnt="3"/>
      <dgm:spPr/>
    </dgm:pt>
    <dgm:pt modelId="{D81704FF-605E-4524-A969-60E14D9F1749}" type="pres">
      <dgm:prSet presAssocID="{938E7DF1-B556-43B3-A0CF-9C79656DA1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930D036-EF3F-44C5-ABA2-418B8848AFD6}" type="pres">
      <dgm:prSet presAssocID="{938E7DF1-B556-43B3-A0CF-9C79656DA132}" presName="spaceRect" presStyleCnt="0"/>
      <dgm:spPr/>
    </dgm:pt>
    <dgm:pt modelId="{9C21F74C-4BF2-4FDB-BB0F-3C0BF5463969}" type="pres">
      <dgm:prSet presAssocID="{938E7DF1-B556-43B3-A0CF-9C79656DA132}" presName="parTx" presStyleLbl="revTx" presStyleIdx="1" presStyleCnt="3">
        <dgm:presLayoutVars>
          <dgm:chMax val="0"/>
          <dgm:chPref val="0"/>
        </dgm:presLayoutVars>
      </dgm:prSet>
      <dgm:spPr/>
    </dgm:pt>
    <dgm:pt modelId="{7BA1480B-6DFB-4A5F-95B7-7FAD6B63C1C1}" type="pres">
      <dgm:prSet presAssocID="{C53875F9-2672-4E3D-A359-B46C088CB0AA}" presName="sibTrans" presStyleCnt="0"/>
      <dgm:spPr/>
    </dgm:pt>
    <dgm:pt modelId="{708F5B97-FD82-4D8B-AC73-1071A7EF5434}" type="pres">
      <dgm:prSet presAssocID="{529AB585-1896-4D47-93AD-782F9E7BCFAF}" presName="compNode" presStyleCnt="0"/>
      <dgm:spPr/>
    </dgm:pt>
    <dgm:pt modelId="{7C02209F-2182-4FAF-9E87-D5A2D3E2EA52}" type="pres">
      <dgm:prSet presAssocID="{529AB585-1896-4D47-93AD-782F9E7BCFAF}" presName="bgRect" presStyleLbl="bgShp" presStyleIdx="2" presStyleCnt="3"/>
      <dgm:spPr/>
    </dgm:pt>
    <dgm:pt modelId="{A0F54E0B-39DB-4AE3-9C55-30FC9CB58A60}" type="pres">
      <dgm:prSet presAssocID="{529AB585-1896-4D47-93AD-782F9E7BCF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6EECD492-CE97-4897-A43E-71E23E367F98}" type="pres">
      <dgm:prSet presAssocID="{529AB585-1896-4D47-93AD-782F9E7BCFAF}" presName="spaceRect" presStyleCnt="0"/>
      <dgm:spPr/>
    </dgm:pt>
    <dgm:pt modelId="{09F86C93-42D7-44DE-8085-79E242003C5D}" type="pres">
      <dgm:prSet presAssocID="{529AB585-1896-4D47-93AD-782F9E7BCF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B7BE1A-BFD4-48C2-AC28-8399F90EF0D9}" type="presOf" srcId="{938E7DF1-B556-43B3-A0CF-9C79656DA132}" destId="{9C21F74C-4BF2-4FDB-BB0F-3C0BF5463969}" srcOrd="0" destOrd="0" presId="urn:microsoft.com/office/officeart/2018/2/layout/IconVerticalSolidList"/>
    <dgm:cxn modelId="{A413EE27-11A1-43C6-9385-CC335B50DB49}" srcId="{4FA040DE-E607-4F43-969C-C2A08C56762D}" destId="{529AB585-1896-4D47-93AD-782F9E7BCFAF}" srcOrd="2" destOrd="0" parTransId="{32363A58-2D9F-4CE3-9832-B07C370E7D82}" sibTransId="{0FF98558-6372-4797-96B6-9A9445E42D0C}"/>
    <dgm:cxn modelId="{99D00E68-4E35-460E-8206-43B30C08780C}" srcId="{4FA040DE-E607-4F43-969C-C2A08C56762D}" destId="{938E7DF1-B556-43B3-A0CF-9C79656DA132}" srcOrd="1" destOrd="0" parTransId="{3D0ED3ED-CE7A-4C47-AA61-B3012BDBABBD}" sibTransId="{C53875F9-2672-4E3D-A359-B46C088CB0AA}"/>
    <dgm:cxn modelId="{1CB600B1-FD04-46F2-822F-36A9E7BB0C3C}" srcId="{4FA040DE-E607-4F43-969C-C2A08C56762D}" destId="{9B5310AD-9CF8-4925-BC17-1B5F32EBDCC4}" srcOrd="0" destOrd="0" parTransId="{457B866D-B8B6-46BA-913F-C0FA11BEC4A8}" sibTransId="{AFA03712-36DC-4974-94D2-CB6E6FEF7507}"/>
    <dgm:cxn modelId="{BD61A4E6-0C47-4FCE-92A2-361B4850D2CE}" type="presOf" srcId="{4FA040DE-E607-4F43-969C-C2A08C56762D}" destId="{839A335E-61E9-47FA-870E-7E7474311A49}" srcOrd="0" destOrd="0" presId="urn:microsoft.com/office/officeart/2018/2/layout/IconVerticalSolidList"/>
    <dgm:cxn modelId="{6445F0EF-3E6A-4980-A7B6-E5C59678412D}" type="presOf" srcId="{9B5310AD-9CF8-4925-BC17-1B5F32EBDCC4}" destId="{2E9C4C0A-6283-46F2-9191-3300A3DBF65D}" srcOrd="0" destOrd="0" presId="urn:microsoft.com/office/officeart/2018/2/layout/IconVerticalSolidList"/>
    <dgm:cxn modelId="{55FF74FD-6EE9-4AF1-B687-4833E7815240}" type="presOf" srcId="{529AB585-1896-4D47-93AD-782F9E7BCFAF}" destId="{09F86C93-42D7-44DE-8085-79E242003C5D}" srcOrd="0" destOrd="0" presId="urn:microsoft.com/office/officeart/2018/2/layout/IconVerticalSolidList"/>
    <dgm:cxn modelId="{8C11818D-DC3A-4CA5-A472-F667A629CC36}" type="presParOf" srcId="{839A335E-61E9-47FA-870E-7E7474311A49}" destId="{1EDC7EFB-729F-4AD2-BED6-86F84FBB0015}" srcOrd="0" destOrd="0" presId="urn:microsoft.com/office/officeart/2018/2/layout/IconVerticalSolidList"/>
    <dgm:cxn modelId="{8DFB14FE-D455-440D-83FC-C88117A18DA6}" type="presParOf" srcId="{1EDC7EFB-729F-4AD2-BED6-86F84FBB0015}" destId="{74B8F6AB-1709-400D-9937-A12463BF5440}" srcOrd="0" destOrd="0" presId="urn:microsoft.com/office/officeart/2018/2/layout/IconVerticalSolidList"/>
    <dgm:cxn modelId="{D0C9EDDF-0010-4B15-859F-165C81A79617}" type="presParOf" srcId="{1EDC7EFB-729F-4AD2-BED6-86F84FBB0015}" destId="{0EFAE13C-834C-422E-8255-C788E887240D}" srcOrd="1" destOrd="0" presId="urn:microsoft.com/office/officeart/2018/2/layout/IconVerticalSolidList"/>
    <dgm:cxn modelId="{FD5CD763-C7BB-48A5-AE0F-D16C00DAF494}" type="presParOf" srcId="{1EDC7EFB-729F-4AD2-BED6-86F84FBB0015}" destId="{855DA878-A470-4FFD-B2C1-8D0FA8052A37}" srcOrd="2" destOrd="0" presId="urn:microsoft.com/office/officeart/2018/2/layout/IconVerticalSolidList"/>
    <dgm:cxn modelId="{A9FCEB2C-28C3-499E-ACD8-8298D74450AC}" type="presParOf" srcId="{1EDC7EFB-729F-4AD2-BED6-86F84FBB0015}" destId="{2E9C4C0A-6283-46F2-9191-3300A3DBF65D}" srcOrd="3" destOrd="0" presId="urn:microsoft.com/office/officeart/2018/2/layout/IconVerticalSolidList"/>
    <dgm:cxn modelId="{4102DB24-DF67-464F-9BAC-9DB41D59E131}" type="presParOf" srcId="{839A335E-61E9-47FA-870E-7E7474311A49}" destId="{A480A23C-A707-461D-8D36-3776C6879FB8}" srcOrd="1" destOrd="0" presId="urn:microsoft.com/office/officeart/2018/2/layout/IconVerticalSolidList"/>
    <dgm:cxn modelId="{F197C79B-60A4-4368-88E7-2386D8CA2F18}" type="presParOf" srcId="{839A335E-61E9-47FA-870E-7E7474311A49}" destId="{BD1A24A5-D8E0-45B2-BAD8-E773092F59C8}" srcOrd="2" destOrd="0" presId="urn:microsoft.com/office/officeart/2018/2/layout/IconVerticalSolidList"/>
    <dgm:cxn modelId="{2790D1DD-C87D-4CA3-9146-2DF3E760CC48}" type="presParOf" srcId="{BD1A24A5-D8E0-45B2-BAD8-E773092F59C8}" destId="{84A50F4F-B13C-4EC4-8A5B-73D5D247F4E8}" srcOrd="0" destOrd="0" presId="urn:microsoft.com/office/officeart/2018/2/layout/IconVerticalSolidList"/>
    <dgm:cxn modelId="{B6BA7081-91E6-4CC7-8E72-74B464028DAA}" type="presParOf" srcId="{BD1A24A5-D8E0-45B2-BAD8-E773092F59C8}" destId="{D81704FF-605E-4524-A969-60E14D9F1749}" srcOrd="1" destOrd="0" presId="urn:microsoft.com/office/officeart/2018/2/layout/IconVerticalSolidList"/>
    <dgm:cxn modelId="{58AAA791-9440-4907-826B-5FA2C28DA414}" type="presParOf" srcId="{BD1A24A5-D8E0-45B2-BAD8-E773092F59C8}" destId="{E930D036-EF3F-44C5-ABA2-418B8848AFD6}" srcOrd="2" destOrd="0" presId="urn:microsoft.com/office/officeart/2018/2/layout/IconVerticalSolidList"/>
    <dgm:cxn modelId="{B83E37C8-EB71-4D4D-B191-FC4D9C347239}" type="presParOf" srcId="{BD1A24A5-D8E0-45B2-BAD8-E773092F59C8}" destId="{9C21F74C-4BF2-4FDB-BB0F-3C0BF5463969}" srcOrd="3" destOrd="0" presId="urn:microsoft.com/office/officeart/2018/2/layout/IconVerticalSolidList"/>
    <dgm:cxn modelId="{B2D3F963-97D8-4BB1-977A-61638E756C0F}" type="presParOf" srcId="{839A335E-61E9-47FA-870E-7E7474311A49}" destId="{7BA1480B-6DFB-4A5F-95B7-7FAD6B63C1C1}" srcOrd="3" destOrd="0" presId="urn:microsoft.com/office/officeart/2018/2/layout/IconVerticalSolidList"/>
    <dgm:cxn modelId="{B32009DC-7D4D-4716-A366-CB2CE832DB3A}" type="presParOf" srcId="{839A335E-61E9-47FA-870E-7E7474311A49}" destId="{708F5B97-FD82-4D8B-AC73-1071A7EF5434}" srcOrd="4" destOrd="0" presId="urn:microsoft.com/office/officeart/2018/2/layout/IconVerticalSolidList"/>
    <dgm:cxn modelId="{C6759AE5-9D00-482F-B361-FF974EEA3FDA}" type="presParOf" srcId="{708F5B97-FD82-4D8B-AC73-1071A7EF5434}" destId="{7C02209F-2182-4FAF-9E87-D5A2D3E2EA52}" srcOrd="0" destOrd="0" presId="urn:microsoft.com/office/officeart/2018/2/layout/IconVerticalSolidList"/>
    <dgm:cxn modelId="{C82AA30E-84ED-49B7-A039-7FF6A31203F7}" type="presParOf" srcId="{708F5B97-FD82-4D8B-AC73-1071A7EF5434}" destId="{A0F54E0B-39DB-4AE3-9C55-30FC9CB58A60}" srcOrd="1" destOrd="0" presId="urn:microsoft.com/office/officeart/2018/2/layout/IconVerticalSolidList"/>
    <dgm:cxn modelId="{BAC7F182-F747-4E3F-87F6-54F363CE649F}" type="presParOf" srcId="{708F5B97-FD82-4D8B-AC73-1071A7EF5434}" destId="{6EECD492-CE97-4897-A43E-71E23E367F98}" srcOrd="2" destOrd="0" presId="urn:microsoft.com/office/officeart/2018/2/layout/IconVerticalSolidList"/>
    <dgm:cxn modelId="{95AC613C-0EBA-40F9-BEE7-5AF0CC4B4CF6}" type="presParOf" srcId="{708F5B97-FD82-4D8B-AC73-1071A7EF5434}" destId="{09F86C93-42D7-44DE-8085-79E242003C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8F6AB-1709-400D-9937-A12463BF544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AE13C-834C-422E-8255-C788E887240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C4C0A-6283-46F2-9191-3300A3DBF65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One alternative to the CART approach involves a simple multi-layer perceptron (MLP) with a single hidden layer, which applys the hyperbolic tangent activation function.</a:t>
          </a:r>
        </a:p>
      </dsp:txBody>
      <dsp:txXfrm>
        <a:off x="1435590" y="531"/>
        <a:ext cx="9080009" cy="1242935"/>
      </dsp:txXfrm>
    </dsp:sp>
    <dsp:sp modelId="{84A50F4F-B13C-4EC4-8A5B-73D5D247F4E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704FF-605E-4524-A969-60E14D9F174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F74C-4BF2-4FDB-BB0F-3C0BF546396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Between the input and hidden layers, a densely connected network of weights, optimized through 10-fold cross-validation with a 70-30 training-test ratio.</a:t>
          </a:r>
        </a:p>
      </dsp:txBody>
      <dsp:txXfrm>
        <a:off x="1435590" y="1554201"/>
        <a:ext cx="9080009" cy="1242935"/>
      </dsp:txXfrm>
    </dsp:sp>
    <dsp:sp modelId="{7C02209F-2182-4FAF-9E87-D5A2D3E2EA52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54E0B-39DB-4AE3-9C55-30FC9CB58A6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86C93-42D7-44DE-8085-79E242003C5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notice that between the input and hidden layers, negative synaptic weights for standard deviation, PC1, and PC3 are likely to go through the activation function and link to Outcome 0 [the lung belonging to a healthy patient].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40C1-30D6-453B-9D91-1EB6AD9E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19B73-541E-40C4-BDBB-1D4A41E2E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3631-112B-451C-8766-1694F937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D7AC8-889E-4351-A2C5-C0A93617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8F7C8-B188-4EBF-82CC-873A9A83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6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E953-F99E-420D-AFCE-A53D140C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6E22B-06FC-45C9-9697-AA672FC4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70225-8150-412B-9DE7-8E2E4805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07C9-735A-4935-99E5-66CC893D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EF8D-8C80-43A7-8CC4-F64B35B8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7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53710-A1FA-4292-9676-8E5FEDA9E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B5352-3E2C-423A-8D4C-E9AE9FE9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4B11-DC6D-4318-BFD1-46D13793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610C-447C-4437-8154-7D44C59A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7272-7672-4A6A-B9A0-8C07CF92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75A2-B1CA-490F-8B42-E0888601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26DE-30CD-4468-ABF4-8502D74D4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0A8E6-BCE7-4619-8FDD-A88F919E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DA7F-C05D-487A-85E9-A5A2353A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ACEE-624C-4F0B-A215-AB560723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89E-3FEC-4116-B453-53393258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B2399-28A8-4035-8349-456B4836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E40A3-7F0A-4996-9649-67929297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DDA1-A345-42FA-AF2B-F881884C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9EDB-5AC5-4EA3-864B-97DD63D3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1FE0-9154-4CBE-80ED-1680D349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74E7-AAC5-4A9F-AAEA-E7EAE8D75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C4B34-F60A-4D87-9B58-1E8FC2BD4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5B0C2-D91C-4C3E-B4F9-006C1DCE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3D59B-FFE8-4BE3-B9FC-827D7E9E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BF0CB-B0E2-4924-A3DB-C7CBFB07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264D-5966-4424-8B52-60F72CC1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94EC-7C6C-4434-B0F5-F0C49DDA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992EA-4182-4DA3-AAB9-CE7B506D9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18DCB-5149-4A76-827D-95999EECD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D58CF-F160-4453-A18F-3637EF9E3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E7400-A1CD-4BCC-9DEE-AD90F8BB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0CB40-EBE4-45F8-8336-CEB09DD7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4521A-9DED-49BB-8E72-9AB7F253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DAD0-AD35-457C-8E1C-22B9C434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AC56E-BEED-4D9A-9CCB-20174B63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7F8F9-87CC-4981-917D-75F4ABBD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4AF01-4E07-40D4-A30F-FCF828B3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BC74F-76CA-42A0-8292-953ECE26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59A43-826F-41E0-A101-0C3A9A0A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57793-75F6-4CE1-A0CC-FE0CEEFA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1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5478-1965-4D49-A57A-DC9755C9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7573-3BD3-4521-8F95-8E8F7E36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C3075-796C-45D2-8359-0C1771A1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BC78-7728-46F5-BECE-3942556E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1330F-6E4E-4C0E-9707-6FB70482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2285-2660-4EA6-88E8-C5B75D9A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E78-3513-4AB3-9EC8-64041DF6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3FB5B-7B6C-427B-9C62-75E42C7D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DC0E6-3B56-4A1A-9383-071668B18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4DF07-0315-4FDE-B09F-F1618C49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B0927-E599-419A-9BF1-F8AD17DD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D480-47DA-4ED5-8D44-30446BBE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1A51F-8CF2-4F44-9D2B-F2BC3BCC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2B77-B071-49AB-B23A-02F5CE65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1B4B-B4EA-4286-9B8F-A3EF8533B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0D33-470B-445D-BDA1-58F692299B3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C81D-EF24-45EB-B9F4-1EE7458B0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B39B-C6A1-4F6F-B97B-759CE36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7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CD47-4927-4464-8194-375BC84E8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Chest Xray Comparative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A5D3-08B9-4786-ABBF-C8413F4A4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Schaeffer</a:t>
            </a:r>
          </a:p>
        </p:txBody>
      </p:sp>
    </p:spTree>
    <p:extLst>
      <p:ext uri="{BB962C8B-B14F-4D97-AF65-F5344CB8AC3E}">
        <p14:creationId xmlns:p14="http://schemas.microsoft.com/office/powerpoint/2010/main" val="152963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A9E4-8FEB-4EF2-ADB1-DF4B227D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Another Modeling Approach: MLP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96C51-5F40-41A4-9050-C73BEC2CE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452" y="467208"/>
            <a:ext cx="413169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1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59A98-B4BC-44F1-896B-A1BC9419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MLP Insights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914989-5B5F-4490-A725-63BABDEE9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6272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49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5F71F-0100-4AFA-AF41-5B1EAE07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MLP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AAC22-1AFA-469C-97A5-954E9F65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2189" y="2494450"/>
            <a:ext cx="5773883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Sadly, though, there was little room for in-sample improvement from the earlier discussed CART model (which correctly explained 99.5% of the given labels).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Still, our MLP did an excellent job and correctly classified 96.6% of in-sample data.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3DCC4-9473-4BD4-807D-51A7AAFC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06" y="916766"/>
            <a:ext cx="3343407" cy="2140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B78077-A36A-4094-A192-B61804F89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706" y="3511630"/>
            <a:ext cx="3340358" cy="275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2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01977-91EB-4D1D-9D28-8563B584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ECA1-B3E2-4E82-B0FF-693E8C9A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/>
              <a:t>Use COVID_PCA_project.m to generate 3-dimensional PCA clusters from 400 299 x 299 grayscale images, including</a:t>
            </a:r>
          </a:p>
          <a:p>
            <a:pPr lvl="1"/>
            <a:r>
              <a:rPr lang="en-US" dirty="0"/>
              <a:t>200 chest X-rays of Normal, healthy lungs</a:t>
            </a:r>
          </a:p>
          <a:p>
            <a:pPr lvl="1"/>
            <a:r>
              <a:rPr lang="en-US" dirty="0"/>
              <a:t>200 chest X-rays from COVID patients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Use COVID_CRT_NNW_project.m to generate 2 additional Principal Components, as statistics for each image, exporting tabular data to MLdata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Utilize CRTs and MLPs in SPSS to develop predictive modeling based on Mldata.</a:t>
            </a:r>
          </a:p>
        </p:txBody>
      </p:sp>
    </p:spTree>
    <p:extLst>
      <p:ext uri="{BB962C8B-B14F-4D97-AF65-F5344CB8AC3E}">
        <p14:creationId xmlns:p14="http://schemas.microsoft.com/office/powerpoint/2010/main" val="192153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37080-D135-4E09-826D-55BE0BF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Dispersion Among Average Samples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390875-5AFD-44EA-BFE8-E303D0891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2189" y="2494450"/>
            <a:ext cx="5773883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The two graphics to the were inferred by our first MATLAB file</a:t>
            </a:r>
          </a:p>
          <a:p>
            <a:r>
              <a:rPr lang="en-US" sz="2400"/>
              <a:t>We notice that on average, chest X-rays from COVID patients were much cloudier, with a greater amount of dispersion</a:t>
            </a:r>
          </a:p>
          <a:p>
            <a:r>
              <a:rPr lang="en-US" sz="2400"/>
              <a:t>Normal lungs, by comparison, are well-defined in radiography</a:t>
            </a:r>
            <a:endParaRPr lang="en-US" sz="2400" dirty="0"/>
          </a:p>
        </p:txBody>
      </p:sp>
      <p:pic>
        <p:nvPicPr>
          <p:cNvPr id="6" name="Content Placeholder 5" descr="A picture containing blur&#10;&#10;Description automatically generated">
            <a:extLst>
              <a:ext uri="{FF2B5EF4-FFF2-40B4-BE49-F238E27FC236}">
                <a16:creationId xmlns:a16="http://schemas.microsoft.com/office/drawing/2014/main" id="{89C33595-1102-44E5-AB64-333F5248FD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6" r="17033" b="14010"/>
          <a:stretch/>
        </p:blipFill>
        <p:spPr>
          <a:xfrm>
            <a:off x="8607104" y="633852"/>
            <a:ext cx="2164359" cy="2327442"/>
          </a:xfrm>
          <a:prstGeom prst="rect">
            <a:avLst/>
          </a:prstGeom>
        </p:spPr>
      </p:pic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4624EB1B-74BE-48BF-8363-553B48711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r="17595" b="15595"/>
          <a:stretch/>
        </p:blipFill>
        <p:spPr>
          <a:xfrm>
            <a:off x="8607105" y="3511296"/>
            <a:ext cx="2164359" cy="23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7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1145F-AE11-4CC1-95E4-71CE1FC1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PC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FB71-5D1E-47CB-A05D-826B85DD9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To the right, we plot our first three principal components</a:t>
            </a:r>
          </a:p>
          <a:p>
            <a:endParaRPr lang="en-US" sz="2400" dirty="0"/>
          </a:p>
          <a:p>
            <a:r>
              <a:rPr lang="en-US" sz="2400" dirty="0"/>
              <a:t>Close inspection seems to suggest a decision plane extruded from a diagonal axis between PC2 and PC3 may be plausible</a:t>
            </a:r>
          </a:p>
        </p:txBody>
      </p:sp>
      <p:pic>
        <p:nvPicPr>
          <p:cNvPr id="6" name="Content Placeholder 5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90107ED0-0164-4072-BE39-37A37CD95E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" r="3" b="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2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04D4D-CEA1-46B2-9339-41C4DD44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Correlational Observations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4DD0-4950-4835-BF4E-0AC0DC9B7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From the right correlation heatmap, a few things stand out: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The mean and median of samples are an incredibly strong correlation in the processed images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Among our independent variables, Principal Component 2 has the highest correlation with Outcome [of belonging to either the Normal (0) or COVID (1) label]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Mean, Median, Mode, and PC1 share roughly the same correlational strength with Outcome</a:t>
            </a:r>
          </a:p>
        </p:txBody>
      </p:sp>
      <p:pic>
        <p:nvPicPr>
          <p:cNvPr id="6" name="Content Placeholder 5" descr="A picture containing square&#10;&#10;Description automatically generated">
            <a:extLst>
              <a:ext uri="{FF2B5EF4-FFF2-40B4-BE49-F238E27FC236}">
                <a16:creationId xmlns:a16="http://schemas.microsoft.com/office/drawing/2014/main" id="{A06DE2D8-0DA6-46B4-9255-3C3ED7D9C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" t="9441" r="11340" b="7005"/>
          <a:stretch/>
        </p:blipFill>
        <p:spPr>
          <a:xfrm>
            <a:off x="7609719" y="2511172"/>
            <a:ext cx="4053545" cy="4012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961F9-9AE4-4DBF-851C-70AC1C645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107" y="2611641"/>
            <a:ext cx="1486107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7A00E2-4EBD-4FA4-9E2F-9C37C5BD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Another Observation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9C68E-DE0F-489D-B5AB-6531F314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With a Pearson correlation coefficient of .96, the mean and median pixel values are almost perfectly linear.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This is mildly interesting, since the two’s correlation relative to outcome varies by a few percent. 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C3E24580-1BD9-47BA-A4B7-F11DF00C9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00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0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E12B3D-AD83-41BB-BF0B-69EF9E9F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CART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03599-7B8D-404F-B0C8-CAD7AE6E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Using SPSS, I was able to generate the following Classification Tree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Unsurprisingly, PC2 was chosen as the primary node, and implement again as a first-tier child node.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Following this, mean and median were given equal precedence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An interesting result, though, was the mode, which shared roughly the same correlational strength to outcome as mean or median, was not implement until last.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8" name="Picture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423E8957-0909-40D4-84F8-5721519888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" b="4335"/>
          <a:stretch/>
        </p:blipFill>
        <p:spPr>
          <a:xfrm>
            <a:off x="6664274" y="2378076"/>
            <a:ext cx="3895498" cy="3691552"/>
          </a:xfrm>
        </p:spPr>
      </p:pic>
    </p:spTree>
    <p:extLst>
      <p:ext uri="{BB962C8B-B14F-4D97-AF65-F5344CB8AC3E}">
        <p14:creationId xmlns:p14="http://schemas.microsoft.com/office/powerpoint/2010/main" val="358372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Content Placeholder 29">
            <a:extLst>
              <a:ext uri="{FF2B5EF4-FFF2-40B4-BE49-F238E27FC236}">
                <a16:creationId xmlns:a16="http://schemas.microsoft.com/office/drawing/2014/main" id="{6E3E9385-A3F7-4FCF-AA50-2F6B1C7C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838848"/>
            <a:ext cx="5047526" cy="10272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>
                <a:solidFill>
                  <a:schemeClr val="bg1"/>
                </a:solidFill>
              </a:rPr>
              <a:t>CART Performance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0EC658F-6D23-49B7-A1AF-4C20868C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81" y="2812887"/>
            <a:ext cx="5593580" cy="29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8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CC63D8B4-5FA9-4F3B-9F5F-9785322E3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15" y="1243499"/>
            <a:ext cx="4663330" cy="4371001"/>
          </a:xfrm>
        </p:spPr>
      </p:pic>
    </p:spTree>
    <p:extLst>
      <p:ext uri="{BB962C8B-B14F-4D97-AF65-F5344CB8AC3E}">
        <p14:creationId xmlns:p14="http://schemas.microsoft.com/office/powerpoint/2010/main" val="46529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506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Chest Xray Comparative Analysis</vt:lpstr>
      <vt:lpstr>Procedure:</vt:lpstr>
      <vt:lpstr>Dispersion Among Average Samples</vt:lpstr>
      <vt:lpstr>PC Clustering</vt:lpstr>
      <vt:lpstr>Correlational Observations</vt:lpstr>
      <vt:lpstr>Another Observation</vt:lpstr>
      <vt:lpstr>CART Structure</vt:lpstr>
      <vt:lpstr>PowerPoint Presentation</vt:lpstr>
      <vt:lpstr>PowerPoint Presentation</vt:lpstr>
      <vt:lpstr>Another Modeling Approach: MLP</vt:lpstr>
      <vt:lpstr>MLP Insights</vt:lpstr>
      <vt:lpstr>MLP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Schaeffer</dc:creator>
  <cp:lastModifiedBy>Alex Schaeffer</cp:lastModifiedBy>
  <cp:revision>4</cp:revision>
  <dcterms:created xsi:type="dcterms:W3CDTF">2021-04-16T02:53:56Z</dcterms:created>
  <dcterms:modified xsi:type="dcterms:W3CDTF">2021-04-17T05:24:53Z</dcterms:modified>
</cp:coreProperties>
</file>