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  <p:sldId id="522" r:id="rId5"/>
    <p:sldId id="521" r:id="rId6"/>
    <p:sldId id="520" r:id="rId7"/>
    <p:sldId id="519" r:id="rId8"/>
    <p:sldId id="523" r:id="rId9"/>
    <p:sldId id="495" r:id="rId10"/>
    <p:sldId id="524" r:id="rId11"/>
    <p:sldId id="518" r:id="rId12"/>
    <p:sldId id="467" r:id="rId13"/>
    <p:sldId id="525" r:id="rId14"/>
    <p:sldId id="33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88F"/>
    <a:srgbClr val="123876"/>
    <a:srgbClr val="D8422A"/>
    <a:srgbClr val="4C4C4B"/>
    <a:srgbClr val="003E87"/>
    <a:srgbClr val="123875"/>
    <a:srgbClr val="DA3B26"/>
    <a:srgbClr val="0069B1"/>
    <a:srgbClr val="C20C23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5" autoAdjust="0"/>
    <p:restoredTop sz="73467" autoAdjust="0"/>
  </p:normalViewPr>
  <p:slideViewPr>
    <p:cSldViewPr snapToGrid="0" showGuides="1">
      <p:cViewPr>
        <p:scale>
          <a:sx n="66" d="100"/>
          <a:sy n="66" d="100"/>
        </p:scale>
        <p:origin x="1200" y="38"/>
      </p:cViewPr>
      <p:guideLst>
        <p:guide orient="horz" pos="2263"/>
        <p:guide pos="3840"/>
        <p:guide orient="horz" pos="232"/>
        <p:guide pos="288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326_文广会展物料(转曲)-1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0840" y="0"/>
            <a:ext cx="121708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D98A4-695F-4B48-95E5-853BA05E07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F147-5A32-4FB8-A850-36B8B0C9C0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tags" Target="../tags/tag1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tags" Target="../tags/tag2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tags" Target="../tags/tag16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74065" y="-2540"/>
            <a:ext cx="12753191" cy="6858000"/>
            <a:chOff x="-274065" y="0"/>
            <a:chExt cx="1275319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434" cy="6858000"/>
            </a:xfrm>
            <a:prstGeom prst="rect">
              <a:avLst/>
            </a:prstGeom>
          </p:spPr>
        </p:pic>
        <p:pic>
          <p:nvPicPr>
            <p:cNvPr id="9" name="图片 8" descr="SIJ350 喷涂测试报告&#10;——激光共聚焦实验&#10;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3" b="29592"/>
            <a:stretch>
              <a:fillRect/>
            </a:stretch>
          </p:blipFill>
          <p:spPr>
            <a:xfrm>
              <a:off x="-274065" y="1090353"/>
              <a:ext cx="12753191" cy="3353848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4277717" y="2410853"/>
            <a:ext cx="3611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组会汇报</a:t>
            </a:r>
            <a:endParaRPr lang="zh-CN" altLang="en-US" sz="6000" dirty="0">
              <a:solidFill>
                <a:srgbClr val="EEC88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10" y="-225923"/>
            <a:ext cx="2234909" cy="22349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6" y="5364553"/>
            <a:ext cx="12330986" cy="1493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32953" y="3740393"/>
            <a:ext cx="70626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汇报人：钟郑健  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3570" y="796925"/>
            <a:ext cx="8955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使用机器学习时的实验结果验证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5270" y="1710690"/>
            <a:ext cx="1178941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3570" y="796925"/>
            <a:ext cx="8955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使用本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算法的实验结果验证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180" y="1867535"/>
            <a:ext cx="1214882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3" b="29592"/>
          <a:stretch>
            <a:fillRect/>
          </a:stretch>
        </p:blipFill>
        <p:spPr>
          <a:xfrm>
            <a:off x="-275441" y="1103852"/>
            <a:ext cx="12753191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6" y="5364553"/>
            <a:ext cx="12330986" cy="14936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948096" y="2720399"/>
            <a:ext cx="4295807" cy="1476403"/>
            <a:chOff x="4464783" y="2259446"/>
            <a:chExt cx="3262433" cy="1121248"/>
          </a:xfrm>
        </p:grpSpPr>
        <p:sp>
          <p:nvSpPr>
            <p:cNvPr id="12" name="文本框 11"/>
            <p:cNvSpPr txBox="1"/>
            <p:nvPr/>
          </p:nvSpPr>
          <p:spPr>
            <a:xfrm>
              <a:off x="4464783" y="2259446"/>
              <a:ext cx="32624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000" b="1">
                  <a:solidFill>
                    <a:srgbClr val="EEC88F"/>
                  </a:solidFill>
                  <a:latin typeface="微软雅黑" panose="020B0503020204020204" charset="-122"/>
                  <a:ea typeface="微软雅黑" panose="020B0503020204020204" charset="-122"/>
                </a:rPr>
                <a:t>谢谢观看</a:t>
              </a:r>
              <a:endParaRPr lang="zh-CN" altLang="en-US" sz="6000" b="1">
                <a:solidFill>
                  <a:srgbClr val="EEC88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18735" y="3011362"/>
              <a:ext cx="1554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EEC88F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 YOU</a:t>
              </a:r>
              <a:endParaRPr lang="zh-CN" altLang="en-US">
                <a:solidFill>
                  <a:srgbClr val="EEC88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10" y="-225923"/>
            <a:ext cx="2234909" cy="2234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74065" y="-2540"/>
            <a:ext cx="12753191" cy="6858000"/>
            <a:chOff x="-274065" y="0"/>
            <a:chExt cx="1275319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434" cy="6858000"/>
            </a:xfrm>
            <a:prstGeom prst="rect">
              <a:avLst/>
            </a:prstGeom>
          </p:spPr>
        </p:pic>
        <p:pic>
          <p:nvPicPr>
            <p:cNvPr id="9" name="图片 8" descr="SIJ350 喷涂测试报告&#10;——激光共聚焦实验&#10;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3" b="29592"/>
            <a:stretch>
              <a:fillRect/>
            </a:stretch>
          </p:blipFill>
          <p:spPr>
            <a:xfrm>
              <a:off x="-274065" y="1090353"/>
              <a:ext cx="12753191" cy="3353848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4849217" y="2410853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</a:t>
            </a:r>
            <a:endParaRPr lang="en-US" altLang="zh-CN" sz="6000" dirty="0">
              <a:solidFill>
                <a:srgbClr val="EEC88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10" y="-225923"/>
            <a:ext cx="2234909" cy="22349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6" y="5364553"/>
            <a:ext cx="12330986" cy="1493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4015" y="670560"/>
            <a:ext cx="1082103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思路就是获取到带噪信号的峰值点，然后与降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后的信号的峰值点位置进行比较，但是该方法对于驼峰区的判断存在一些问题，又因为驼峰区的方向对重构影响不大，所以可以忽略这部分误差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310" y="8229600"/>
            <a:ext cx="710184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b="0">
                <a:solidFill>
                  <a:srgbClr val="000000"/>
                </a:solidFill>
                <a:latin typeface="TimesLTStd-Roman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以上数据表明，当噪声很小的时候，不需要进行针对驼峰区方向的矫正，就可以得到完全正确的峰值，即也就可以得到正确的方向了。。。当噪声增大，对峰值的判断越来越存在着误差，点的位置的偏差不大，主要是在驼峰区出现了更多的错点，但是进行针对驼峰区的方向矫正后，也能得到正确的方向。。。值得注意的是，当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值小于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0.3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SNR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时，方法失效。。。总而言之，该方法覆盖除特别小的反馈强度以及除特别小的信噪比外 的所有范围。</a:t>
            </a:r>
            <a:endParaRPr lang="zh-CN" altLang="en-US" sz="2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97915" y="1332865"/>
            <a:ext cx="10095230" cy="5377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310" y="8229600"/>
            <a:ext cx="710184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b="0">
                <a:solidFill>
                  <a:srgbClr val="000000"/>
                </a:solidFill>
                <a:latin typeface="TimesLTStd-Roman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以上数据表明，当噪声很小的时候，不需要进行针对驼峰区方向的矫正，就可以得到完全正确的峰值，即也就可以得到正确的方向了。。。当噪声增大，对峰值的判断越来越存在着误差，点的位置的偏差不大，主要是在驼峰区出现了更多的错点，但是进行针对驼峰区的方向矫正后，也能得到正确的方向。。。值得注意的是，当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值小于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0.3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SNR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时，方法失效。。。总而言之，该方法覆盖除特别小的反馈强度以及除特别小的信噪比外 的所有范围。</a:t>
            </a:r>
            <a:endParaRPr lang="zh-CN" altLang="en-US" sz="2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94105" y="95885"/>
            <a:ext cx="9382125" cy="6634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4015" y="796925"/>
            <a:ext cx="1082103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以下表格记录能否在特定条件下获取到正确的带噪信号峰值（评判标准：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允许存在误差，即点的位置有些许的偏差，但不允许存在错误点，虽然这里驼峰区存在错误点对我们方向没有影响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  2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、漏掉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本应该获取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的正确的峰值）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781685" y="2486025"/>
          <a:ext cx="9845040" cy="2586355"/>
        </p:xfrm>
        <a:graphic>
          <a:graphicData uri="http://schemas.openxmlformats.org/drawingml/2006/table">
            <a:tbl>
              <a:tblPr/>
              <a:tblGrid>
                <a:gridCol w="1536700"/>
                <a:gridCol w="679450"/>
                <a:gridCol w="528320"/>
                <a:gridCol w="582295"/>
                <a:gridCol w="637540"/>
                <a:gridCol w="636270"/>
                <a:gridCol w="638810"/>
                <a:gridCol w="546100"/>
                <a:gridCol w="666115"/>
                <a:gridCol w="624205"/>
                <a:gridCol w="550545"/>
                <a:gridCol w="560070"/>
                <a:gridCol w="582295"/>
                <a:gridCol w="568960"/>
                <a:gridCol w="507365"/>
              </a:tblGrid>
              <a:tr h="6737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SNRSNR(db)（db）C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5310" y="8229600"/>
            <a:ext cx="710184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b="0">
                <a:solidFill>
                  <a:srgbClr val="000000"/>
                </a:solidFill>
                <a:latin typeface="TimesLTStd-Roman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以上数据表明，当噪声很小的时候，不需要进行针对驼峰区方向的矫正，就可以得到完全正确的峰值，即也就可以得到正确的方向了。。。当噪声增大，对峰值的判断越来越存在着误差，点的位置的偏差不大，主要是在驼峰区出现了更多的错点，但是进行针对驼峰区的方向矫正后，也能得到正确的方向。。。值得注意的是，当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值小于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0.3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SNR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时，方法失效。。。总而言之，该方法覆盖除特别小的反馈强度以及除特别小的信噪比外 的所有范围。</a:t>
            </a:r>
            <a:endParaRPr lang="zh-CN" altLang="en-US" sz="2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74065" y="-2540"/>
            <a:ext cx="12753191" cy="6858000"/>
            <a:chOff x="-274065" y="0"/>
            <a:chExt cx="1275319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434" cy="6858000"/>
            </a:xfrm>
            <a:prstGeom prst="rect">
              <a:avLst/>
            </a:prstGeom>
          </p:spPr>
        </p:pic>
        <p:pic>
          <p:nvPicPr>
            <p:cNvPr id="9" name="图片 8" descr="SIJ350 喷涂测试报告&#10;——激光共聚焦实验&#10;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3" b="29592"/>
            <a:stretch>
              <a:fillRect/>
            </a:stretch>
          </p:blipFill>
          <p:spPr>
            <a:xfrm>
              <a:off x="-274065" y="1090353"/>
              <a:ext cx="12753191" cy="3353848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4849217" y="2410853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>
                <a:solidFill>
                  <a:srgbClr val="EEC88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part2</a:t>
            </a:r>
            <a:endParaRPr lang="en-US" altLang="zh-CN" sz="6000" dirty="0">
              <a:solidFill>
                <a:srgbClr val="EEC88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10" y="-225923"/>
            <a:ext cx="2234909" cy="22349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6" y="5364553"/>
            <a:ext cx="12330986" cy="1493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5886712" y="449348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25" name="箭头: 下 24"/>
          <p:cNvSpPr/>
          <p:nvPr/>
        </p:nvSpPr>
        <p:spPr>
          <a:xfrm>
            <a:off x="5349240" y="1047750"/>
            <a:ext cx="681990" cy="744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7558483" y="1986029"/>
            <a:ext cx="2091280" cy="6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驼峰区</a:t>
            </a:r>
            <a:r>
              <a:rPr lang="zh-CN" altLang="en-US" sz="1600" dirty="0"/>
              <a:t>处理：判断是否大于平均峰值</a:t>
            </a:r>
            <a:r>
              <a:rPr lang="zh-CN" altLang="en-US" sz="1600" dirty="0"/>
              <a:t>距离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614124" y="710507"/>
            <a:ext cx="6151944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降</a:t>
            </a:r>
            <a:r>
              <a:rPr lang="en-US" altLang="zh-CN" sz="1600" dirty="0"/>
              <a:t>C</a:t>
            </a:r>
            <a:r>
              <a:rPr lang="zh-CN" altLang="en-US" sz="1600" dirty="0"/>
              <a:t>信号，并计算平均峰值</a:t>
            </a:r>
            <a:r>
              <a:rPr lang="zh-CN" altLang="en-US" sz="1600" dirty="0"/>
              <a:t>距离</a:t>
            </a:r>
            <a:endParaRPr lang="zh-CN" altLang="en-US" sz="1600" dirty="0"/>
          </a:p>
        </p:txBody>
      </p:sp>
      <p:sp>
        <p:nvSpPr>
          <p:cNvPr id="30" name="矩形: 圆角 29"/>
          <p:cNvSpPr/>
          <p:nvPr/>
        </p:nvSpPr>
        <p:spPr>
          <a:xfrm>
            <a:off x="5232400" y="3226435"/>
            <a:ext cx="2559685" cy="39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仅包含</a:t>
            </a:r>
            <a:r>
              <a:rPr lang="zh-CN" altLang="en-US" sz="1600" dirty="0"/>
              <a:t>驼峰区</a:t>
            </a:r>
            <a:endParaRPr lang="zh-CN" altLang="en-US" sz="1600" dirty="0"/>
          </a:p>
        </p:txBody>
      </p:sp>
      <p:sp>
        <p:nvSpPr>
          <p:cNvPr id="32" name="矩形: 圆角 31"/>
          <p:cNvSpPr/>
          <p:nvPr/>
        </p:nvSpPr>
        <p:spPr>
          <a:xfrm>
            <a:off x="9248140" y="3774440"/>
            <a:ext cx="2803525" cy="372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包含驼峰区两侧的条纹</a:t>
            </a:r>
            <a:r>
              <a:rPr lang="zh-CN" altLang="en-US" sz="1600" dirty="0"/>
              <a:t>区</a:t>
            </a:r>
            <a:endParaRPr lang="zh-CN" altLang="en-US" sz="1600" dirty="0"/>
          </a:p>
        </p:txBody>
      </p:sp>
      <p:cxnSp>
        <p:nvCxnSpPr>
          <p:cNvPr id="4" name="肘形连接符 3"/>
          <p:cNvCxnSpPr>
            <a:stCxn id="26" idx="2"/>
            <a:endCxn id="30" idx="0"/>
          </p:cNvCxnSpPr>
          <p:nvPr/>
        </p:nvCxnSpPr>
        <p:spPr>
          <a:xfrm rot="5400000">
            <a:off x="7254558" y="1876743"/>
            <a:ext cx="607695" cy="20916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26" idx="2"/>
          </p:cNvCxnSpPr>
          <p:nvPr/>
        </p:nvCxnSpPr>
        <p:spPr>
          <a:xfrm rot="5400000" flipV="1">
            <a:off x="9323705" y="1899285"/>
            <a:ext cx="607060" cy="2045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: 圆角 29"/>
          <p:cNvSpPr/>
          <p:nvPr>
            <p:custDataLst>
              <p:tags r:id="rId5"/>
            </p:custDataLst>
          </p:nvPr>
        </p:nvSpPr>
        <p:spPr>
          <a:xfrm>
            <a:off x="7199863" y="4339692"/>
            <a:ext cx="2755842" cy="50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方向</a:t>
            </a:r>
            <a:r>
              <a:rPr lang="zh-CN" altLang="en-US" sz="1600" dirty="0"/>
              <a:t>矫正</a:t>
            </a:r>
            <a:endParaRPr lang="zh-CN" altLang="en-US" sz="1600" dirty="0"/>
          </a:p>
        </p:txBody>
      </p:sp>
      <p:cxnSp>
        <p:nvCxnSpPr>
          <p:cNvPr id="13" name="肘形连接符 12"/>
          <p:cNvCxnSpPr>
            <a:stCxn id="30" idx="2"/>
            <a:endCxn id="12" idx="0"/>
          </p:cNvCxnSpPr>
          <p:nvPr/>
        </p:nvCxnSpPr>
        <p:spPr>
          <a:xfrm rot="5400000" flipV="1">
            <a:off x="7183755" y="2945765"/>
            <a:ext cx="722630" cy="2065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0"/>
          </p:cNvCxnSpPr>
          <p:nvPr/>
        </p:nvCxnSpPr>
        <p:spPr>
          <a:xfrm rot="5400000">
            <a:off x="9243060" y="2932430"/>
            <a:ext cx="741680" cy="2072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: 圆角 25"/>
          <p:cNvSpPr/>
          <p:nvPr>
            <p:custDataLst>
              <p:tags r:id="rId6"/>
            </p:custDataLst>
          </p:nvPr>
        </p:nvSpPr>
        <p:spPr>
          <a:xfrm>
            <a:off x="2237740" y="1986280"/>
            <a:ext cx="2397760" cy="903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条纹区处理：降</a:t>
            </a:r>
            <a:r>
              <a:rPr lang="en-US" altLang="zh-CN" sz="1600" dirty="0"/>
              <a:t>C</a:t>
            </a:r>
            <a:r>
              <a:rPr lang="zh-CN" altLang="en-US" sz="1600" dirty="0"/>
              <a:t>后信号的峰值点与</a:t>
            </a:r>
            <a:r>
              <a:rPr lang="en-US" altLang="zh-CN" sz="1600" dirty="0"/>
              <a:t>part1</a:t>
            </a:r>
            <a:r>
              <a:rPr lang="zh-CN" altLang="en-US" sz="1600" dirty="0"/>
              <a:t>取出的峰值点</a:t>
            </a:r>
            <a:r>
              <a:rPr lang="zh-CN" altLang="en-US" sz="1600" dirty="0"/>
              <a:t>比较</a:t>
            </a:r>
            <a:endParaRPr lang="zh-CN" altLang="en-US" sz="1600" dirty="0"/>
          </a:p>
        </p:txBody>
      </p:sp>
      <p:sp>
        <p:nvSpPr>
          <p:cNvPr id="16" name="矩形: 圆角 29"/>
          <p:cNvSpPr/>
          <p:nvPr>
            <p:custDataLst>
              <p:tags r:id="rId7"/>
            </p:custDataLst>
          </p:nvPr>
        </p:nvSpPr>
        <p:spPr>
          <a:xfrm>
            <a:off x="102870" y="3538855"/>
            <a:ext cx="2368550" cy="43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大于</a:t>
            </a:r>
            <a:r>
              <a:rPr lang="en-US" altLang="zh-CN" sz="1600" dirty="0"/>
              <a:t>part1</a:t>
            </a:r>
            <a:r>
              <a:rPr lang="zh-CN" altLang="en-US" sz="1600" dirty="0"/>
              <a:t>取出的</a:t>
            </a:r>
            <a:r>
              <a:rPr lang="zh-CN" altLang="en-US" sz="1600" dirty="0"/>
              <a:t>峰值点</a:t>
            </a:r>
            <a:endParaRPr lang="zh-CN" altLang="en-US" sz="1600" dirty="0"/>
          </a:p>
        </p:txBody>
      </p:sp>
      <p:cxnSp>
        <p:nvCxnSpPr>
          <p:cNvPr id="18" name="肘形连接符 17"/>
          <p:cNvCxnSpPr>
            <a:stCxn id="15" idx="2"/>
          </p:cNvCxnSpPr>
          <p:nvPr>
            <p:custDataLst>
              <p:tags r:id="rId8"/>
            </p:custDataLst>
          </p:nvPr>
        </p:nvCxnSpPr>
        <p:spPr>
          <a:xfrm rot="5400000">
            <a:off x="2031365" y="2145665"/>
            <a:ext cx="661035" cy="2149475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2"/>
            <a:endCxn id="28" idx="0"/>
          </p:cNvCxnSpPr>
          <p:nvPr>
            <p:custDataLst>
              <p:tags r:id="rId9"/>
            </p:custDataLst>
          </p:nvPr>
        </p:nvCxnSpPr>
        <p:spPr>
          <a:xfrm rot="5400000" flipV="1">
            <a:off x="3321050" y="3005455"/>
            <a:ext cx="646430" cy="415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: 圆角 29"/>
          <p:cNvSpPr/>
          <p:nvPr>
            <p:custDataLst>
              <p:tags r:id="rId10"/>
            </p:custDataLst>
          </p:nvPr>
        </p:nvSpPr>
        <p:spPr>
          <a:xfrm>
            <a:off x="0" y="4528820"/>
            <a:ext cx="2510790" cy="361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原信号左侵，方向置</a:t>
            </a:r>
            <a:r>
              <a:rPr lang="en-US" altLang="zh-CN" sz="1600" dirty="0"/>
              <a:t>-1</a:t>
            </a:r>
            <a:endParaRPr lang="en-US" altLang="zh-CN" sz="1600" dirty="0"/>
          </a:p>
        </p:txBody>
      </p:sp>
      <p:cxnSp>
        <p:nvCxnSpPr>
          <p:cNvPr id="21" name="肘形连接符 20"/>
          <p:cNvCxnSpPr/>
          <p:nvPr>
            <p:custDataLst>
              <p:tags r:id="rId11"/>
            </p:custDataLst>
          </p:nvPr>
        </p:nvCxnSpPr>
        <p:spPr>
          <a:xfrm rot="5400000">
            <a:off x="1008380" y="4237355"/>
            <a:ext cx="526415" cy="31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: 圆角 29"/>
          <p:cNvSpPr/>
          <p:nvPr>
            <p:custDataLst>
              <p:tags r:id="rId12"/>
            </p:custDataLst>
          </p:nvPr>
        </p:nvSpPr>
        <p:spPr>
          <a:xfrm>
            <a:off x="2667635" y="3536315"/>
            <a:ext cx="2368550" cy="43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小于</a:t>
            </a:r>
            <a:r>
              <a:rPr lang="en-US" altLang="zh-CN" sz="1600" dirty="0"/>
              <a:t>part1</a:t>
            </a:r>
            <a:r>
              <a:rPr lang="zh-CN" altLang="en-US" sz="1600" dirty="0"/>
              <a:t>取出的</a:t>
            </a:r>
            <a:r>
              <a:rPr lang="zh-CN" altLang="en-US" sz="1600" dirty="0"/>
              <a:t>峰值点</a:t>
            </a:r>
            <a:endParaRPr lang="zh-CN" altLang="en-US" sz="1600" dirty="0"/>
          </a:p>
        </p:txBody>
      </p:sp>
      <p:cxnSp>
        <p:nvCxnSpPr>
          <p:cNvPr id="35" name="肘形连接符 34"/>
          <p:cNvCxnSpPr>
            <a:stCxn id="28" idx="2"/>
            <a:endCxn id="36" idx="0"/>
          </p:cNvCxnSpPr>
          <p:nvPr>
            <p:custDataLst>
              <p:tags r:id="rId13"/>
            </p:custDataLst>
          </p:nvPr>
        </p:nvCxnSpPr>
        <p:spPr>
          <a:xfrm rot="5400000" flipV="1">
            <a:off x="3606800" y="4220845"/>
            <a:ext cx="561340" cy="71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矩形: 圆角 29"/>
          <p:cNvSpPr/>
          <p:nvPr>
            <p:custDataLst>
              <p:tags r:id="rId14"/>
            </p:custDataLst>
          </p:nvPr>
        </p:nvSpPr>
        <p:spPr>
          <a:xfrm>
            <a:off x="2667635" y="4537075"/>
            <a:ext cx="2510790" cy="361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原信号</a:t>
            </a:r>
            <a:r>
              <a:rPr lang="zh-CN" altLang="en-US" sz="1600" dirty="0"/>
              <a:t>右侵，方向置</a:t>
            </a:r>
            <a:r>
              <a:rPr lang="en-US" altLang="zh-CN" sz="1600" dirty="0"/>
              <a:t>1</a:t>
            </a:r>
            <a:endParaRPr lang="en-US" altLang="zh-CN" sz="1600" dirty="0"/>
          </a:p>
        </p:txBody>
      </p:sp>
      <p:sp>
        <p:nvSpPr>
          <p:cNvPr id="37" name="箭头: 下 24"/>
          <p:cNvSpPr/>
          <p:nvPr>
            <p:custDataLst>
              <p:tags r:id="rId15"/>
            </p:custDataLst>
          </p:nvPr>
        </p:nvSpPr>
        <p:spPr>
          <a:xfrm>
            <a:off x="5417820" y="4924425"/>
            <a:ext cx="681990" cy="744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16"/>
            </p:custDataLst>
          </p:nvPr>
        </p:nvSpPr>
        <p:spPr>
          <a:xfrm>
            <a:off x="2667464" y="5731452"/>
            <a:ext cx="6151944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dirty="0"/>
              <a:t>正确的</a:t>
            </a:r>
            <a:r>
              <a:rPr lang="zh-CN" altLang="en-US" sz="1600" dirty="0"/>
              <a:t>方向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5828927" y="449348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640" y="1270000"/>
            <a:ext cx="11291570" cy="4475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638"/>
            <a:ext cx="2377504" cy="58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7" b="20606"/>
          <a:stretch>
            <a:fillRect/>
          </a:stretch>
        </p:blipFill>
        <p:spPr>
          <a:xfrm>
            <a:off x="10123043" y="147638"/>
            <a:ext cx="1589532" cy="9001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7813" b="29592"/>
          <a:stretch>
            <a:fillRect/>
          </a:stretch>
        </p:blipFill>
        <p:spPr>
          <a:xfrm>
            <a:off x="6511744" y="1213001"/>
            <a:ext cx="5947698" cy="33538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264" r="61591" b="29592"/>
          <a:stretch>
            <a:fillRect/>
          </a:stretch>
        </p:blipFill>
        <p:spPr>
          <a:xfrm>
            <a:off x="-120213" y="4627809"/>
            <a:ext cx="4898315" cy="18584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796925"/>
            <a:ext cx="9959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以下表格记录能否在特定条件下，根据上述算法获取到正确的方向（评判标准：不允许存在误差，要求方向全部正确，这里驼峰区方向可以不用完全正确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~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1077595" y="1866265"/>
          <a:ext cx="8837295" cy="2453640"/>
        </p:xfrm>
        <a:graphic>
          <a:graphicData uri="http://schemas.openxmlformats.org/drawingml/2006/table">
            <a:tbl>
              <a:tblPr/>
              <a:tblGrid>
                <a:gridCol w="1379220"/>
                <a:gridCol w="610235"/>
                <a:gridCol w="474345"/>
                <a:gridCol w="522605"/>
                <a:gridCol w="572135"/>
                <a:gridCol w="571500"/>
                <a:gridCol w="572770"/>
                <a:gridCol w="490220"/>
                <a:gridCol w="598805"/>
                <a:gridCol w="560070"/>
                <a:gridCol w="493395"/>
                <a:gridCol w="503555"/>
                <a:gridCol w="507365"/>
                <a:gridCol w="525145"/>
                <a:gridCol w="455930"/>
              </a:tblGrid>
              <a:tr h="471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SNRSNR(db)（db）C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✔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5310" y="8229600"/>
            <a:ext cx="710184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b="0">
                <a:solidFill>
                  <a:srgbClr val="000000"/>
                </a:solidFill>
                <a:latin typeface="TimesLTStd-Roman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以上数据表明，当噪声很小的时候，不需要进行针对驼峰区方向的矫正，就可以得到完全正确的峰值，即也就可以得到正确的方向了。。。当噪声增大，对峰值的判断越来越存在着误差，点的位置的偏差不大，主要是在驼峰区出现了更多的错点，但是进行针对驼峰区的方向矫正后，也能得到正确的方向。。。值得注意的是，当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值小于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0.3 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SNR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小于</a:t>
            </a:r>
            <a:r>
              <a:rPr lang="en-US" sz="2200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sz="2200" b="0">
                <a:latin typeface="Calibri" panose="020F0502020204030204" charset="0"/>
                <a:ea typeface="宋体" panose="02010600030101010101" pitchFamily="2" charset="-122"/>
              </a:rPr>
              <a:t>时，方法失效。。。总而言之，该方法覆盖除特别小的反馈强度以及除特别小的信噪比外 的所有范围。</a:t>
            </a:r>
            <a:endParaRPr lang="zh-CN" altLang="en-US" sz="2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695" y="4957445"/>
            <a:ext cx="114858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结论：当噪声很小的时候，不需要进行针对驼峰区方向的矫正，就可以得到完全正确的峰值，即也就可以得到正确的方向了。。。当噪声增大，对峰值的判断越来越存在着误差，点的位置的偏差不大，主要是在驼峰区出现了更多的错点，但是进行针对驼峰区的方向矫正后，也能得到正确的方向。。。值得注意的是，当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值小于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0.3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SNR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小于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时，方法失效。。。总而言之，该方法覆盖除特别小的反馈强度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以及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除特别小的信噪比外 的所有范围。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ABLE_ENDDRAG_ORIGIN_RECT" val="695*193"/>
  <p:tag name="TABLE_ENDDRAG_RECT" val="36*122*695*193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PP_MARK_KEY" val="d305f6f2-d1b4-49a6-be33-2dd077fba605"/>
  <p:tag name="COMMONDATA" val="eyJoZGlkIjoiMDdlNzQxNmNjNjI3NzY1Y2UyOTI5ODMyOWFhYjE2YmIifQ=="/>
</p:tagLst>
</file>

<file path=ppt/tags/tag3.xml><?xml version="1.0" encoding="utf-8"?>
<p:tagLst xmlns:p="http://schemas.openxmlformats.org/presentationml/2006/main">
  <p:tag name="TABLE_ENDDRAG_ORIGIN_RECT" val="775*203"/>
  <p:tag name="TABLE_ENDDRAG_RECT" val="60*210*775*203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sz="2500" dirty="0">
            <a:latin typeface="Times New Roman" panose="02020603050405020304" pitchFamily="18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演示</Application>
  <PresentationFormat>宽屏</PresentationFormat>
  <Paragraphs>542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</vt:lpstr>
      <vt:lpstr>黑体</vt:lpstr>
      <vt:lpstr>微软雅黑</vt:lpstr>
      <vt:lpstr>Arial Unicode MS</vt:lpstr>
      <vt:lpstr>等线 Light</vt:lpstr>
      <vt:lpstr>等线</vt:lpstr>
      <vt:lpstr>Calibri</vt:lpstr>
      <vt:lpstr>TimesLTStd-Roman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袁颖</dc:creator>
  <cp:lastModifiedBy>Sadame</cp:lastModifiedBy>
  <cp:revision>211</cp:revision>
  <dcterms:created xsi:type="dcterms:W3CDTF">2021-12-23T09:17:00Z</dcterms:created>
  <dcterms:modified xsi:type="dcterms:W3CDTF">2023-10-26T07:51:49Z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ICV">
    <vt:lpwstr>78103B737688409EB7FA9A27F794BE10</vt:lpwstr>
  </property>
</Properties>
</file>