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401" r:id="rId5"/>
    <p:sldId id="456" r:id="rId6"/>
    <p:sldId id="504" r:id="rId7"/>
    <p:sldId id="505" r:id="rId8"/>
    <p:sldId id="506" r:id="rId9"/>
    <p:sldId id="493" r:id="rId10"/>
    <p:sldId id="462" r:id="rId11"/>
    <p:sldId id="463" r:id="rId12"/>
    <p:sldId id="494" r:id="rId13"/>
    <p:sldId id="495" r:id="rId14"/>
    <p:sldId id="496" r:id="rId15"/>
    <p:sldId id="497" r:id="rId16"/>
    <p:sldId id="466" r:id="rId17"/>
    <p:sldId id="467" r:id="rId18"/>
    <p:sldId id="468" r:id="rId19"/>
    <p:sldId id="33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3834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88F"/>
    <a:srgbClr val="123876"/>
    <a:srgbClr val="D8422A"/>
    <a:srgbClr val="4C4C4B"/>
    <a:srgbClr val="003E87"/>
    <a:srgbClr val="123875"/>
    <a:srgbClr val="DA3B26"/>
    <a:srgbClr val="0069B1"/>
    <a:srgbClr val="C20C23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5" autoAdjust="0"/>
    <p:restoredTop sz="73467" autoAdjust="0"/>
  </p:normalViewPr>
  <p:slideViewPr>
    <p:cSldViewPr snapToGrid="0" showGuides="1">
      <p:cViewPr>
        <p:scale>
          <a:sx n="66" d="100"/>
          <a:sy n="66" d="100"/>
        </p:scale>
        <p:origin x="1200" y="38"/>
      </p:cViewPr>
      <p:guideLst>
        <p:guide orient="horz" pos="2250"/>
        <p:guide pos="3834"/>
        <p:guide orient="horz" pos="232"/>
        <p:guide pos="288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6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326_文广会展物料(转曲)-1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0840" y="0"/>
            <a:ext cx="121708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10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tags" Target="../tags/tag54.xml"/><Relationship Id="rId12" Type="http://schemas.openxmlformats.org/officeDocument/2006/relationships/image" Target="../media/image26.png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3.png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4.png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tags" Target="../tags/tag1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2.png"/><Relationship Id="rId7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tags" Target="../tags/tag3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5.png"/><Relationship Id="rId7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tags" Target="../tags/tag6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tags" Target="../tags/tag10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image" Target="../media/image18.png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9.xml"/><Relationship Id="rId7" Type="http://schemas.openxmlformats.org/officeDocument/2006/relationships/image" Target="../media/image20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image" Target="../media/image22.png"/><Relationship Id="rId10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23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0" Type="http://schemas.openxmlformats.org/officeDocument/2006/relationships/notesSlide" Target="../notesSlides/notesSlide8.x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74065" y="-2540"/>
            <a:ext cx="12753191" cy="6858000"/>
            <a:chOff x="-274065" y="0"/>
            <a:chExt cx="1275319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434" cy="6858000"/>
            </a:xfrm>
            <a:prstGeom prst="rect">
              <a:avLst/>
            </a:prstGeom>
          </p:spPr>
        </p:pic>
        <p:pic>
          <p:nvPicPr>
            <p:cNvPr id="9" name="图片 8" descr="SIJ350 喷涂测试报告&#10;——激光共聚焦实验&#10;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3" b="29592"/>
            <a:stretch>
              <a:fillRect/>
            </a:stretch>
          </p:blipFill>
          <p:spPr>
            <a:xfrm>
              <a:off x="-274065" y="1090353"/>
              <a:ext cx="12753191" cy="3353848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277717" y="2410853"/>
            <a:ext cx="3611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组会汇报</a:t>
            </a:r>
            <a:endParaRPr lang="zh-CN" altLang="en-US" sz="6000" dirty="0">
              <a:solidFill>
                <a:srgbClr val="EEC88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32953" y="3740393"/>
            <a:ext cx="70626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汇报人：钟郑健 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3738427" y="2230191"/>
            <a:ext cx="3883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三层神经网络（分类网络）</a:t>
            </a:r>
            <a:endParaRPr lang="zh-CN" altLang="en-US" sz="1600" b="1" dirty="0"/>
          </a:p>
          <a:p>
            <a:r>
              <a:rPr lang="zh-CN" altLang="en-US" sz="1200" dirty="0"/>
              <a:t>全连接层数: 3</a:t>
            </a:r>
            <a:endParaRPr lang="zh-CN" altLang="en-US" sz="1200" dirty="0"/>
          </a:p>
          <a:p>
            <a:r>
              <a:rPr lang="zh-CN" altLang="en-US" sz="1200" dirty="0"/>
              <a:t>第一层大小: 10</a:t>
            </a:r>
            <a:endParaRPr lang="zh-CN" altLang="en-US" sz="1200" dirty="0"/>
          </a:p>
          <a:p>
            <a:r>
              <a:rPr lang="zh-CN" altLang="en-US" sz="1200" dirty="0"/>
              <a:t>第二层大小: 10</a:t>
            </a:r>
            <a:endParaRPr lang="zh-CN" altLang="en-US" sz="1200" dirty="0"/>
          </a:p>
          <a:p>
            <a:r>
              <a:rPr lang="zh-CN" altLang="en-US" sz="1200" dirty="0"/>
              <a:t>第三层大小: 10</a:t>
            </a:r>
            <a:endParaRPr lang="zh-CN" altLang="en-US" sz="1200" dirty="0"/>
          </a:p>
          <a:p>
            <a:r>
              <a:rPr lang="zh-CN" altLang="en-US" sz="1200" dirty="0"/>
              <a:t>激活函数: ReLU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7200" y="1298575"/>
            <a:ext cx="8265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谱处理方向判断</a:t>
            </a:r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解决方案</a:t>
            </a:r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：神经网络</a:t>
            </a:r>
            <a:endParaRPr lang="zh-CN" alt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2" name="直接箭头连接符 11"/>
          <p:cNvCxnSpPr>
            <a:stCxn id="13" idx="3"/>
            <a:endCxn id="2" idx="1"/>
          </p:cNvCxnSpPr>
          <p:nvPr>
            <p:custDataLst>
              <p:tags r:id="rId7"/>
            </p:custDataLst>
          </p:nvPr>
        </p:nvCxnSpPr>
        <p:spPr>
          <a:xfrm flipV="1">
            <a:off x="3169920" y="2861133"/>
            <a:ext cx="568507" cy="568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90525" y="2592070"/>
            <a:ext cx="2779395" cy="1674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/>
              <a:t>数据集</a:t>
            </a:r>
            <a:endParaRPr lang="zh-CN" altLang="en-US" sz="2400" b="1" dirty="0"/>
          </a:p>
          <a:p>
            <a:r>
              <a:rPr lang="zh-CN" altLang="en-US" dirty="0"/>
              <a:t>输入：</a:t>
            </a:r>
            <a:r>
              <a:rPr lang="zh-CN" altLang="en-US" dirty="0">
                <a:sym typeface="+mn-ea"/>
              </a:rPr>
              <a:t>归一化点数条纹</a:t>
            </a:r>
            <a:endParaRPr lang="zh-CN" altLang="en-US" dirty="0"/>
          </a:p>
          <a:p>
            <a:r>
              <a:rPr lang="zh-CN" altLang="en-US" dirty="0"/>
              <a:t>标签：上条纹</a:t>
            </a:r>
            <a:r>
              <a:rPr lang="en-US" altLang="zh-CN" dirty="0"/>
              <a:t> 1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zh-CN" altLang="en-US" dirty="0"/>
              <a:t>驼峰区</a:t>
            </a:r>
            <a:r>
              <a:rPr lang="en-US" altLang="zh-CN" dirty="0"/>
              <a:t> 0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下条纹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zh-CN" altLang="en-US" dirty="0"/>
              <a:t>样本数：</a:t>
            </a:r>
            <a:r>
              <a:rPr lang="en-US" altLang="zh-CN" dirty="0"/>
              <a:t>9656*31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2" idx="3"/>
            <a:endCxn id="15" idx="1"/>
          </p:cNvCxnSpPr>
          <p:nvPr>
            <p:custDataLst>
              <p:tags r:id="rId9"/>
            </p:custDataLst>
          </p:nvPr>
        </p:nvCxnSpPr>
        <p:spPr>
          <a:xfrm>
            <a:off x="7622087" y="2861133"/>
            <a:ext cx="476847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8098934" y="2322524"/>
            <a:ext cx="3883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训练</a:t>
            </a:r>
            <a:endParaRPr lang="zh-CN" altLang="en-US" sz="1600" b="1" dirty="0"/>
          </a:p>
          <a:p>
            <a:r>
              <a:rPr lang="zh-CN" altLang="en-US" sz="1200" dirty="0"/>
              <a:t>交叉验证：五折</a:t>
            </a:r>
            <a:endParaRPr lang="zh-CN" altLang="en-US" sz="1200" dirty="0"/>
          </a:p>
          <a:p>
            <a:r>
              <a:rPr lang="zh-CN" altLang="en-US" sz="1200" dirty="0"/>
              <a:t>预测速度：~</a:t>
            </a:r>
            <a:r>
              <a:rPr lang="en-US" altLang="zh-CN" sz="1200" dirty="0"/>
              <a:t>190</a:t>
            </a:r>
            <a:r>
              <a:rPr lang="zh-CN" altLang="en-US" sz="1200" dirty="0"/>
              <a:t>000 obs/sec</a:t>
            </a:r>
            <a:endParaRPr lang="zh-CN" altLang="en-US" sz="1200" dirty="0"/>
          </a:p>
          <a:p>
            <a:pPr indent="457200"/>
            <a:r>
              <a:rPr lang="zh-CN" altLang="en-US" sz="1200" dirty="0"/>
              <a:t> </a:t>
            </a:r>
            <a:r>
              <a:rPr lang="en-US" altLang="zh-CN" sz="1200" dirty="0"/>
              <a:t>        </a:t>
            </a:r>
            <a:r>
              <a:rPr lang="zh-CN" altLang="en-US" sz="1200" dirty="0"/>
              <a:t>（每秒能完成的预测数）</a:t>
            </a:r>
            <a:endParaRPr lang="zh-CN" altLang="en-US" sz="1200" dirty="0"/>
          </a:p>
          <a:p>
            <a:pPr indent="0" fontAlgn="auto"/>
            <a:r>
              <a:rPr lang="zh-CN" altLang="en-US" sz="1200" dirty="0"/>
              <a:t>准确度(验证)</a:t>
            </a:r>
            <a:r>
              <a:rPr lang="en-US" altLang="zh-CN" sz="1200" dirty="0"/>
              <a:t>:91</a:t>
            </a:r>
            <a:r>
              <a:rPr lang="zh-CN" altLang="en-US" sz="1200" dirty="0"/>
              <a:t>%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13" idx="3"/>
          </p:cNvCxnSpPr>
          <p:nvPr>
            <p:custDataLst>
              <p:tags r:id="rId11"/>
            </p:custDataLst>
          </p:nvPr>
        </p:nvCxnSpPr>
        <p:spPr>
          <a:xfrm>
            <a:off x="3169920" y="3429318"/>
            <a:ext cx="568507" cy="2479932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0502" y="3599727"/>
            <a:ext cx="3736221" cy="3258273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>
            <p:custDataLst>
              <p:tags r:id="rId13"/>
            </p:custDataLst>
          </p:nvPr>
        </p:nvCxnSpPr>
        <p:spPr>
          <a:xfrm>
            <a:off x="7622086" y="5522346"/>
            <a:ext cx="476847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9600" y="5205015"/>
            <a:ext cx="3294728" cy="6346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525" y="4530060"/>
            <a:ext cx="2338782" cy="359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5886712" y="449348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1" y="1521547"/>
            <a:ext cx="8370200" cy="286063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65885"/>
            <a:ext cx="8553691" cy="163029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9466" y="1028335"/>
            <a:ext cx="628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仿真结果验证（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C=0. 5</a:t>
            </a:r>
            <a:endParaRPr lang="en-US" altLang="zh-CN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5" name="箭头: 下 24"/>
          <p:cNvSpPr/>
          <p:nvPr/>
        </p:nvSpPr>
        <p:spPr>
          <a:xfrm>
            <a:off x="10022159" y="2041077"/>
            <a:ext cx="149296" cy="75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9077403" y="2810259"/>
            <a:ext cx="2091280" cy="6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神经网络方向判断</a:t>
            </a:r>
            <a:endParaRPr lang="zh-CN" altLang="en-US" sz="1600" dirty="0"/>
          </a:p>
        </p:txBody>
      </p:sp>
      <p:sp>
        <p:nvSpPr>
          <p:cNvPr id="27" name="箭头: 下 26"/>
          <p:cNvSpPr/>
          <p:nvPr/>
        </p:nvSpPr>
        <p:spPr>
          <a:xfrm>
            <a:off x="9989144" y="3434032"/>
            <a:ext cx="214687" cy="4812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251529" y="1699837"/>
            <a:ext cx="6151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降</a:t>
            </a:r>
            <a:r>
              <a:rPr lang="en-US" altLang="zh-CN" sz="1600" dirty="0"/>
              <a:t>C</a:t>
            </a:r>
            <a:r>
              <a:rPr lang="zh-CN" altLang="en-US" sz="1600" dirty="0"/>
              <a:t>信号（及原始信号的方向）</a:t>
            </a:r>
            <a:endParaRPr lang="zh-CN" altLang="en-US" sz="1600" dirty="0"/>
          </a:p>
        </p:txBody>
      </p:sp>
      <p:sp>
        <p:nvSpPr>
          <p:cNvPr id="30" name="矩形: 圆角 29"/>
          <p:cNvSpPr/>
          <p:nvPr/>
        </p:nvSpPr>
        <p:spPr>
          <a:xfrm>
            <a:off x="8765773" y="3905352"/>
            <a:ext cx="2755842" cy="50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算法</a:t>
            </a:r>
            <a:r>
              <a:rPr lang="en-US" altLang="zh-CN" sz="1600" dirty="0"/>
              <a:t>1</a:t>
            </a:r>
            <a:r>
              <a:rPr lang="zh-CN" altLang="en-US" sz="1600" dirty="0"/>
              <a:t>（纠正个别判断错误）</a:t>
            </a:r>
            <a:endParaRPr lang="zh-CN" altLang="en-US" sz="1600" dirty="0"/>
          </a:p>
        </p:txBody>
      </p:sp>
      <p:sp>
        <p:nvSpPr>
          <p:cNvPr id="31" name="箭头: 下 30"/>
          <p:cNvSpPr/>
          <p:nvPr/>
        </p:nvSpPr>
        <p:spPr>
          <a:xfrm>
            <a:off x="10009411" y="4425667"/>
            <a:ext cx="214687" cy="4812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8673904" y="4902163"/>
            <a:ext cx="2967453" cy="50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算法</a:t>
            </a:r>
            <a:r>
              <a:rPr lang="en-US" altLang="zh-CN" sz="1600" dirty="0"/>
              <a:t>2</a:t>
            </a:r>
            <a:r>
              <a:rPr lang="zh-CN" altLang="en-US" sz="1600" dirty="0"/>
              <a:t>（处理被判断为</a:t>
            </a:r>
            <a:r>
              <a:rPr lang="en-US" altLang="zh-CN" sz="1600" dirty="0"/>
              <a:t>0</a:t>
            </a:r>
            <a:r>
              <a:rPr lang="zh-CN" altLang="en-US" sz="1600" dirty="0"/>
              <a:t>的方向）</a:t>
            </a:r>
            <a:endParaRPr lang="zh-CN" altLang="en-US" sz="1600" dirty="0"/>
          </a:p>
        </p:txBody>
      </p:sp>
      <p:sp>
        <p:nvSpPr>
          <p:cNvPr id="33" name="箭头: 下 32"/>
          <p:cNvSpPr/>
          <p:nvPr/>
        </p:nvSpPr>
        <p:spPr>
          <a:xfrm>
            <a:off x="10042106" y="5408623"/>
            <a:ext cx="149296" cy="75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95483" y="6147739"/>
            <a:ext cx="6151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正确的方向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8" y="1558128"/>
            <a:ext cx="12033023" cy="37417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88" y="1047750"/>
            <a:ext cx="628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仿真结果验证（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C=1. 5</a:t>
            </a:r>
            <a:endParaRPr lang="en-US" altLang="zh-CN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88" y="1047750"/>
            <a:ext cx="628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仿真结果验证（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C=2. 5</a:t>
            </a:r>
            <a:endParaRPr lang="en-US" altLang="zh-CN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19" y="1582333"/>
            <a:ext cx="11994919" cy="37265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3570" y="7969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实验结果验证（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934210"/>
            <a:ext cx="12157075" cy="3655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3570" y="7969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实验结果验证（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5270" y="1710690"/>
            <a:ext cx="1178941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62610" y="866775"/>
            <a:ext cx="2400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后续安排</a:t>
            </a:r>
            <a:b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560320" y="866775"/>
            <a:ext cx="80035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（1）完善方向判断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的神经网络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457200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（数据集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优化）（网络结构优化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一维卷积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神经网络）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（2）新网络：带噪自混合信号的方向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判断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29592"/>
          <a:stretch>
            <a:fillRect/>
          </a:stretch>
        </p:blipFill>
        <p:spPr>
          <a:xfrm>
            <a:off x="-275441" y="1103852"/>
            <a:ext cx="12753191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948096" y="2720399"/>
            <a:ext cx="4295807" cy="1476403"/>
            <a:chOff x="4464783" y="2259446"/>
            <a:chExt cx="3262433" cy="1121248"/>
          </a:xfrm>
        </p:grpSpPr>
        <p:sp>
          <p:nvSpPr>
            <p:cNvPr id="12" name="文本框 11"/>
            <p:cNvSpPr txBox="1"/>
            <p:nvPr/>
          </p:nvSpPr>
          <p:spPr>
            <a:xfrm>
              <a:off x="4464783" y="2259446"/>
              <a:ext cx="32624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000" b="1">
                  <a:solidFill>
                    <a:srgbClr val="EEC88F"/>
                  </a:solidFill>
                  <a:latin typeface="微软雅黑" panose="020B0503020204020204" charset="-122"/>
                  <a:ea typeface="微软雅黑" panose="020B0503020204020204" charset="-122"/>
                </a:rPr>
                <a:t>谢谢观看</a:t>
              </a:r>
              <a:endParaRPr lang="zh-CN" altLang="en-US" sz="6000" b="1">
                <a:solidFill>
                  <a:srgbClr val="EEC88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18735" y="3011362"/>
              <a:ext cx="1554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EEC88F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 YOU</a:t>
              </a:r>
              <a:endParaRPr lang="zh-CN" altLang="en-US">
                <a:solidFill>
                  <a:srgbClr val="EEC88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pic>
        <p:nvPicPr>
          <p:cNvPr id="2" name="图片 3" descr="C:\Users\thinkpad\AppData\Local\Temp\WeChat Files\285fc7bb51d47db3dddaf7062dee721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795" y="1013277"/>
            <a:ext cx="5427980" cy="563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直接箭头连接符 11"/>
          <p:cNvCxnSpPr>
            <a:stCxn id="2" idx="3"/>
          </p:cNvCxnSpPr>
          <p:nvPr/>
        </p:nvCxnSpPr>
        <p:spPr>
          <a:xfrm>
            <a:off x="5946775" y="3830137"/>
            <a:ext cx="1306830" cy="3924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7"/>
            </p:custDataLst>
          </p:nvPr>
        </p:nvCxnSpPr>
        <p:spPr>
          <a:xfrm flipV="1">
            <a:off x="5924550" y="4503420"/>
            <a:ext cx="1329055" cy="557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53605" y="4052951"/>
            <a:ext cx="2474595" cy="59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500" dirty="0">
                <a:latin typeface="Times New Roman" panose="02020603050405020304" pitchFamily="18" charset="0"/>
                <a:ea typeface="楷体" panose="02010609060101010101" pitchFamily="49" charset="-122"/>
              </a:rPr>
              <a:t>判断方向困难</a:t>
            </a:r>
            <a:endParaRPr lang="zh-CN" altLang="en-US" sz="25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805" y="500380"/>
            <a:ext cx="7283450" cy="547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谱处理方向判断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解决方案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：调制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170" y="1621790"/>
            <a:ext cx="10574655" cy="102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8170" y="2661920"/>
            <a:ext cx="10575290" cy="105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01695" y="3778885"/>
            <a:ext cx="4804410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0987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805" y="500380"/>
            <a:ext cx="7283450" cy="547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调制方案实验信号验证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9865" y="1459865"/>
            <a:ext cx="11921490" cy="1426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5410" y="4282440"/>
            <a:ext cx="12086590" cy="92138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1" idx="2"/>
            <a:endCxn id="12" idx="0"/>
          </p:cNvCxnSpPr>
          <p:nvPr>
            <p:custDataLst>
              <p:tags r:id="rId9"/>
            </p:custDataLst>
          </p:nvPr>
        </p:nvCxnSpPr>
        <p:spPr>
          <a:xfrm flipH="1">
            <a:off x="6148705" y="2886710"/>
            <a:ext cx="1905" cy="1395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</p:cNvCxnSpPr>
          <p:nvPr>
            <p:custDataLst>
              <p:tags r:id="rId10"/>
            </p:custDataLst>
          </p:nvPr>
        </p:nvCxnSpPr>
        <p:spPr>
          <a:xfrm flipH="1">
            <a:off x="6146800" y="5203825"/>
            <a:ext cx="1905" cy="15538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0987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805" y="500380"/>
            <a:ext cx="7283450" cy="547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调制方案实验信号验证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15892" b="9097"/>
          <a:stretch>
            <a:fillRect/>
          </a:stretch>
        </p:blipFill>
        <p:spPr>
          <a:xfrm>
            <a:off x="641985" y="3491865"/>
            <a:ext cx="4264660" cy="2722245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10" idx="1"/>
            <a:endCxn id="14" idx="1"/>
          </p:cNvCxnSpPr>
          <p:nvPr>
            <p:custDataLst>
              <p:tags r:id="rId7"/>
            </p:custDataLst>
          </p:nvPr>
        </p:nvCxnSpPr>
        <p:spPr>
          <a:xfrm flipV="1">
            <a:off x="-120015" y="4853305"/>
            <a:ext cx="762000" cy="7042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7675" y="527050"/>
            <a:ext cx="4914900" cy="275653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4" idx="3"/>
            <a:endCxn id="16" idx="1"/>
          </p:cNvCxnSpPr>
          <p:nvPr>
            <p:custDataLst>
              <p:tags r:id="rId10"/>
            </p:custDataLst>
          </p:nvPr>
        </p:nvCxnSpPr>
        <p:spPr>
          <a:xfrm flipV="1">
            <a:off x="4906645" y="1905635"/>
            <a:ext cx="1891030" cy="2947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 flipV="1">
            <a:off x="1199515" y="2956560"/>
            <a:ext cx="1036320" cy="172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408555" y="3025140"/>
            <a:ext cx="1876425" cy="17043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49368" r="36817" b="18096"/>
          <a:stretch>
            <a:fillRect/>
          </a:stretch>
        </p:blipFill>
        <p:spPr>
          <a:xfrm>
            <a:off x="1322070" y="1712595"/>
            <a:ext cx="2720975" cy="157099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4" idx="3"/>
            <a:endCxn id="18" idx="1"/>
          </p:cNvCxnSpPr>
          <p:nvPr>
            <p:custDataLst>
              <p:tags r:id="rId13"/>
            </p:custDataLst>
          </p:nvPr>
        </p:nvCxnSpPr>
        <p:spPr>
          <a:xfrm>
            <a:off x="4906645" y="4853305"/>
            <a:ext cx="1891030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97675" y="3608070"/>
            <a:ext cx="4917440" cy="2941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695476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805" y="500380"/>
            <a:ext cx="7283450" cy="547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调制方案实验信号验证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5" name="直接箭头连接符 14"/>
          <p:cNvCxnSpPr>
            <a:endCxn id="11" idx="0"/>
          </p:cNvCxnSpPr>
          <p:nvPr>
            <p:custDataLst>
              <p:tags r:id="rId5"/>
            </p:custDataLst>
          </p:nvPr>
        </p:nvCxnSpPr>
        <p:spPr>
          <a:xfrm flipH="1">
            <a:off x="6306820" y="-4445"/>
            <a:ext cx="20320" cy="16211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3504" r="16453" b="2032"/>
          <a:stretch>
            <a:fillRect/>
          </a:stretch>
        </p:blipFill>
        <p:spPr>
          <a:xfrm>
            <a:off x="1490345" y="1616710"/>
            <a:ext cx="9632315" cy="177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509" r="16478" b="-224"/>
          <a:stretch>
            <a:fillRect/>
          </a:stretch>
        </p:blipFill>
        <p:spPr>
          <a:xfrm>
            <a:off x="1490345" y="3902710"/>
            <a:ext cx="9613900" cy="11353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3504" r="16606" b="-1580"/>
          <a:stretch>
            <a:fillRect/>
          </a:stretch>
        </p:blipFill>
        <p:spPr>
          <a:xfrm>
            <a:off x="1490345" y="5475605"/>
            <a:ext cx="9613900" cy="134683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1" idx="2"/>
            <a:endCxn id="13" idx="0"/>
          </p:cNvCxnSpPr>
          <p:nvPr>
            <p:custDataLst>
              <p:tags r:id="rId12"/>
            </p:custDataLst>
          </p:nvPr>
        </p:nvCxnSpPr>
        <p:spPr>
          <a:xfrm flipH="1">
            <a:off x="6297295" y="3392170"/>
            <a:ext cx="9525" cy="510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19" idx="0"/>
          </p:cNvCxnSpPr>
          <p:nvPr>
            <p:custDataLst>
              <p:tags r:id="rId13"/>
            </p:custDataLst>
          </p:nvPr>
        </p:nvCxnSpPr>
        <p:spPr>
          <a:xfrm>
            <a:off x="6297295" y="5038090"/>
            <a:ext cx="0" cy="437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57200" y="796925"/>
            <a:ext cx="47460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降</a:t>
            </a:r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后的数据集</a:t>
            </a:r>
            <a:endParaRPr lang="zh-CN" alt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2343150"/>
            <a:ext cx="5374640" cy="4211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00390" y="1991360"/>
            <a:ext cx="1796415" cy="7804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谱处理（降</a:t>
            </a:r>
            <a:r>
              <a:rPr lang="en-US" altLang="zh-CN"/>
              <a:t>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03310" y="1047750"/>
            <a:ext cx="789940" cy="59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500" dirty="0">
                <a:latin typeface="Times New Roman" panose="02020603050405020304" pitchFamily="18" charset="0"/>
                <a:ea typeface="楷体" panose="02010609060101010101" pitchFamily="49" charset="-122"/>
              </a:rPr>
              <a:t>SMI</a:t>
            </a:r>
            <a:endParaRPr lang="en-US" altLang="zh-CN" sz="25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7" idx="2"/>
            <a:endCxn id="4" idx="0"/>
          </p:cNvCxnSpPr>
          <p:nvPr/>
        </p:nvCxnSpPr>
        <p:spPr>
          <a:xfrm>
            <a:off x="9098280" y="1638935"/>
            <a:ext cx="635" cy="3524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8"/>
            </p:custDataLst>
          </p:nvPr>
        </p:nvCxnSpPr>
        <p:spPr>
          <a:xfrm flipH="1">
            <a:off x="9092565" y="2771775"/>
            <a:ext cx="6350" cy="995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436360" y="2950845"/>
            <a:ext cx="480377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降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后的信号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SMI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及其峰谷值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653405" y="3182620"/>
            <a:ext cx="697865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7729855" y="3767455"/>
            <a:ext cx="2731135" cy="8521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C&lt;1.5</a:t>
            </a:r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>
            <a:off x="9092565" y="4619625"/>
            <a:ext cx="10160" cy="8108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9" idx="3"/>
          </p:cNvCxnSpPr>
          <p:nvPr/>
        </p:nvCxnSpPr>
        <p:spPr>
          <a:xfrm flipV="1">
            <a:off x="10460990" y="4188460"/>
            <a:ext cx="622935" cy="50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1083925" y="4188460"/>
            <a:ext cx="10795" cy="21043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460990" y="3782695"/>
            <a:ext cx="480377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not</a:t>
            </a:r>
            <a:endParaRPr 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7729855" y="5264785"/>
            <a:ext cx="480377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原方向变化的点附近的峰谷点为翻转点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092565" y="6144260"/>
            <a:ext cx="480377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原方向变化的点右侧的点为翻转点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3738427" y="2230191"/>
            <a:ext cx="3883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三层神经网络（分类网络）</a:t>
            </a:r>
            <a:endParaRPr lang="zh-CN" altLang="en-US" sz="1600" b="1" dirty="0"/>
          </a:p>
          <a:p>
            <a:r>
              <a:rPr lang="zh-CN" altLang="en-US" sz="1200" dirty="0"/>
              <a:t>全连接层数: 3</a:t>
            </a:r>
            <a:endParaRPr lang="zh-CN" altLang="en-US" sz="1200" dirty="0"/>
          </a:p>
          <a:p>
            <a:r>
              <a:rPr lang="zh-CN" altLang="en-US" sz="1200" dirty="0"/>
              <a:t>第一层大小: 10</a:t>
            </a:r>
            <a:endParaRPr lang="zh-CN" altLang="en-US" sz="1200" dirty="0"/>
          </a:p>
          <a:p>
            <a:r>
              <a:rPr lang="zh-CN" altLang="en-US" sz="1200" dirty="0"/>
              <a:t>第二层大小: 10</a:t>
            </a:r>
            <a:endParaRPr lang="zh-CN" altLang="en-US" sz="1200" dirty="0"/>
          </a:p>
          <a:p>
            <a:r>
              <a:rPr lang="zh-CN" altLang="en-US" sz="1200" dirty="0"/>
              <a:t>第三层大小: 10</a:t>
            </a:r>
            <a:endParaRPr lang="zh-CN" altLang="en-US" sz="1200" dirty="0"/>
          </a:p>
          <a:p>
            <a:r>
              <a:rPr lang="zh-CN" altLang="en-US" sz="1200" dirty="0"/>
              <a:t>激活函数: ReLU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7200" y="1298575"/>
            <a:ext cx="8265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谱处理方向判断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解决方案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：神经网络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2" name="直接箭头连接符 11"/>
          <p:cNvCxnSpPr>
            <a:stCxn id="13" idx="3"/>
            <a:endCxn id="2" idx="1"/>
          </p:cNvCxnSpPr>
          <p:nvPr>
            <p:custDataLst>
              <p:tags r:id="rId7"/>
            </p:custDataLst>
          </p:nvPr>
        </p:nvCxnSpPr>
        <p:spPr>
          <a:xfrm flipV="1">
            <a:off x="3169920" y="2861133"/>
            <a:ext cx="568507" cy="568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90525" y="2592070"/>
            <a:ext cx="2779395" cy="1674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/>
              <a:t>数据集</a:t>
            </a:r>
            <a:endParaRPr lang="zh-CN" altLang="en-US" sz="2400" b="1" dirty="0"/>
          </a:p>
          <a:p>
            <a:r>
              <a:rPr lang="zh-CN" altLang="en-US" dirty="0"/>
              <a:t>输入：</a:t>
            </a:r>
            <a:r>
              <a:rPr lang="zh-CN" altLang="en-US" dirty="0">
                <a:sym typeface="+mn-ea"/>
              </a:rPr>
              <a:t>归一化点数条纹</a:t>
            </a:r>
            <a:endParaRPr lang="zh-CN" altLang="en-US" dirty="0"/>
          </a:p>
          <a:p>
            <a:r>
              <a:rPr lang="zh-CN" altLang="en-US" dirty="0"/>
              <a:t>标签：上条纹</a:t>
            </a:r>
            <a:r>
              <a:rPr lang="en-US" altLang="zh-CN" dirty="0"/>
              <a:t> 1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zh-CN" altLang="en-US" dirty="0"/>
              <a:t>驼峰区</a:t>
            </a:r>
            <a:r>
              <a:rPr lang="en-US" altLang="zh-CN" dirty="0"/>
              <a:t> 0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下条纹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zh-CN" altLang="en-US" dirty="0"/>
              <a:t>样本数：</a:t>
            </a:r>
            <a:r>
              <a:rPr lang="en-US" altLang="zh-CN" dirty="0"/>
              <a:t>210448*1001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2" idx="3"/>
            <a:endCxn id="15" idx="1"/>
          </p:cNvCxnSpPr>
          <p:nvPr>
            <p:custDataLst>
              <p:tags r:id="rId9"/>
            </p:custDataLst>
          </p:nvPr>
        </p:nvCxnSpPr>
        <p:spPr>
          <a:xfrm>
            <a:off x="7622087" y="2861133"/>
            <a:ext cx="476847" cy="81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8098934" y="2330689"/>
            <a:ext cx="3883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训练</a:t>
            </a:r>
            <a:endParaRPr lang="zh-CN" altLang="en-US" sz="1600" b="1" dirty="0"/>
          </a:p>
          <a:p>
            <a:r>
              <a:rPr lang="zh-CN" altLang="en-US" sz="1200" dirty="0"/>
              <a:t>交叉验证：五折</a:t>
            </a:r>
            <a:endParaRPr lang="zh-CN" altLang="en-US" sz="1200" dirty="0"/>
          </a:p>
          <a:p>
            <a:r>
              <a:rPr lang="zh-CN" altLang="en-US" sz="1200" dirty="0"/>
              <a:t>预测速度：~</a:t>
            </a:r>
            <a:r>
              <a:rPr lang="en-US" altLang="zh-CN" sz="1200" dirty="0"/>
              <a:t>42</a:t>
            </a:r>
            <a:r>
              <a:rPr lang="zh-CN" altLang="en-US" sz="1200" dirty="0"/>
              <a:t>000 obs/sec</a:t>
            </a:r>
            <a:endParaRPr lang="zh-CN" altLang="en-US" sz="1200" dirty="0"/>
          </a:p>
          <a:p>
            <a:pPr indent="457200"/>
            <a:r>
              <a:rPr lang="zh-CN" altLang="en-US" sz="1200" dirty="0"/>
              <a:t> </a:t>
            </a:r>
            <a:r>
              <a:rPr lang="en-US" altLang="zh-CN" sz="1200" dirty="0"/>
              <a:t>        </a:t>
            </a:r>
            <a:r>
              <a:rPr lang="zh-CN" altLang="en-US" sz="1200" dirty="0"/>
              <a:t>（每秒能完成的预测数）</a:t>
            </a:r>
            <a:endParaRPr lang="zh-CN" altLang="en-US" sz="1200" dirty="0"/>
          </a:p>
          <a:p>
            <a:pPr indent="0" fontAlgn="auto"/>
            <a:r>
              <a:rPr lang="zh-CN" altLang="en-US" sz="1200" dirty="0"/>
              <a:t>准确度(验证)</a:t>
            </a:r>
            <a:r>
              <a:rPr lang="en-US" altLang="zh-CN" sz="1200" dirty="0"/>
              <a:t>:86</a:t>
            </a:r>
            <a:r>
              <a:rPr lang="zh-CN" altLang="en-US" sz="1200" dirty="0"/>
              <a:t>.0%</a:t>
            </a:r>
            <a:endParaRPr lang="zh-CN" altLang="en-US" sz="1200" dirty="0"/>
          </a:p>
        </p:txBody>
      </p:sp>
      <p:cxnSp>
        <p:nvCxnSpPr>
          <p:cNvPr id="17" name="直接箭头连接符 16"/>
          <p:cNvCxnSpPr>
            <a:stCxn id="13" idx="3"/>
            <a:endCxn id="23" idx="1"/>
          </p:cNvCxnSpPr>
          <p:nvPr>
            <p:custDataLst>
              <p:tags r:id="rId11"/>
            </p:custDataLst>
          </p:nvPr>
        </p:nvCxnSpPr>
        <p:spPr>
          <a:xfrm>
            <a:off x="3169920" y="3429318"/>
            <a:ext cx="568506" cy="892799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26" idx="1"/>
          </p:cNvCxnSpPr>
          <p:nvPr>
            <p:custDataLst>
              <p:tags r:id="rId12"/>
            </p:custDataLst>
          </p:nvPr>
        </p:nvCxnSpPr>
        <p:spPr>
          <a:xfrm>
            <a:off x="3169920" y="3429318"/>
            <a:ext cx="568507" cy="2479932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3738426" y="3691175"/>
            <a:ext cx="3883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三层神经网络（分类网络）</a:t>
            </a:r>
            <a:endParaRPr lang="zh-CN" altLang="en-US" sz="1600" b="1" dirty="0"/>
          </a:p>
          <a:p>
            <a:r>
              <a:rPr lang="zh-CN" altLang="en-US" sz="1200" dirty="0"/>
              <a:t>全连接层数: 3</a:t>
            </a:r>
            <a:endParaRPr lang="zh-CN" altLang="en-US" sz="1200" dirty="0"/>
          </a:p>
          <a:p>
            <a:r>
              <a:rPr lang="zh-CN" altLang="en-US" sz="1200" dirty="0"/>
              <a:t>第一层大小: </a:t>
            </a:r>
            <a:r>
              <a:rPr lang="en-US" altLang="zh-CN" sz="1200" dirty="0"/>
              <a:t>5</a:t>
            </a:r>
            <a:r>
              <a:rPr lang="zh-CN" altLang="en-US" sz="1200" dirty="0"/>
              <a:t>0</a:t>
            </a:r>
            <a:endParaRPr lang="zh-CN" altLang="en-US" sz="1200" dirty="0"/>
          </a:p>
          <a:p>
            <a:r>
              <a:rPr lang="zh-CN" altLang="en-US" sz="1200" dirty="0"/>
              <a:t>第二层大小: </a:t>
            </a:r>
            <a:r>
              <a:rPr lang="en-US" altLang="zh-CN" sz="1200" dirty="0"/>
              <a:t>25</a:t>
            </a:r>
            <a:endParaRPr lang="zh-CN" altLang="en-US" sz="1200" dirty="0"/>
          </a:p>
          <a:p>
            <a:r>
              <a:rPr lang="zh-CN" altLang="en-US" sz="1200" dirty="0"/>
              <a:t>第三层大小: 10</a:t>
            </a:r>
            <a:endParaRPr lang="zh-CN" altLang="en-US" sz="1200" dirty="0"/>
          </a:p>
          <a:p>
            <a:r>
              <a:rPr lang="zh-CN" altLang="en-US" sz="1200" dirty="0"/>
              <a:t>激活函数: ReLU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23" idx="3"/>
            <a:endCxn id="25" idx="1"/>
          </p:cNvCxnSpPr>
          <p:nvPr>
            <p:custDataLst>
              <p:tags r:id="rId14"/>
            </p:custDataLst>
          </p:nvPr>
        </p:nvCxnSpPr>
        <p:spPr>
          <a:xfrm>
            <a:off x="7622086" y="4322117"/>
            <a:ext cx="476848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8098934" y="3691175"/>
            <a:ext cx="3883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训练</a:t>
            </a:r>
            <a:endParaRPr lang="zh-CN" altLang="en-US" sz="1600" b="1" dirty="0"/>
          </a:p>
          <a:p>
            <a:r>
              <a:rPr lang="zh-CN" altLang="en-US" sz="1200" dirty="0"/>
              <a:t>交叉验证：五折</a:t>
            </a:r>
            <a:endParaRPr lang="zh-CN" altLang="en-US" sz="1200" dirty="0"/>
          </a:p>
          <a:p>
            <a:r>
              <a:rPr lang="zh-CN" altLang="en-US" sz="1200" dirty="0"/>
              <a:t>训练时间：</a:t>
            </a:r>
            <a:r>
              <a:rPr lang="en-US" altLang="zh-CN" sz="1200" dirty="0">
                <a:solidFill>
                  <a:srgbClr val="FF0000"/>
                </a:solidFill>
              </a:rPr>
              <a:t>4623</a:t>
            </a:r>
            <a:r>
              <a:rPr lang="zh-CN" altLang="en-US" sz="1200" dirty="0"/>
              <a:t>秒</a:t>
            </a:r>
            <a:endParaRPr lang="zh-CN" altLang="en-US" sz="1200" dirty="0"/>
          </a:p>
          <a:p>
            <a:r>
              <a:rPr lang="zh-CN" altLang="en-US" sz="1200" dirty="0"/>
              <a:t>预测速度：~</a:t>
            </a:r>
            <a:r>
              <a:rPr lang="en-US" altLang="zh-CN" sz="1200" dirty="0"/>
              <a:t>33</a:t>
            </a:r>
            <a:r>
              <a:rPr lang="zh-CN" altLang="en-US" sz="1200" dirty="0"/>
              <a:t>000 obs/sec</a:t>
            </a:r>
            <a:endParaRPr lang="zh-CN" altLang="en-US" sz="1200" dirty="0"/>
          </a:p>
          <a:p>
            <a:pPr indent="457200"/>
            <a:r>
              <a:rPr lang="zh-CN" altLang="en-US" sz="1200" dirty="0"/>
              <a:t> </a:t>
            </a:r>
            <a:r>
              <a:rPr lang="en-US" altLang="zh-CN" sz="1200" dirty="0"/>
              <a:t>        </a:t>
            </a:r>
            <a:r>
              <a:rPr lang="zh-CN" altLang="en-US" sz="1200" dirty="0"/>
              <a:t>（每秒能完成的预测数）</a:t>
            </a:r>
            <a:endParaRPr lang="zh-CN" altLang="en-US" sz="1200" dirty="0"/>
          </a:p>
          <a:p>
            <a:pPr indent="0" fontAlgn="auto"/>
            <a:r>
              <a:rPr lang="zh-CN" altLang="en-US" sz="1200" dirty="0"/>
              <a:t>准确度(验证)</a:t>
            </a:r>
            <a:r>
              <a:rPr lang="en-US" altLang="zh-CN" sz="1200" dirty="0"/>
              <a:t>:87</a:t>
            </a:r>
            <a:r>
              <a:rPr lang="zh-CN" altLang="en-US" sz="1200" dirty="0"/>
              <a:t>.</a:t>
            </a:r>
            <a:r>
              <a:rPr lang="en-US" altLang="zh-CN" sz="1200" dirty="0"/>
              <a:t>5</a:t>
            </a:r>
            <a:r>
              <a:rPr lang="zh-CN" altLang="en-US" sz="1200" dirty="0"/>
              <a:t>%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3738427" y="5278308"/>
            <a:ext cx="3883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三层神经网络（分类网络）</a:t>
            </a:r>
            <a:endParaRPr lang="zh-CN" altLang="en-US" sz="1600" b="1" dirty="0"/>
          </a:p>
          <a:p>
            <a:r>
              <a:rPr lang="zh-CN" altLang="en-US" sz="1200" dirty="0"/>
              <a:t>全连接层数: 3</a:t>
            </a:r>
            <a:endParaRPr lang="zh-CN" altLang="en-US" sz="1200" dirty="0"/>
          </a:p>
          <a:p>
            <a:r>
              <a:rPr lang="zh-CN" altLang="en-US" sz="1200" dirty="0"/>
              <a:t>第一层大小: </a:t>
            </a:r>
            <a:r>
              <a:rPr lang="en-US" altLang="zh-CN" sz="1200" dirty="0"/>
              <a:t>6</a:t>
            </a:r>
            <a:r>
              <a:rPr lang="zh-CN" altLang="en-US" sz="1200" dirty="0"/>
              <a:t>0</a:t>
            </a:r>
            <a:endParaRPr lang="zh-CN" altLang="en-US" sz="1200" dirty="0"/>
          </a:p>
          <a:p>
            <a:r>
              <a:rPr lang="zh-CN" altLang="en-US" sz="1200" dirty="0"/>
              <a:t>第二层大小: </a:t>
            </a:r>
            <a:r>
              <a:rPr lang="en-US" altLang="zh-CN" sz="1200" dirty="0"/>
              <a:t>3</a:t>
            </a:r>
            <a:r>
              <a:rPr lang="zh-CN" altLang="en-US" sz="1200" dirty="0"/>
              <a:t>0</a:t>
            </a:r>
            <a:endParaRPr lang="zh-CN" altLang="en-US" sz="1200" dirty="0"/>
          </a:p>
          <a:p>
            <a:r>
              <a:rPr lang="zh-CN" altLang="en-US" sz="1200" dirty="0"/>
              <a:t>第三层大小: 10</a:t>
            </a:r>
            <a:endParaRPr lang="zh-CN" altLang="en-US" sz="1200" dirty="0"/>
          </a:p>
          <a:p>
            <a:r>
              <a:rPr lang="zh-CN" altLang="en-US" sz="1200" dirty="0"/>
              <a:t>激活函数: ReLU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>
            <p:custDataLst>
              <p:tags r:id="rId17"/>
            </p:custDataLst>
          </p:nvPr>
        </p:nvCxnSpPr>
        <p:spPr>
          <a:xfrm>
            <a:off x="7622087" y="5909250"/>
            <a:ext cx="476847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8098934" y="5370641"/>
            <a:ext cx="3883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训练</a:t>
            </a:r>
            <a:endParaRPr lang="zh-CN" altLang="en-US" sz="1600" b="1" dirty="0"/>
          </a:p>
          <a:p>
            <a:r>
              <a:rPr lang="zh-CN" altLang="en-US" sz="1200" dirty="0"/>
              <a:t>交叉验证：五折</a:t>
            </a:r>
            <a:endParaRPr lang="zh-CN" altLang="en-US" sz="1200" dirty="0"/>
          </a:p>
          <a:p>
            <a:r>
              <a:rPr lang="zh-CN" altLang="en-US" sz="1200" dirty="0"/>
              <a:t>预测速度：~</a:t>
            </a:r>
            <a:r>
              <a:rPr lang="en-US" altLang="zh-CN" sz="1200" dirty="0"/>
              <a:t>38</a:t>
            </a:r>
            <a:r>
              <a:rPr lang="zh-CN" altLang="en-US" sz="1200" dirty="0"/>
              <a:t>000 obs/sec</a:t>
            </a:r>
            <a:endParaRPr lang="zh-CN" altLang="en-US" sz="1200" dirty="0"/>
          </a:p>
          <a:p>
            <a:pPr indent="457200"/>
            <a:r>
              <a:rPr lang="zh-CN" altLang="en-US" sz="1200" dirty="0"/>
              <a:t> </a:t>
            </a:r>
            <a:r>
              <a:rPr lang="en-US" altLang="zh-CN" sz="1200" dirty="0"/>
              <a:t>        </a:t>
            </a:r>
            <a:r>
              <a:rPr lang="zh-CN" altLang="en-US" sz="1200" dirty="0"/>
              <a:t>（每秒能完成的预测数）</a:t>
            </a:r>
            <a:endParaRPr lang="zh-CN" altLang="en-US" sz="1200" dirty="0"/>
          </a:p>
          <a:p>
            <a:pPr indent="0" fontAlgn="auto"/>
            <a:r>
              <a:rPr lang="zh-CN" altLang="en-US" sz="1200" dirty="0"/>
              <a:t>准确度(验证)</a:t>
            </a:r>
            <a:r>
              <a:rPr lang="en-US" altLang="zh-CN" sz="1200" dirty="0"/>
              <a:t>:88</a:t>
            </a:r>
            <a:r>
              <a:rPr lang="zh-CN" altLang="en-US" sz="1200" dirty="0"/>
              <a:t>.0%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8722995" y="1199545"/>
            <a:ext cx="3037015" cy="10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</a:t>
            </a:r>
            <a:r>
              <a:rPr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样本数太大！</a:t>
            </a:r>
            <a:endParaRPr lang="en-US" altLang="zh-CN" sz="25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</a:t>
            </a:r>
            <a:r>
              <a:rPr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无法查看损失函数！</a:t>
            </a:r>
            <a:endParaRPr lang="zh-CN" altLang="en-US" sz="25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32130" y="71310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混淆矩阵</a:t>
            </a:r>
            <a:endParaRPr lang="zh-CN" alt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855335" y="71310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ROC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曲线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08" y="1505209"/>
            <a:ext cx="5060118" cy="51287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920" y="1642623"/>
            <a:ext cx="4930567" cy="50677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PP_MARK_KEY" val="d305f6f2-d1b4-49a6-be33-2dd077fba605"/>
  <p:tag name="COMMONDATA" val="eyJoZGlkIjoiMDdlNzQxNmNjNjI3NzY1Y2UyOTI5ODMyOWFhYjE2Ym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sz="2500" dirty="0">
            <a:latin typeface="Times New Roman" panose="02020603050405020304" pitchFamily="18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140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楷体</vt:lpstr>
      <vt:lpstr>黑体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袁颖</dc:creator>
  <cp:lastModifiedBy>Administrator</cp:lastModifiedBy>
  <cp:revision>208</cp:revision>
  <dcterms:created xsi:type="dcterms:W3CDTF">2021-12-23T09:17:00Z</dcterms:created>
  <dcterms:modified xsi:type="dcterms:W3CDTF">2023-07-10T09:07:46Z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78103B737688409EB7FA9A27F794BE10</vt:lpwstr>
  </property>
</Properties>
</file>