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0"/>
  </p:notesMasterIdLst>
  <p:sldIdLst>
    <p:sldId id="256" r:id="rId2"/>
    <p:sldId id="257" r:id="rId3"/>
    <p:sldId id="258" r:id="rId4"/>
    <p:sldId id="259" r:id="rId5"/>
    <p:sldId id="260" r:id="rId6"/>
    <p:sldId id="264" r:id="rId7"/>
    <p:sldId id="262" r:id="rId8"/>
    <p:sldId id="261" r:id="rId9"/>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ostya-3po" initials="" lastIdx="2" clrIdx="0"/>
  <p:cmAuthor id="1" name="Konstantin Ulitin" initials="uk-desk" lastIdx="4"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66976" autoAdjust="0"/>
  </p:normalViewPr>
  <p:slideViewPr>
    <p:cSldViewPr>
      <p:cViewPr varScale="1">
        <p:scale>
          <a:sx n="77" d="100"/>
          <a:sy n="77" d="100"/>
        </p:scale>
        <p:origin x="-26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8" d="100"/>
          <a:sy n="88" d="100"/>
        </p:scale>
        <p:origin x="-38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1-05-26T00:37:45.283" idx="1">
    <p:pos x="101" y="80"/>
    <p:text>Может оставить только то, что я сделал? Чтобы не нужно было пояснять, все равно больше нужен отчет, а не реклама.</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0941D055-2C2E-4AC5-8E6A-0E98DD5FC8D3}" type="datetimeFigureOut">
              <a:rPr lang="ru-RU"/>
              <a:pPr>
                <a:defRPr/>
              </a:pPr>
              <a:t>09.06.2011</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ru-RU"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ru-RU"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25154BC7-FFEA-45F3-84F1-A430C87EAB5A}" type="slidenum">
              <a:rPr lang="ru-RU"/>
              <a:pPr>
                <a:defRPr/>
              </a:pPr>
              <a:t>‹#›</a:t>
            </a:fld>
            <a:endParaRPr lang="ru-RU"/>
          </a:p>
        </p:txBody>
      </p:sp>
    </p:spTree>
    <p:extLst>
      <p:ext uri="{BB962C8B-B14F-4D97-AF65-F5344CB8AC3E}">
        <p14:creationId xmlns:p14="http://schemas.microsoft.com/office/powerpoint/2010/main" val="33962755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ru-RU" dirty="0" smtClean="0"/>
              <a:t>Здравствуйте, меня зовут Константин Улитин, тема моей дипломной работы – инструмент реинжиниринга спецификаций трансляций</a:t>
            </a:r>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A36A8C1-2A3A-40AA-AC38-782643CC90F8}" type="slidenum">
              <a:rPr lang="ru-RU"/>
              <a:pPr fontAlgn="base">
                <a:spcBef>
                  <a:spcPct val="0"/>
                </a:spcBef>
                <a:spcAft>
                  <a:spcPct val="0"/>
                </a:spcAft>
              </a:pPr>
              <a:t>1</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ru-RU" dirty="0" smtClean="0"/>
              <a:t>Формальные грамматики и им сопутствующее программное обеспечение – генераторы синтаксических анализаторов, применяются в различных областях информационных технологий и часто являются одной из основных частей разрабатываемого программного комплекса. Спецификация трансляции в этом случае – такой же значимый артефакт проекта, как и исходный</a:t>
            </a:r>
            <a:r>
              <a:rPr lang="ru-RU" baseline="0" dirty="0" smtClean="0"/>
              <a:t> </a:t>
            </a:r>
            <a:r>
              <a:rPr lang="ru-RU" dirty="0" smtClean="0"/>
              <a:t>код. Это могут быть грамматики как предметно-ориентированных языков, часто создающихся даже в рамках небольшого проекта, так и языков общего назначения и различных их диалектов. Генераторы синтаксических анализаторов часто используются при решении задач анализа и преобразования кода. Для этого необходимо разработать спецификацию трансляции для некоторого генератора анализаторов в заданном им формате.</a:t>
            </a:r>
          </a:p>
          <a:p>
            <a:pPr>
              <a:spcBef>
                <a:spcPct val="0"/>
              </a:spcBef>
            </a:pPr>
            <a:endParaRPr lang="ru-RU" dirty="0" smtClean="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BB1B0EC-282E-4E44-916E-4E200C0BC405}" type="slidenum">
              <a:rPr lang="ru-RU"/>
              <a:pPr fontAlgn="base">
                <a:spcBef>
                  <a:spcPct val="0"/>
                </a:spcBef>
                <a:spcAft>
                  <a:spcPct val="0"/>
                </a:spcAft>
              </a:pPr>
              <a:t>2</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ru-RU" dirty="0" smtClean="0"/>
              <a:t>Но, помимо формата спецификации трансляции, генераторы анализаторов отличаются и многими</a:t>
            </a:r>
            <a:r>
              <a:rPr lang="ru-RU" baseline="0" dirty="0" smtClean="0"/>
              <a:t> </a:t>
            </a:r>
            <a:r>
              <a:rPr lang="ru-RU" dirty="0" smtClean="0"/>
              <a:t>другими характеристиками. Одна из основных – класс алгоритма разбора сгенерированного анализатора. Например, классический генератор анализаторов </a:t>
            </a:r>
            <a:r>
              <a:rPr lang="ru-RU" dirty="0" err="1" smtClean="0"/>
              <a:t>Yacc</a:t>
            </a:r>
            <a:r>
              <a:rPr lang="ru-RU" dirty="0" smtClean="0"/>
              <a:t> и многие другие работают на LALR(1). Бывает, что с развитием грамматики для такого анализатора становится достаточно сложно вручную разрешать конфликты. Другой важной характеристикой инструмента является удобство языка спецификации трансляции. В частности, очень упрощают разработку грамматики конструкции РБНФ. Эти и другие возможные неудобства могут быть не учтены при выборе инструмента на начальном этапе проекта. Решением может стать реинжиниринг программного комплекса, включающий и преобразование спецификации трансляции, то есть трансляции ее в формат другого генератора анализаторов.</a:t>
            </a:r>
          </a:p>
        </p:txBody>
      </p:sp>
      <p:sp>
        <p:nvSpPr>
          <p:cNvPr id="194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4583A67-412A-4A5C-B376-03A5645471C0}" type="slidenum">
              <a:rPr lang="ru-RU"/>
              <a:pPr fontAlgn="base">
                <a:spcBef>
                  <a:spcPct val="0"/>
                </a:spcBef>
                <a:spcAft>
                  <a:spcPct val="0"/>
                </a:spcAft>
              </a:pPr>
              <a:t>3</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ru-RU" dirty="0" smtClean="0"/>
              <a:t>Задачей, решаемой в моей дипломной работе, была разработка инструмента, позволяющего транслировать спецификации трансляции между форматами различных генераторов анализаторов. Следовало учитывать, что инструмент будет применяться не только для ухода от проблем выбранного генератора анализаторов, но и для </a:t>
            </a:r>
            <a:r>
              <a:rPr lang="ru-RU" dirty="0" err="1" smtClean="0"/>
              <a:t>переиспользования</a:t>
            </a:r>
            <a:r>
              <a:rPr lang="ru-RU" dirty="0" smtClean="0"/>
              <a:t> уже разработанных грамматик, как собственных, так и взятых из открытых источников в интернете. Дополнительным требованием было снабдить разработчика функциональностью для более удобной разработки грамматики, даже в рамках одного генератора анализаторов.</a:t>
            </a:r>
          </a:p>
        </p:txBody>
      </p:sp>
      <p:sp>
        <p:nvSpPr>
          <p:cNvPr id="215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3BD126D-7B21-46A9-82D2-C8B17F9A0251}" type="slidenum">
              <a:rPr lang="ru-RU"/>
              <a:pPr fontAlgn="base">
                <a:spcBef>
                  <a:spcPct val="0"/>
                </a:spcBef>
                <a:spcAft>
                  <a:spcPct val="0"/>
                </a:spcAft>
              </a:pPr>
              <a:t>4</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ru-RU" dirty="0" smtClean="0"/>
              <a:t>0). Задача трансляции спецификации трансляции решается также с помощью генератора синтаксических анализаторов. В качестве основы был взят инструмент, разрабатываемый на кафедре системного программирования СПбГУ. Он позволяет решить поставленную задачу благодаря модульной архитектуре и универсальному внутреннему представлению спецификации трансляции, вмещающей большое число синтаксических конструкций языков существующих генераторов анализаторов.</a:t>
            </a:r>
          </a:p>
          <a:p>
            <a:pPr eaLnBrk="1" hangingPunct="1">
              <a:spcBef>
                <a:spcPct val="0"/>
              </a:spcBef>
            </a:pPr>
            <a:r>
              <a:rPr lang="ru-RU" dirty="0" smtClean="0"/>
              <a:t>1). Для </a:t>
            </a:r>
            <a:r>
              <a:rPr lang="ru-RU" dirty="0" err="1" smtClean="0"/>
              <a:t>переиспользования</a:t>
            </a:r>
            <a:r>
              <a:rPr lang="ru-RU" dirty="0" smtClean="0"/>
              <a:t> грамматик, выложенных в свободный доступ, были разработаны </a:t>
            </a:r>
            <a:r>
              <a:rPr lang="ru-RU" dirty="0" err="1" smtClean="0"/>
              <a:t>парсеры</a:t>
            </a:r>
            <a:r>
              <a:rPr lang="ru-RU" dirty="0" smtClean="0"/>
              <a:t> спецификаций трансляций в формате популярных генераторов анализаторов – </a:t>
            </a:r>
            <a:r>
              <a:rPr lang="en-US" dirty="0" err="1" smtClean="0"/>
              <a:t>Antlr</a:t>
            </a:r>
            <a:r>
              <a:rPr lang="en-US" dirty="0" smtClean="0"/>
              <a:t> </a:t>
            </a:r>
            <a:r>
              <a:rPr lang="ru-RU" dirty="0" smtClean="0"/>
              <a:t>и </a:t>
            </a:r>
            <a:r>
              <a:rPr lang="en-US" dirty="0" err="1" smtClean="0"/>
              <a:t>Yacc</a:t>
            </a:r>
            <a:r>
              <a:rPr lang="ru-RU" dirty="0" smtClean="0">
                <a:latin typeface="Arial" charset="0"/>
              </a:rPr>
              <a:t>, и генератор текста спецификации трансляции в формат </a:t>
            </a:r>
            <a:r>
              <a:rPr lang="en-US" dirty="0" smtClean="0">
                <a:latin typeface="Arial" charset="0"/>
              </a:rPr>
              <a:t>Yard.</a:t>
            </a:r>
            <a:endParaRPr lang="ru-RU" dirty="0" smtClean="0">
              <a:latin typeface="Arial" charset="0"/>
            </a:endParaRPr>
          </a:p>
          <a:p>
            <a:pPr eaLnBrk="1" hangingPunct="1">
              <a:spcBef>
                <a:spcPct val="0"/>
              </a:spcBef>
            </a:pPr>
            <a:r>
              <a:rPr lang="ru-RU" dirty="0" smtClean="0"/>
              <a:t>2). Для другого способа использования инструмента – написания грамматики на более удобном языке – был разработан </a:t>
            </a:r>
            <a:r>
              <a:rPr lang="ru-RU" dirty="0" smtClean="0">
                <a:latin typeface="Arial" charset="0"/>
              </a:rPr>
              <a:t>генератор</a:t>
            </a:r>
            <a:r>
              <a:rPr lang="ru-RU" dirty="0" smtClean="0"/>
              <a:t> грамматики в формат </a:t>
            </a:r>
            <a:r>
              <a:rPr lang="en-US" dirty="0" err="1" smtClean="0"/>
              <a:t>Yacc</a:t>
            </a:r>
            <a:r>
              <a:rPr lang="en-US" dirty="0" smtClean="0"/>
              <a:t>. </a:t>
            </a:r>
            <a:r>
              <a:rPr lang="ru-RU" dirty="0" smtClean="0"/>
              <a:t>Для </a:t>
            </a:r>
            <a:r>
              <a:rPr lang="ru-RU" dirty="0" smtClean="0">
                <a:latin typeface="Arial" charset="0"/>
              </a:rPr>
              <a:t>трансформации</a:t>
            </a:r>
            <a:r>
              <a:rPr lang="ru-RU" dirty="0" smtClean="0"/>
              <a:t> </a:t>
            </a:r>
            <a:r>
              <a:rPr lang="ru-RU" dirty="0" smtClean="0">
                <a:latin typeface="Arial" charset="0"/>
              </a:rPr>
              <a:t>спецификации трансляции из</a:t>
            </a:r>
            <a:r>
              <a:rPr lang="ru-RU" dirty="0" smtClean="0"/>
              <a:t> </a:t>
            </a:r>
            <a:r>
              <a:rPr lang="en-US" dirty="0" smtClean="0"/>
              <a:t>Yard</a:t>
            </a:r>
            <a:r>
              <a:rPr lang="ru-RU" dirty="0" smtClean="0">
                <a:latin typeface="Arial" charset="0"/>
              </a:rPr>
              <a:t>-а</a:t>
            </a:r>
            <a:r>
              <a:rPr lang="en-US" dirty="0" smtClean="0"/>
              <a:t> </a:t>
            </a:r>
            <a:r>
              <a:rPr lang="ru-RU" dirty="0" smtClean="0"/>
              <a:t>в </a:t>
            </a:r>
            <a:r>
              <a:rPr lang="en-US" dirty="0" err="1" smtClean="0"/>
              <a:t>Yacc</a:t>
            </a:r>
            <a:r>
              <a:rPr lang="en-US" dirty="0" smtClean="0"/>
              <a:t> </a:t>
            </a:r>
            <a:r>
              <a:rPr lang="ru-RU" dirty="0" smtClean="0"/>
              <a:t>потребовалось преобразовывать не поддерживаемые </a:t>
            </a:r>
            <a:r>
              <a:rPr lang="en-US" dirty="0" err="1" smtClean="0"/>
              <a:t>Yacc</a:t>
            </a:r>
            <a:r>
              <a:rPr lang="en-US" dirty="0" smtClean="0"/>
              <a:t>-</a:t>
            </a:r>
            <a:r>
              <a:rPr lang="ru-RU" dirty="0" smtClean="0"/>
              <a:t>ом конструкции в </a:t>
            </a:r>
            <a:r>
              <a:rPr lang="ru-RU" dirty="0" smtClean="0">
                <a:latin typeface="Arial" charset="0"/>
              </a:rPr>
              <a:t>эквивалентные</a:t>
            </a:r>
            <a:r>
              <a:rPr lang="ru-RU" dirty="0" smtClean="0"/>
              <a:t>, хоть и более громоздкие. Для этого были реализованы преобразования по раскрытию конструкций расширенной формы Бэкуса-Наура – это *, +, ? в регулярных выражениях, внутренние группировки и другие.</a:t>
            </a:r>
          </a:p>
          <a:p>
            <a:pPr eaLnBrk="1" hangingPunct="1">
              <a:spcBef>
                <a:spcPct val="0"/>
              </a:spcBef>
            </a:pPr>
            <a:r>
              <a:rPr lang="ru-RU" dirty="0" smtClean="0"/>
              <a:t>3). Также, </a:t>
            </a:r>
            <a:r>
              <a:rPr lang="en-US" dirty="0" err="1" smtClean="0"/>
              <a:t>FsYacc</a:t>
            </a:r>
            <a:r>
              <a:rPr lang="en-US" dirty="0" smtClean="0"/>
              <a:t> </a:t>
            </a:r>
            <a:r>
              <a:rPr lang="ru-RU" dirty="0" smtClean="0"/>
              <a:t>и другие генераторы анализаторов, не строят дерево вывода, если не снабдить грамматику атрибутами. Было реализовано преобразование, генерирующие атрибуты, которые будут строить дерево вывода при разборе входной строки анализатором.</a:t>
            </a:r>
          </a:p>
        </p:txBody>
      </p:sp>
      <p:sp>
        <p:nvSpPr>
          <p:cNvPr id="235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6A971AE-BB63-4A81-B168-A1E7CB9D29EF}" type="slidenum">
              <a:rPr lang="ru-RU"/>
              <a:pPr fontAlgn="base">
                <a:spcBef>
                  <a:spcPct val="0"/>
                </a:spcBef>
                <a:spcAft>
                  <a:spcPct val="0"/>
                </a:spcAft>
              </a:pPr>
              <a:t>5</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ru-RU" dirty="0" smtClean="0"/>
              <a:t>Также, для удобства разработки грамматики была реализована простая поддержка модульности, то есть возможность задавать грамматику в нескольких файлах. Архитектура инструмента позволяет это делать одновременно в файлах нескольких форматов. Что делать с правилами с одинаковыми именами – оставлять последнее или сливать их в одно, объединяя альтернативой, задается выбором соответствующего преобразования.</a:t>
            </a:r>
          </a:p>
        </p:txBody>
      </p:sp>
      <p:sp>
        <p:nvSpPr>
          <p:cNvPr id="256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8AD177E-1279-45C7-9004-E36F19ED8810}" type="slidenum">
              <a:rPr lang="ru-RU"/>
              <a:pPr fontAlgn="base">
                <a:spcBef>
                  <a:spcPct val="0"/>
                </a:spcBef>
                <a:spcAft>
                  <a:spcPct val="0"/>
                </a:spcAft>
              </a:pPr>
              <a:t>6</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ru-RU" dirty="0" smtClean="0"/>
              <a:t>Разработанный инструмент применялся при разработке демонстрационного приложения по трансляции между диалектами SQL. Основная причина, по которой </a:t>
            </a:r>
            <a:r>
              <a:rPr lang="ru-RU" dirty="0" err="1" smtClean="0"/>
              <a:t>Yard</a:t>
            </a:r>
            <a:r>
              <a:rPr lang="ru-RU" dirty="0" smtClean="0"/>
              <a:t> был выбран в качестве языка спецификации трансляции – это возможность быстро перейти на другой генератор анализаторов без переписывания грамматики в случае необходимости. Также преимуществом был удобный синтаксис </a:t>
            </a:r>
            <a:r>
              <a:rPr lang="ru-RU" dirty="0" err="1" smtClean="0"/>
              <a:t>Yard</a:t>
            </a:r>
            <a:r>
              <a:rPr lang="ru-RU" dirty="0" smtClean="0"/>
              <a:t>-а по сравнению с </a:t>
            </a:r>
            <a:r>
              <a:rPr lang="ru-RU" dirty="0" err="1" smtClean="0"/>
              <a:t>Yacc</a:t>
            </a:r>
            <a:r>
              <a:rPr lang="ru-RU" dirty="0" smtClean="0"/>
              <a:t>-ом. Когда</a:t>
            </a:r>
            <a:r>
              <a:rPr lang="ru-RU" baseline="0" dirty="0" smtClean="0"/>
              <a:t> грамматику разработали, ее транслировали инструментом в формат </a:t>
            </a:r>
            <a:r>
              <a:rPr lang="en-US" baseline="0" dirty="0" err="1" smtClean="0"/>
              <a:t>FsYacc</a:t>
            </a:r>
            <a:r>
              <a:rPr lang="en-US" baseline="0" dirty="0" smtClean="0"/>
              <a:t>. </a:t>
            </a:r>
            <a:r>
              <a:rPr lang="ru-RU" baseline="0" dirty="0" smtClean="0"/>
              <a:t>Удобство </a:t>
            </a:r>
            <a:r>
              <a:rPr lang="en-US" baseline="0" dirty="0" smtClean="0"/>
              <a:t>Yard-</a:t>
            </a:r>
            <a:r>
              <a:rPr lang="ru-RU" baseline="0" dirty="0" smtClean="0"/>
              <a:t>а </a:t>
            </a:r>
            <a:r>
              <a:rPr lang="ru-RU" dirty="0" smtClean="0"/>
              <a:t>отразилось и в размере грамматики – суммарный объем грамматики на Ярде составил 200 строк, а сгенерированного файла </a:t>
            </a:r>
            <a:r>
              <a:rPr lang="ru-RU" dirty="0" err="1" smtClean="0"/>
              <a:t>FsYacc</a:t>
            </a:r>
            <a:r>
              <a:rPr lang="ru-RU" dirty="0" smtClean="0"/>
              <a:t> – 800. Такая</a:t>
            </a:r>
            <a:r>
              <a:rPr lang="ru-RU" baseline="0" dirty="0" smtClean="0"/>
              <a:t> значительная разница в размере возникает из-за большого присутствия списков и опциональных элементов в грамматике</a:t>
            </a:r>
            <a:r>
              <a:rPr lang="en-US" baseline="0" dirty="0" smtClean="0"/>
              <a:t>, </a:t>
            </a:r>
            <a:r>
              <a:rPr lang="ru-RU" baseline="0" dirty="0" smtClean="0"/>
              <a:t>описание которых напрямую не поддерживается в </a:t>
            </a:r>
            <a:r>
              <a:rPr lang="en-US" baseline="0" dirty="0" err="1" smtClean="0"/>
              <a:t>Yacc</a:t>
            </a:r>
            <a:r>
              <a:rPr lang="en-US" baseline="0" dirty="0" smtClean="0"/>
              <a:t>-</a:t>
            </a:r>
            <a:r>
              <a:rPr lang="ru-RU" baseline="0" dirty="0" smtClean="0"/>
              <a:t>е. Также и</a:t>
            </a:r>
            <a:r>
              <a:rPr lang="ru-RU" dirty="0" smtClean="0"/>
              <a:t>спользовалась возможность разделения грамматики по нескольким файлам, что было удобно с точки зрения организации</a:t>
            </a:r>
            <a:r>
              <a:rPr lang="ru-RU" baseline="0" dirty="0" smtClean="0"/>
              <a:t> кода</a:t>
            </a:r>
            <a:r>
              <a:rPr lang="ru-RU" dirty="0" smtClean="0"/>
              <a:t>. И, так как приложение было </a:t>
            </a:r>
            <a:r>
              <a:rPr lang="ru-RU" dirty="0" err="1" smtClean="0"/>
              <a:t>демострационным</a:t>
            </a:r>
            <a:r>
              <a:rPr lang="ru-RU" dirty="0" smtClean="0"/>
              <a:t> и требовалась довольно простая логика трансляции, быстрее было использовать дерево разбора, которое получается из атрибутов, сгенерированных преобразованием </a:t>
            </a:r>
            <a:r>
              <a:rPr lang="ru-RU" dirty="0" err="1" smtClean="0"/>
              <a:t>BuildAST</a:t>
            </a:r>
            <a:r>
              <a:rPr lang="ru-RU" dirty="0" smtClean="0"/>
              <a:t>. В нашем случае был важен порядок применения преобразований. Как видно на схеме, мы применяем добавление атрибутов построения AST до того, как раскрыть конструкции РБНФ и скобочки, чтобы получившееся дерево максимально соответствовало исходной грамматике.</a:t>
            </a:r>
          </a:p>
          <a:p>
            <a:pPr>
              <a:spcBef>
                <a:spcPct val="0"/>
              </a:spcBef>
            </a:pPr>
            <a:endParaRPr lang="ru-RU" dirty="0" smtClean="0"/>
          </a:p>
        </p:txBody>
      </p:sp>
      <p:sp>
        <p:nvSpPr>
          <p:cNvPr id="276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678FC2B-DEE5-49C9-AE34-9BD0952DA112}" type="slidenum">
              <a:rPr lang="ru-RU"/>
              <a:pPr fontAlgn="base">
                <a:spcBef>
                  <a:spcPct val="0"/>
                </a:spcBef>
                <a:spcAft>
                  <a:spcPct val="0"/>
                </a:spcAft>
              </a:pPr>
              <a:t>7</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ru-RU" dirty="0" smtClean="0"/>
              <a:t>Результатом моей дипломной работы является приложение, помогающее разработчику проводить реинжиниринг спецификаций трансляций. Реализованный инструмент позволяет транслировать из форматов инструментов ANTLR, </a:t>
            </a:r>
            <a:r>
              <a:rPr lang="ru-RU" dirty="0" err="1" smtClean="0"/>
              <a:t>FsYacc</a:t>
            </a:r>
            <a:r>
              <a:rPr lang="ru-RU" dirty="0" smtClean="0"/>
              <a:t> в форматы </a:t>
            </a:r>
            <a:r>
              <a:rPr lang="ru-RU" dirty="0" err="1" smtClean="0"/>
              <a:t>Yard</a:t>
            </a:r>
            <a:r>
              <a:rPr lang="ru-RU" dirty="0" smtClean="0"/>
              <a:t>, </a:t>
            </a:r>
            <a:r>
              <a:rPr lang="ru-RU" dirty="0" err="1" smtClean="0"/>
              <a:t>FsYacc</a:t>
            </a:r>
            <a:r>
              <a:rPr lang="ru-RU" dirty="0" smtClean="0"/>
              <a:t>. Для быстрой разработки или отладки грамматики было разработано преобразование, добавляющее атрибуты для построения AST. Также для удобства разработчика была добавлена простая поддержка задания модульных грамматик. </a:t>
            </a:r>
            <a:r>
              <a:rPr lang="ru-RU" dirty="0" err="1" smtClean="0"/>
              <a:t>Бо’льшая</a:t>
            </a:r>
            <a:r>
              <a:rPr lang="ru-RU" dirty="0" smtClean="0"/>
              <a:t> часть функциональности инструмента была применена в проекте </a:t>
            </a:r>
            <a:r>
              <a:rPr lang="ru-RU" dirty="0" err="1" smtClean="0"/>
              <a:t>SqlMigration</a:t>
            </a:r>
            <a:r>
              <a:rPr lang="ru-RU" dirty="0" smtClean="0"/>
              <a:t>. Технология была представлена на конференциях «Технологии </a:t>
            </a:r>
            <a:r>
              <a:rPr lang="ru-RU" dirty="0" err="1" smtClean="0"/>
              <a:t>Microsoft</a:t>
            </a:r>
            <a:r>
              <a:rPr lang="ru-RU" dirty="0" smtClean="0"/>
              <a:t> в теории и практике программирования» и «СПИСОК» в 2011 году. Спасибо за внимание.</a:t>
            </a:r>
          </a:p>
          <a:p>
            <a:pPr>
              <a:spcBef>
                <a:spcPct val="0"/>
              </a:spcBef>
            </a:pPr>
            <a:endParaRPr lang="ru-RU" dirty="0" smtClean="0"/>
          </a:p>
        </p:txBody>
      </p:sp>
      <p:sp>
        <p:nvSpPr>
          <p:cNvPr id="296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5A61509-1B61-41BD-A286-69CE067B1A9D}" type="slidenum">
              <a:rPr lang="ru-RU"/>
              <a:pPr fontAlgn="base">
                <a:spcBef>
                  <a:spcPct val="0"/>
                </a:spcBef>
                <a:spcAft>
                  <a:spcPct val="0"/>
                </a:spcAft>
              </a:pPr>
              <a:t>8</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lvl1pPr>
              <a:defRPr/>
            </a:lvl1pPr>
          </a:lstStyle>
          <a:p>
            <a:pPr>
              <a:defRPr/>
            </a:pPr>
            <a:fld id="{91EB0099-D96A-49CA-9080-8D385BC834E8}" type="datetime1">
              <a:rPr lang="ru-RU"/>
              <a:pPr>
                <a:defRPr/>
              </a:pPr>
              <a:t>09.06.2011</a:t>
            </a:fld>
            <a:endParaRPr lang="ru-RU"/>
          </a:p>
        </p:txBody>
      </p:sp>
      <p:sp>
        <p:nvSpPr>
          <p:cNvPr id="5" name="Footer Placeholder 4"/>
          <p:cNvSpPr>
            <a:spLocks noGrp="1"/>
          </p:cNvSpPr>
          <p:nvPr>
            <p:ph type="ftr" sz="quarter" idx="11"/>
          </p:nvPr>
        </p:nvSpPr>
        <p:spPr/>
        <p:txBody>
          <a:bodyPr/>
          <a:lstStyle>
            <a:lvl1pPr>
              <a:defRPr/>
            </a:lvl1pPr>
          </a:lstStyle>
          <a:p>
            <a:pPr>
              <a:defRPr/>
            </a:pPr>
            <a:r>
              <a:rPr lang="ru-RU"/>
              <a:t>Константин Улитин</a:t>
            </a:r>
          </a:p>
        </p:txBody>
      </p:sp>
      <p:sp>
        <p:nvSpPr>
          <p:cNvPr id="6" name="Slide Number Placeholder 5"/>
          <p:cNvSpPr>
            <a:spLocks noGrp="1"/>
          </p:cNvSpPr>
          <p:nvPr>
            <p:ph type="sldNum" sz="quarter" idx="12"/>
          </p:nvPr>
        </p:nvSpPr>
        <p:spPr/>
        <p:txBody>
          <a:bodyPr/>
          <a:lstStyle>
            <a:lvl1pPr>
              <a:defRPr/>
            </a:lvl1pPr>
          </a:lstStyle>
          <a:p>
            <a:pPr>
              <a:defRPr/>
            </a:pPr>
            <a:fld id="{C67F5B70-7AF2-421C-B8E1-A389E7021C47}" type="slidenum">
              <a:rPr lang="ru-RU"/>
              <a:pPr>
                <a:defRPr/>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pPr>
              <a:defRPr/>
            </a:pPr>
            <a:fld id="{B86F1179-CBCA-4D63-B64F-C76101A65A2A}" type="datetime1">
              <a:rPr lang="ru-RU"/>
              <a:pPr>
                <a:defRPr/>
              </a:pPr>
              <a:t>09.06.2011</a:t>
            </a:fld>
            <a:endParaRPr lang="ru-RU"/>
          </a:p>
        </p:txBody>
      </p:sp>
      <p:sp>
        <p:nvSpPr>
          <p:cNvPr id="5" name="Footer Placeholder 4"/>
          <p:cNvSpPr>
            <a:spLocks noGrp="1"/>
          </p:cNvSpPr>
          <p:nvPr>
            <p:ph type="ftr" sz="quarter" idx="11"/>
          </p:nvPr>
        </p:nvSpPr>
        <p:spPr/>
        <p:txBody>
          <a:bodyPr/>
          <a:lstStyle>
            <a:lvl1pPr>
              <a:defRPr/>
            </a:lvl1pPr>
          </a:lstStyle>
          <a:p>
            <a:pPr>
              <a:defRPr/>
            </a:pPr>
            <a:r>
              <a:rPr lang="ru-RU"/>
              <a:t>Константин Улитин</a:t>
            </a:r>
          </a:p>
        </p:txBody>
      </p:sp>
      <p:sp>
        <p:nvSpPr>
          <p:cNvPr id="6" name="Slide Number Placeholder 5"/>
          <p:cNvSpPr>
            <a:spLocks noGrp="1"/>
          </p:cNvSpPr>
          <p:nvPr>
            <p:ph type="sldNum" sz="quarter" idx="12"/>
          </p:nvPr>
        </p:nvSpPr>
        <p:spPr/>
        <p:txBody>
          <a:bodyPr/>
          <a:lstStyle>
            <a:lvl1pPr>
              <a:defRPr/>
            </a:lvl1pPr>
          </a:lstStyle>
          <a:p>
            <a:pPr>
              <a:defRPr/>
            </a:pPr>
            <a:fld id="{4559518C-73C9-44FF-8047-8161DC15D19A}" type="slidenum">
              <a:rPr lang="ru-RU"/>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pPr>
              <a:defRPr/>
            </a:pPr>
            <a:fld id="{6E9CE1F0-1A8C-4E61-A997-EEFA5E38F38E}" type="datetime1">
              <a:rPr lang="ru-RU"/>
              <a:pPr>
                <a:defRPr/>
              </a:pPr>
              <a:t>09.06.2011</a:t>
            </a:fld>
            <a:endParaRPr lang="ru-RU"/>
          </a:p>
        </p:txBody>
      </p:sp>
      <p:sp>
        <p:nvSpPr>
          <p:cNvPr id="5" name="Footer Placeholder 4"/>
          <p:cNvSpPr>
            <a:spLocks noGrp="1"/>
          </p:cNvSpPr>
          <p:nvPr>
            <p:ph type="ftr" sz="quarter" idx="11"/>
          </p:nvPr>
        </p:nvSpPr>
        <p:spPr/>
        <p:txBody>
          <a:bodyPr/>
          <a:lstStyle>
            <a:lvl1pPr>
              <a:defRPr/>
            </a:lvl1pPr>
          </a:lstStyle>
          <a:p>
            <a:pPr>
              <a:defRPr/>
            </a:pPr>
            <a:r>
              <a:rPr lang="ru-RU"/>
              <a:t>Константин Улитин</a:t>
            </a:r>
          </a:p>
        </p:txBody>
      </p:sp>
      <p:sp>
        <p:nvSpPr>
          <p:cNvPr id="6" name="Slide Number Placeholder 5"/>
          <p:cNvSpPr>
            <a:spLocks noGrp="1"/>
          </p:cNvSpPr>
          <p:nvPr>
            <p:ph type="sldNum" sz="quarter" idx="12"/>
          </p:nvPr>
        </p:nvSpPr>
        <p:spPr/>
        <p:txBody>
          <a:bodyPr/>
          <a:lstStyle>
            <a:lvl1pPr>
              <a:defRPr/>
            </a:lvl1pPr>
          </a:lstStyle>
          <a:p>
            <a:pPr>
              <a:defRPr/>
            </a:pPr>
            <a:fld id="{E9AE89B0-CA34-4C38-959D-C250073E0124}" type="slidenum">
              <a:rPr lang="ru-RU"/>
              <a:pPr>
                <a:defRPr/>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pPr>
              <a:defRPr/>
            </a:pPr>
            <a:fld id="{E86F7938-2039-4AB4-B0B6-EA7438910A93}" type="datetime1">
              <a:rPr lang="ru-RU"/>
              <a:pPr>
                <a:defRPr/>
              </a:pPr>
              <a:t>09.06.2011</a:t>
            </a:fld>
            <a:endParaRPr lang="ru-RU"/>
          </a:p>
        </p:txBody>
      </p:sp>
      <p:sp>
        <p:nvSpPr>
          <p:cNvPr id="5" name="Footer Placeholder 4"/>
          <p:cNvSpPr>
            <a:spLocks noGrp="1"/>
          </p:cNvSpPr>
          <p:nvPr>
            <p:ph type="ftr" sz="quarter" idx="11"/>
          </p:nvPr>
        </p:nvSpPr>
        <p:spPr/>
        <p:txBody>
          <a:bodyPr/>
          <a:lstStyle>
            <a:lvl1pPr>
              <a:defRPr/>
            </a:lvl1pPr>
          </a:lstStyle>
          <a:p>
            <a:pPr>
              <a:defRPr/>
            </a:pPr>
            <a:r>
              <a:rPr lang="ru-RU"/>
              <a:t>Константин Улитин</a:t>
            </a:r>
          </a:p>
        </p:txBody>
      </p:sp>
      <p:sp>
        <p:nvSpPr>
          <p:cNvPr id="6" name="Slide Number Placeholder 5"/>
          <p:cNvSpPr>
            <a:spLocks noGrp="1"/>
          </p:cNvSpPr>
          <p:nvPr>
            <p:ph type="sldNum" sz="quarter" idx="12"/>
          </p:nvPr>
        </p:nvSpPr>
        <p:spPr/>
        <p:txBody>
          <a:bodyPr/>
          <a:lstStyle>
            <a:lvl1pPr>
              <a:defRPr/>
            </a:lvl1pPr>
          </a:lstStyle>
          <a:p>
            <a:pPr>
              <a:defRPr/>
            </a:pPr>
            <a:fld id="{2DCEC65D-BAC4-41E3-AB7C-6B2FE360A63B}" type="slidenum">
              <a:rPr lang="ru-RU"/>
              <a:pPr>
                <a:defRPr/>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8E983EC-CD36-4658-8041-B54CA3818541}" type="datetime1">
              <a:rPr lang="ru-RU"/>
              <a:pPr>
                <a:defRPr/>
              </a:pPr>
              <a:t>09.06.2011</a:t>
            </a:fld>
            <a:endParaRPr lang="ru-RU"/>
          </a:p>
        </p:txBody>
      </p:sp>
      <p:sp>
        <p:nvSpPr>
          <p:cNvPr id="5" name="Footer Placeholder 4"/>
          <p:cNvSpPr>
            <a:spLocks noGrp="1"/>
          </p:cNvSpPr>
          <p:nvPr>
            <p:ph type="ftr" sz="quarter" idx="11"/>
          </p:nvPr>
        </p:nvSpPr>
        <p:spPr/>
        <p:txBody>
          <a:bodyPr/>
          <a:lstStyle>
            <a:lvl1pPr>
              <a:defRPr/>
            </a:lvl1pPr>
          </a:lstStyle>
          <a:p>
            <a:pPr>
              <a:defRPr/>
            </a:pPr>
            <a:r>
              <a:rPr lang="ru-RU"/>
              <a:t>Константин Улитин</a:t>
            </a:r>
          </a:p>
        </p:txBody>
      </p:sp>
      <p:sp>
        <p:nvSpPr>
          <p:cNvPr id="6" name="Slide Number Placeholder 5"/>
          <p:cNvSpPr>
            <a:spLocks noGrp="1"/>
          </p:cNvSpPr>
          <p:nvPr>
            <p:ph type="sldNum" sz="quarter" idx="12"/>
          </p:nvPr>
        </p:nvSpPr>
        <p:spPr/>
        <p:txBody>
          <a:bodyPr/>
          <a:lstStyle>
            <a:lvl1pPr>
              <a:defRPr/>
            </a:lvl1pPr>
          </a:lstStyle>
          <a:p>
            <a:pPr>
              <a:defRPr/>
            </a:pPr>
            <a:fld id="{D3948E2E-D2EB-471E-B912-7DE1C65499C0}" type="slidenum">
              <a:rPr lang="ru-RU"/>
              <a:pPr>
                <a:defRPr/>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3"/>
          <p:cNvSpPr>
            <a:spLocks noGrp="1"/>
          </p:cNvSpPr>
          <p:nvPr>
            <p:ph type="dt" sz="half" idx="10"/>
          </p:nvPr>
        </p:nvSpPr>
        <p:spPr/>
        <p:txBody>
          <a:bodyPr/>
          <a:lstStyle>
            <a:lvl1pPr>
              <a:defRPr/>
            </a:lvl1pPr>
          </a:lstStyle>
          <a:p>
            <a:pPr>
              <a:defRPr/>
            </a:pPr>
            <a:fld id="{CDC9AAE6-016C-4074-981A-54A0ADA3C561}" type="datetime1">
              <a:rPr lang="ru-RU"/>
              <a:pPr>
                <a:defRPr/>
              </a:pPr>
              <a:t>09.06.2011</a:t>
            </a:fld>
            <a:endParaRPr lang="ru-RU"/>
          </a:p>
        </p:txBody>
      </p:sp>
      <p:sp>
        <p:nvSpPr>
          <p:cNvPr id="6" name="Footer Placeholder 4"/>
          <p:cNvSpPr>
            <a:spLocks noGrp="1"/>
          </p:cNvSpPr>
          <p:nvPr>
            <p:ph type="ftr" sz="quarter" idx="11"/>
          </p:nvPr>
        </p:nvSpPr>
        <p:spPr/>
        <p:txBody>
          <a:bodyPr/>
          <a:lstStyle>
            <a:lvl1pPr>
              <a:defRPr/>
            </a:lvl1pPr>
          </a:lstStyle>
          <a:p>
            <a:pPr>
              <a:defRPr/>
            </a:pPr>
            <a:r>
              <a:rPr lang="ru-RU"/>
              <a:t>Константин Улитин</a:t>
            </a:r>
          </a:p>
        </p:txBody>
      </p:sp>
      <p:sp>
        <p:nvSpPr>
          <p:cNvPr id="7" name="Slide Number Placeholder 5"/>
          <p:cNvSpPr>
            <a:spLocks noGrp="1"/>
          </p:cNvSpPr>
          <p:nvPr>
            <p:ph type="sldNum" sz="quarter" idx="12"/>
          </p:nvPr>
        </p:nvSpPr>
        <p:spPr/>
        <p:txBody>
          <a:bodyPr/>
          <a:lstStyle>
            <a:lvl1pPr>
              <a:defRPr/>
            </a:lvl1pPr>
          </a:lstStyle>
          <a:p>
            <a:pPr>
              <a:defRPr/>
            </a:pPr>
            <a:fld id="{4D156CC1-86F2-4F11-B5E8-E33D7F9F3AF0}" type="slidenum">
              <a:rPr lang="ru-RU"/>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3"/>
          <p:cNvSpPr>
            <a:spLocks noGrp="1"/>
          </p:cNvSpPr>
          <p:nvPr>
            <p:ph type="dt" sz="half" idx="10"/>
          </p:nvPr>
        </p:nvSpPr>
        <p:spPr/>
        <p:txBody>
          <a:bodyPr/>
          <a:lstStyle>
            <a:lvl1pPr>
              <a:defRPr/>
            </a:lvl1pPr>
          </a:lstStyle>
          <a:p>
            <a:pPr>
              <a:defRPr/>
            </a:pPr>
            <a:fld id="{C2897B6E-A15D-4F03-926E-95BF2FCB3E73}" type="datetime1">
              <a:rPr lang="ru-RU"/>
              <a:pPr>
                <a:defRPr/>
              </a:pPr>
              <a:t>09.06.2011</a:t>
            </a:fld>
            <a:endParaRPr lang="ru-RU"/>
          </a:p>
        </p:txBody>
      </p:sp>
      <p:sp>
        <p:nvSpPr>
          <p:cNvPr id="8" name="Footer Placeholder 4"/>
          <p:cNvSpPr>
            <a:spLocks noGrp="1"/>
          </p:cNvSpPr>
          <p:nvPr>
            <p:ph type="ftr" sz="quarter" idx="11"/>
          </p:nvPr>
        </p:nvSpPr>
        <p:spPr/>
        <p:txBody>
          <a:bodyPr/>
          <a:lstStyle>
            <a:lvl1pPr>
              <a:defRPr/>
            </a:lvl1pPr>
          </a:lstStyle>
          <a:p>
            <a:pPr>
              <a:defRPr/>
            </a:pPr>
            <a:r>
              <a:rPr lang="ru-RU"/>
              <a:t>Константин Улитин</a:t>
            </a:r>
          </a:p>
        </p:txBody>
      </p:sp>
      <p:sp>
        <p:nvSpPr>
          <p:cNvPr id="9" name="Slide Number Placeholder 5"/>
          <p:cNvSpPr>
            <a:spLocks noGrp="1"/>
          </p:cNvSpPr>
          <p:nvPr>
            <p:ph type="sldNum" sz="quarter" idx="12"/>
          </p:nvPr>
        </p:nvSpPr>
        <p:spPr/>
        <p:txBody>
          <a:bodyPr/>
          <a:lstStyle>
            <a:lvl1pPr>
              <a:defRPr/>
            </a:lvl1pPr>
          </a:lstStyle>
          <a:p>
            <a:pPr>
              <a:defRPr/>
            </a:pPr>
            <a:fld id="{9591B8E8-321E-4C99-9BF0-555AA073BBF5}" type="slidenum">
              <a:rPr lang="ru-RU"/>
              <a:pPr>
                <a:defRPr/>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3"/>
          <p:cNvSpPr>
            <a:spLocks noGrp="1"/>
          </p:cNvSpPr>
          <p:nvPr>
            <p:ph type="dt" sz="half" idx="10"/>
          </p:nvPr>
        </p:nvSpPr>
        <p:spPr/>
        <p:txBody>
          <a:bodyPr/>
          <a:lstStyle>
            <a:lvl1pPr>
              <a:defRPr/>
            </a:lvl1pPr>
          </a:lstStyle>
          <a:p>
            <a:pPr>
              <a:defRPr/>
            </a:pPr>
            <a:fld id="{A7E70E55-5316-4150-BB18-FCB93913EFF8}" type="datetime1">
              <a:rPr lang="ru-RU"/>
              <a:pPr>
                <a:defRPr/>
              </a:pPr>
              <a:t>09.06.2011</a:t>
            </a:fld>
            <a:endParaRPr lang="ru-RU"/>
          </a:p>
        </p:txBody>
      </p:sp>
      <p:sp>
        <p:nvSpPr>
          <p:cNvPr id="4" name="Footer Placeholder 4"/>
          <p:cNvSpPr>
            <a:spLocks noGrp="1"/>
          </p:cNvSpPr>
          <p:nvPr>
            <p:ph type="ftr" sz="quarter" idx="11"/>
          </p:nvPr>
        </p:nvSpPr>
        <p:spPr/>
        <p:txBody>
          <a:bodyPr/>
          <a:lstStyle>
            <a:lvl1pPr>
              <a:defRPr/>
            </a:lvl1pPr>
          </a:lstStyle>
          <a:p>
            <a:pPr>
              <a:defRPr/>
            </a:pPr>
            <a:r>
              <a:rPr lang="ru-RU"/>
              <a:t>Константин Улитин</a:t>
            </a:r>
          </a:p>
        </p:txBody>
      </p:sp>
      <p:sp>
        <p:nvSpPr>
          <p:cNvPr id="5" name="Slide Number Placeholder 5"/>
          <p:cNvSpPr>
            <a:spLocks noGrp="1"/>
          </p:cNvSpPr>
          <p:nvPr>
            <p:ph type="sldNum" sz="quarter" idx="12"/>
          </p:nvPr>
        </p:nvSpPr>
        <p:spPr/>
        <p:txBody>
          <a:bodyPr/>
          <a:lstStyle>
            <a:lvl1pPr>
              <a:defRPr/>
            </a:lvl1pPr>
          </a:lstStyle>
          <a:p>
            <a:pPr>
              <a:defRPr/>
            </a:pPr>
            <a:fld id="{3033112D-3BB6-400A-A9E8-147C91BB4AAB}" type="slidenum">
              <a:rPr lang="ru-RU"/>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F578109-172B-443D-BBE8-B0309C508C4A}" type="datetime1">
              <a:rPr lang="ru-RU"/>
              <a:pPr>
                <a:defRPr/>
              </a:pPr>
              <a:t>09.06.2011</a:t>
            </a:fld>
            <a:endParaRPr lang="ru-RU"/>
          </a:p>
        </p:txBody>
      </p:sp>
      <p:sp>
        <p:nvSpPr>
          <p:cNvPr id="3" name="Footer Placeholder 4"/>
          <p:cNvSpPr>
            <a:spLocks noGrp="1"/>
          </p:cNvSpPr>
          <p:nvPr>
            <p:ph type="ftr" sz="quarter" idx="11"/>
          </p:nvPr>
        </p:nvSpPr>
        <p:spPr/>
        <p:txBody>
          <a:bodyPr/>
          <a:lstStyle>
            <a:lvl1pPr>
              <a:defRPr/>
            </a:lvl1pPr>
          </a:lstStyle>
          <a:p>
            <a:pPr>
              <a:defRPr/>
            </a:pPr>
            <a:r>
              <a:rPr lang="ru-RU"/>
              <a:t>Константин Улитин</a:t>
            </a:r>
          </a:p>
        </p:txBody>
      </p:sp>
      <p:sp>
        <p:nvSpPr>
          <p:cNvPr id="4" name="Slide Number Placeholder 5"/>
          <p:cNvSpPr>
            <a:spLocks noGrp="1"/>
          </p:cNvSpPr>
          <p:nvPr>
            <p:ph type="sldNum" sz="quarter" idx="12"/>
          </p:nvPr>
        </p:nvSpPr>
        <p:spPr/>
        <p:txBody>
          <a:bodyPr/>
          <a:lstStyle>
            <a:lvl1pPr>
              <a:defRPr/>
            </a:lvl1pPr>
          </a:lstStyle>
          <a:p>
            <a:pPr>
              <a:defRPr/>
            </a:pPr>
            <a:fld id="{82B8E5D5-A865-4BC9-9BDC-257EC9F96FE3}" type="slidenum">
              <a:rPr lang="ru-RU"/>
              <a:pPr>
                <a:defRPr/>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34E1865-07A5-47F0-AA42-A056EB68E1C0}" type="datetime1">
              <a:rPr lang="ru-RU"/>
              <a:pPr>
                <a:defRPr/>
              </a:pPr>
              <a:t>09.06.2011</a:t>
            </a:fld>
            <a:endParaRPr lang="ru-RU"/>
          </a:p>
        </p:txBody>
      </p:sp>
      <p:sp>
        <p:nvSpPr>
          <p:cNvPr id="6" name="Footer Placeholder 4"/>
          <p:cNvSpPr>
            <a:spLocks noGrp="1"/>
          </p:cNvSpPr>
          <p:nvPr>
            <p:ph type="ftr" sz="quarter" idx="11"/>
          </p:nvPr>
        </p:nvSpPr>
        <p:spPr/>
        <p:txBody>
          <a:bodyPr/>
          <a:lstStyle>
            <a:lvl1pPr>
              <a:defRPr/>
            </a:lvl1pPr>
          </a:lstStyle>
          <a:p>
            <a:pPr>
              <a:defRPr/>
            </a:pPr>
            <a:r>
              <a:rPr lang="ru-RU"/>
              <a:t>Константин Улитин</a:t>
            </a:r>
          </a:p>
        </p:txBody>
      </p:sp>
      <p:sp>
        <p:nvSpPr>
          <p:cNvPr id="7" name="Slide Number Placeholder 5"/>
          <p:cNvSpPr>
            <a:spLocks noGrp="1"/>
          </p:cNvSpPr>
          <p:nvPr>
            <p:ph type="sldNum" sz="quarter" idx="12"/>
          </p:nvPr>
        </p:nvSpPr>
        <p:spPr/>
        <p:txBody>
          <a:bodyPr/>
          <a:lstStyle>
            <a:lvl1pPr>
              <a:defRPr/>
            </a:lvl1pPr>
          </a:lstStyle>
          <a:p>
            <a:pPr>
              <a:defRPr/>
            </a:pPr>
            <a:fld id="{A719A3A2-42C8-47D6-A6FC-BA288A047521}" type="slidenum">
              <a:rPr lang="ru-RU"/>
              <a:pPr>
                <a:defRPr/>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A89CB59-3661-4E08-9791-2012F46E8D45}" type="datetime1">
              <a:rPr lang="ru-RU"/>
              <a:pPr>
                <a:defRPr/>
              </a:pPr>
              <a:t>09.06.2011</a:t>
            </a:fld>
            <a:endParaRPr lang="ru-RU"/>
          </a:p>
        </p:txBody>
      </p:sp>
      <p:sp>
        <p:nvSpPr>
          <p:cNvPr id="6" name="Footer Placeholder 4"/>
          <p:cNvSpPr>
            <a:spLocks noGrp="1"/>
          </p:cNvSpPr>
          <p:nvPr>
            <p:ph type="ftr" sz="quarter" idx="11"/>
          </p:nvPr>
        </p:nvSpPr>
        <p:spPr/>
        <p:txBody>
          <a:bodyPr/>
          <a:lstStyle>
            <a:lvl1pPr>
              <a:defRPr/>
            </a:lvl1pPr>
          </a:lstStyle>
          <a:p>
            <a:pPr>
              <a:defRPr/>
            </a:pPr>
            <a:r>
              <a:rPr lang="ru-RU"/>
              <a:t>Константин Улитин</a:t>
            </a:r>
          </a:p>
        </p:txBody>
      </p:sp>
      <p:sp>
        <p:nvSpPr>
          <p:cNvPr id="7" name="Slide Number Placeholder 5"/>
          <p:cNvSpPr>
            <a:spLocks noGrp="1"/>
          </p:cNvSpPr>
          <p:nvPr>
            <p:ph type="sldNum" sz="quarter" idx="12"/>
          </p:nvPr>
        </p:nvSpPr>
        <p:spPr/>
        <p:txBody>
          <a:bodyPr/>
          <a:lstStyle>
            <a:lvl1pPr>
              <a:defRPr/>
            </a:lvl1pPr>
          </a:lstStyle>
          <a:p>
            <a:pPr>
              <a:defRPr/>
            </a:pPr>
            <a:fld id="{F1674D7D-48A6-4A0E-82FD-FF8A29D63577}"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ru-RU"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837309AD-CFCF-4E43-B794-4C74699432D1}" type="datetime1">
              <a:rPr lang="ru-RU"/>
              <a:pPr>
                <a:defRPr/>
              </a:pPr>
              <a:t>09.06.2011</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r>
              <a:rPr lang="ru-RU"/>
              <a:t>Константин Улитин</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6E5CBC26-FA98-4725-8575-253A9064D626}"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827" r:id="rId1"/>
    <p:sldLayoutId id="2147483826" r:id="rId2"/>
    <p:sldLayoutId id="2147483825" r:id="rId3"/>
    <p:sldLayoutId id="2147483824" r:id="rId4"/>
    <p:sldLayoutId id="2147483823" r:id="rId5"/>
    <p:sldLayoutId id="2147483822" r:id="rId6"/>
    <p:sldLayoutId id="2147483821" r:id="rId7"/>
    <p:sldLayoutId id="2147483820" r:id="rId8"/>
    <p:sldLayoutId id="2147483819" r:id="rId9"/>
    <p:sldLayoutId id="2147483818" r:id="rId10"/>
    <p:sldLayoutId id="2147483817" r:id="rId11"/>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3"/>
          <p:cNvSpPr>
            <a:spLocks noGrp="1"/>
          </p:cNvSpPr>
          <p:nvPr>
            <p:ph type="ctrTitle"/>
          </p:nvPr>
        </p:nvSpPr>
        <p:spPr>
          <a:xfrm>
            <a:off x="684213" y="1844675"/>
            <a:ext cx="7848600" cy="1495425"/>
          </a:xfrm>
        </p:spPr>
        <p:txBody>
          <a:bodyPr/>
          <a:lstStyle/>
          <a:p>
            <a:pPr>
              <a:lnSpc>
                <a:spcPct val="120000"/>
              </a:lnSpc>
            </a:pPr>
            <a:r>
              <a:rPr lang="ru-RU" sz="3200" dirty="0" smtClean="0"/>
              <a:t>Инструмент реинжиниринга спецификаций трансляций</a:t>
            </a:r>
          </a:p>
        </p:txBody>
      </p:sp>
      <p:sp>
        <p:nvSpPr>
          <p:cNvPr id="5" name="Subtitle 4"/>
          <p:cNvSpPr>
            <a:spLocks noGrp="1"/>
          </p:cNvSpPr>
          <p:nvPr>
            <p:ph type="subTitle" idx="1"/>
          </p:nvPr>
        </p:nvSpPr>
        <p:spPr>
          <a:xfrm>
            <a:off x="1043608" y="3429001"/>
            <a:ext cx="7358410" cy="1368152"/>
          </a:xfrm>
        </p:spPr>
        <p:txBody>
          <a:bodyPr rtlCol="0">
            <a:normAutofit lnSpcReduction="10000"/>
          </a:bodyPr>
          <a:lstStyle/>
          <a:p>
            <a:pPr fontAlgn="auto">
              <a:lnSpc>
                <a:spcPct val="110000"/>
              </a:lnSpc>
              <a:spcAft>
                <a:spcPts val="0"/>
              </a:spcAft>
              <a:buFont typeface="Arial" pitchFamily="34" charset="0"/>
              <a:buNone/>
              <a:defRPr/>
            </a:pPr>
            <a:r>
              <a:rPr lang="ru-RU" sz="2400" dirty="0" smtClean="0">
                <a:solidFill>
                  <a:schemeClr val="tx1"/>
                </a:solidFill>
              </a:rPr>
              <a:t>Константин Андреевич Улитин</a:t>
            </a:r>
          </a:p>
          <a:p>
            <a:pPr fontAlgn="auto">
              <a:lnSpc>
                <a:spcPct val="110000"/>
              </a:lnSpc>
              <a:spcAft>
                <a:spcPts val="0"/>
              </a:spcAft>
              <a:defRPr/>
            </a:pPr>
            <a:r>
              <a:rPr lang="ru-RU" sz="2400" dirty="0" smtClean="0">
                <a:solidFill>
                  <a:schemeClr val="tx1"/>
                </a:solidFill>
              </a:rPr>
              <a:t>Научный руководитель: </a:t>
            </a:r>
            <a:r>
              <a:rPr lang="ru-RU" sz="2400" dirty="0" smtClean="0">
                <a:solidFill>
                  <a:schemeClr val="tx1"/>
                </a:solidFill>
              </a:rPr>
              <a:t>Я.А</a:t>
            </a:r>
            <a:r>
              <a:rPr lang="ru-RU" sz="2400" dirty="0" smtClean="0">
                <a:solidFill>
                  <a:schemeClr val="tx1"/>
                </a:solidFill>
              </a:rPr>
              <a:t>. </a:t>
            </a:r>
            <a:r>
              <a:rPr lang="ru-RU" sz="2400" dirty="0" smtClean="0">
                <a:solidFill>
                  <a:schemeClr val="tx1"/>
                </a:solidFill>
              </a:rPr>
              <a:t>Кириленко</a:t>
            </a:r>
            <a:endParaRPr lang="en-US" sz="2400" dirty="0" smtClean="0">
              <a:solidFill>
                <a:schemeClr val="tx1"/>
              </a:solidFill>
            </a:endParaRPr>
          </a:p>
          <a:p>
            <a:pPr fontAlgn="auto">
              <a:lnSpc>
                <a:spcPct val="110000"/>
              </a:lnSpc>
              <a:spcAft>
                <a:spcPts val="0"/>
              </a:spcAft>
              <a:defRPr/>
            </a:pPr>
            <a:r>
              <a:rPr lang="ru-RU" sz="2400" dirty="0" smtClean="0">
                <a:solidFill>
                  <a:schemeClr val="tx1"/>
                </a:solidFill>
              </a:rPr>
              <a:t>Рецензент: Н.М. Тимофеев</a:t>
            </a:r>
            <a:endParaRPr lang="ru-RU" sz="2400" dirty="0" smtClean="0">
              <a:solidFill>
                <a:schemeClr val="tx1"/>
              </a:solidFill>
            </a:endParaRPr>
          </a:p>
          <a:p>
            <a:pPr fontAlgn="auto">
              <a:lnSpc>
                <a:spcPct val="120000"/>
              </a:lnSpc>
              <a:spcAft>
                <a:spcPts val="0"/>
              </a:spcAft>
              <a:buFont typeface="Arial" pitchFamily="34" charset="0"/>
              <a:buNone/>
              <a:defRPr/>
            </a:pPr>
            <a:endParaRPr lang="ru-RU" dirty="0"/>
          </a:p>
        </p:txBody>
      </p:sp>
      <p:sp>
        <p:nvSpPr>
          <p:cNvPr id="2" name="Rectangle 1"/>
          <p:cNvSpPr/>
          <p:nvPr/>
        </p:nvSpPr>
        <p:spPr>
          <a:xfrm>
            <a:off x="1547813" y="5084763"/>
            <a:ext cx="6192837" cy="1274762"/>
          </a:xfrm>
          <a:prstGeom prst="rect">
            <a:avLst/>
          </a:prstGeom>
        </p:spPr>
        <p:txBody>
          <a:bodyPr>
            <a:spAutoFit/>
          </a:bodyPr>
          <a:lstStyle/>
          <a:p>
            <a:pPr algn="ctr" fontAlgn="auto">
              <a:lnSpc>
                <a:spcPct val="120000"/>
              </a:lnSpc>
              <a:spcBef>
                <a:spcPts val="0"/>
              </a:spcBef>
              <a:spcAft>
                <a:spcPts val="0"/>
              </a:spcAft>
              <a:defRPr/>
            </a:pPr>
            <a:r>
              <a:rPr lang="ru-RU" sz="1600" dirty="0">
                <a:solidFill>
                  <a:schemeClr val="tx1">
                    <a:lumMod val="75000"/>
                    <a:lumOff val="25000"/>
                  </a:schemeClr>
                </a:solidFill>
                <a:latin typeface="+mn-lt"/>
              </a:rPr>
              <a:t>Санкт-Петербургский государственный университет</a:t>
            </a:r>
          </a:p>
          <a:p>
            <a:pPr algn="ctr" fontAlgn="auto">
              <a:lnSpc>
                <a:spcPct val="120000"/>
              </a:lnSpc>
              <a:spcBef>
                <a:spcPts val="0"/>
              </a:spcBef>
              <a:spcAft>
                <a:spcPts val="0"/>
              </a:spcAft>
              <a:defRPr/>
            </a:pPr>
            <a:r>
              <a:rPr lang="ru-RU" sz="1600" dirty="0">
                <a:solidFill>
                  <a:schemeClr val="tx1">
                    <a:lumMod val="75000"/>
                    <a:lumOff val="25000"/>
                  </a:schemeClr>
                </a:solidFill>
                <a:latin typeface="+mn-lt"/>
              </a:rPr>
              <a:t>Математико-Механический факультет</a:t>
            </a:r>
          </a:p>
          <a:p>
            <a:pPr algn="ctr" fontAlgn="auto">
              <a:lnSpc>
                <a:spcPct val="120000"/>
              </a:lnSpc>
              <a:spcBef>
                <a:spcPts val="0"/>
              </a:spcBef>
              <a:spcAft>
                <a:spcPts val="0"/>
              </a:spcAft>
              <a:defRPr/>
            </a:pPr>
            <a:r>
              <a:rPr lang="ru-RU" sz="1600" dirty="0">
                <a:solidFill>
                  <a:schemeClr val="tx1">
                    <a:lumMod val="75000"/>
                    <a:lumOff val="25000"/>
                  </a:schemeClr>
                </a:solidFill>
                <a:latin typeface="+mn-lt"/>
              </a:rPr>
              <a:t>Кафедра системного программирования</a:t>
            </a:r>
          </a:p>
          <a:p>
            <a:pPr algn="ctr" fontAlgn="auto">
              <a:lnSpc>
                <a:spcPct val="120000"/>
              </a:lnSpc>
              <a:spcBef>
                <a:spcPts val="0"/>
              </a:spcBef>
              <a:spcAft>
                <a:spcPts val="0"/>
              </a:spcAft>
              <a:defRPr/>
            </a:pPr>
            <a:r>
              <a:rPr lang="ru-RU" sz="1600" dirty="0">
                <a:solidFill>
                  <a:schemeClr val="tx1">
                    <a:lumMod val="75000"/>
                    <a:lumOff val="25000"/>
                  </a:schemeClr>
                </a:solidFill>
                <a:latin typeface="+mn-lt"/>
              </a:rPr>
              <a:t>2011</a:t>
            </a:r>
          </a:p>
        </p:txBody>
      </p:sp>
      <p:pic>
        <p:nvPicPr>
          <p:cNvPr id="14340" name="Picture 2"/>
          <p:cNvPicPr>
            <a:picLocks noChangeAspect="1"/>
          </p:cNvPicPr>
          <p:nvPr/>
        </p:nvPicPr>
        <p:blipFill>
          <a:blip r:embed="rId3"/>
          <a:srcRect/>
          <a:stretch>
            <a:fillRect/>
          </a:stretch>
        </p:blipFill>
        <p:spPr bwMode="auto">
          <a:xfrm>
            <a:off x="4067175" y="628650"/>
            <a:ext cx="947738" cy="116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ru-RU" dirty="0" smtClean="0"/>
              <a:t>Предметная область</a:t>
            </a:r>
          </a:p>
        </p:txBody>
      </p:sp>
      <p:sp>
        <p:nvSpPr>
          <p:cNvPr id="5" name="Content Placeholder 4"/>
          <p:cNvSpPr>
            <a:spLocks noGrp="1"/>
          </p:cNvSpPr>
          <p:nvPr>
            <p:ph idx="1"/>
          </p:nvPr>
        </p:nvSpPr>
        <p:spPr/>
        <p:txBody>
          <a:bodyPr>
            <a:normAutofit/>
          </a:bodyPr>
          <a:lstStyle/>
          <a:p>
            <a:pPr marL="0" indent="0">
              <a:lnSpc>
                <a:spcPct val="80000"/>
              </a:lnSpc>
              <a:buFont typeface="Arial" charset="0"/>
              <a:buNone/>
            </a:pPr>
            <a:r>
              <a:rPr lang="ru-RU" sz="2700" dirty="0" smtClean="0"/>
              <a:t>Все ПО, использующее формальные грамматики</a:t>
            </a:r>
          </a:p>
          <a:p>
            <a:pPr marL="0" indent="0">
              <a:lnSpc>
                <a:spcPct val="80000"/>
              </a:lnSpc>
            </a:pPr>
            <a:r>
              <a:rPr lang="ru-RU" sz="2700" dirty="0" smtClean="0"/>
              <a:t>Предметно-ориентированные языки</a:t>
            </a:r>
          </a:p>
          <a:p>
            <a:pPr marL="0" indent="0">
              <a:lnSpc>
                <a:spcPct val="80000"/>
              </a:lnSpc>
            </a:pPr>
            <a:r>
              <a:rPr lang="ru-RU" sz="2700" dirty="0" smtClean="0"/>
              <a:t>Анализаторы кода</a:t>
            </a:r>
          </a:p>
          <a:p>
            <a:pPr lvl="1">
              <a:lnSpc>
                <a:spcPct val="80000"/>
              </a:lnSpc>
            </a:pPr>
            <a:r>
              <a:rPr lang="ru-RU" sz="2400" dirty="0" smtClean="0"/>
              <a:t>Разметка</a:t>
            </a:r>
          </a:p>
          <a:p>
            <a:pPr lvl="1">
              <a:lnSpc>
                <a:spcPct val="80000"/>
              </a:lnSpc>
            </a:pPr>
            <a:r>
              <a:rPr lang="ru-RU" sz="2400" dirty="0" smtClean="0"/>
              <a:t>Статический анализ</a:t>
            </a:r>
          </a:p>
          <a:p>
            <a:pPr lvl="1">
              <a:lnSpc>
                <a:spcPct val="80000"/>
              </a:lnSpc>
            </a:pPr>
            <a:r>
              <a:rPr lang="ru-RU" sz="2400" dirty="0" smtClean="0"/>
              <a:t>Генерация документации</a:t>
            </a:r>
          </a:p>
          <a:p>
            <a:pPr marL="0" indent="0">
              <a:lnSpc>
                <a:spcPct val="80000"/>
              </a:lnSpc>
            </a:pPr>
            <a:r>
              <a:rPr lang="ru-RU" sz="2700" dirty="0" smtClean="0"/>
              <a:t>Преобразователи кода</a:t>
            </a:r>
          </a:p>
          <a:p>
            <a:pPr lvl="1">
              <a:lnSpc>
                <a:spcPct val="80000"/>
              </a:lnSpc>
            </a:pPr>
            <a:r>
              <a:rPr lang="ru-RU" sz="2400" dirty="0" smtClean="0"/>
              <a:t>Препроцессоры</a:t>
            </a:r>
          </a:p>
          <a:p>
            <a:pPr lvl="1">
              <a:lnSpc>
                <a:spcPct val="80000"/>
              </a:lnSpc>
            </a:pPr>
            <a:r>
              <a:rPr lang="ru-RU" sz="2400" dirty="0" smtClean="0"/>
              <a:t>Форматирование кода</a:t>
            </a:r>
          </a:p>
          <a:p>
            <a:pPr lvl="1">
              <a:lnSpc>
                <a:spcPct val="80000"/>
              </a:lnSpc>
            </a:pPr>
            <a:r>
              <a:rPr lang="ru-RU" sz="2400" dirty="0" err="1" smtClean="0"/>
              <a:t>Рефакторинг</a:t>
            </a:r>
            <a:endParaRPr lang="ru-RU" sz="2400" dirty="0" smtClean="0"/>
          </a:p>
          <a:p>
            <a:pPr lvl="1">
              <a:lnSpc>
                <a:spcPct val="80000"/>
              </a:lnSpc>
            </a:pPr>
            <a:r>
              <a:rPr lang="ru-RU" sz="2400" dirty="0" smtClean="0"/>
              <a:t>Трансляция в другой язык</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ru-RU" smtClean="0"/>
              <a:t>Реинжиниринг грамматик</a:t>
            </a:r>
          </a:p>
        </p:txBody>
      </p:sp>
      <p:sp>
        <p:nvSpPr>
          <p:cNvPr id="3" name="Content Placeholder 2"/>
          <p:cNvSpPr>
            <a:spLocks noGrp="1"/>
          </p:cNvSpPr>
          <p:nvPr>
            <p:ph idx="1"/>
          </p:nvPr>
        </p:nvSpPr>
        <p:spPr/>
        <p:txBody>
          <a:bodyPr rtlCol="0">
            <a:normAutofit fontScale="92500" lnSpcReduction="10000"/>
          </a:bodyPr>
          <a:lstStyle/>
          <a:p>
            <a:pPr marL="0" indent="0" fontAlgn="auto">
              <a:spcAft>
                <a:spcPts val="0"/>
              </a:spcAft>
              <a:buFont typeface="Arial" pitchFamily="34" charset="0"/>
              <a:buNone/>
              <a:defRPr/>
            </a:pPr>
            <a:r>
              <a:rPr lang="ru-RU" dirty="0" smtClean="0"/>
              <a:t>Зачем?</a:t>
            </a:r>
          </a:p>
          <a:p>
            <a:pPr fontAlgn="auto">
              <a:spcAft>
                <a:spcPts val="0"/>
              </a:spcAft>
              <a:buFont typeface="Arial" pitchFamily="34" charset="0"/>
              <a:buChar char="•"/>
              <a:defRPr/>
            </a:pPr>
            <a:r>
              <a:rPr lang="ru-RU" dirty="0" smtClean="0"/>
              <a:t>Не удовлетворены выбранным </a:t>
            </a:r>
            <a:r>
              <a:rPr lang="ru-RU" dirty="0"/>
              <a:t>генератором </a:t>
            </a:r>
            <a:r>
              <a:rPr lang="ru-RU" dirty="0" smtClean="0"/>
              <a:t>анализаторов</a:t>
            </a:r>
          </a:p>
          <a:p>
            <a:pPr lvl="1" fontAlgn="auto">
              <a:spcAft>
                <a:spcPts val="0"/>
              </a:spcAft>
              <a:buFont typeface="Arial" pitchFamily="34" charset="0"/>
              <a:buChar char="–"/>
              <a:defRPr/>
            </a:pPr>
            <a:r>
              <a:rPr lang="ru-RU" dirty="0" smtClean="0"/>
              <a:t>Другой класс алгоритма разбора</a:t>
            </a:r>
          </a:p>
          <a:p>
            <a:pPr lvl="1" fontAlgn="auto">
              <a:spcAft>
                <a:spcPts val="0"/>
              </a:spcAft>
              <a:buFont typeface="Arial" pitchFamily="34" charset="0"/>
              <a:buChar char="–"/>
              <a:defRPr/>
            </a:pPr>
            <a:r>
              <a:rPr lang="ru-RU" dirty="0" smtClean="0"/>
              <a:t>Неудобный синтаксис</a:t>
            </a:r>
            <a:endParaRPr lang="en-US" dirty="0" smtClean="0"/>
          </a:p>
          <a:p>
            <a:pPr lvl="1" fontAlgn="auto">
              <a:spcAft>
                <a:spcPts val="0"/>
              </a:spcAft>
              <a:buFont typeface="Arial" pitchFamily="34" charset="0"/>
              <a:buChar char="–"/>
              <a:defRPr/>
            </a:pPr>
            <a:r>
              <a:rPr lang="ru-RU" dirty="0" smtClean="0"/>
              <a:t>Проблемы с восстановлением после ошибок</a:t>
            </a:r>
          </a:p>
          <a:p>
            <a:pPr lvl="1" fontAlgn="auto">
              <a:spcAft>
                <a:spcPts val="0"/>
              </a:spcAft>
              <a:buFont typeface="Arial" pitchFamily="34" charset="0"/>
              <a:buChar char="–"/>
              <a:defRPr/>
            </a:pPr>
            <a:r>
              <a:rPr lang="ru-RU" dirty="0" smtClean="0"/>
              <a:t>Скорость работы</a:t>
            </a:r>
          </a:p>
          <a:p>
            <a:pPr marL="0" indent="0" fontAlgn="auto">
              <a:spcAft>
                <a:spcPts val="0"/>
              </a:spcAft>
              <a:buFont typeface="Arial" pitchFamily="34" charset="0"/>
              <a:buNone/>
              <a:defRPr/>
            </a:pPr>
            <a:r>
              <a:rPr lang="ru-RU" dirty="0" smtClean="0"/>
              <a:t>Как?</a:t>
            </a:r>
          </a:p>
          <a:p>
            <a:pPr fontAlgn="auto">
              <a:spcAft>
                <a:spcPts val="0"/>
              </a:spcAft>
              <a:buFont typeface="Arial" pitchFamily="34" charset="0"/>
              <a:buChar char="•"/>
              <a:defRPr/>
            </a:pPr>
            <a:r>
              <a:rPr lang="ru-RU" dirty="0" smtClean="0"/>
              <a:t>Перейти на другой инструмент</a:t>
            </a:r>
          </a:p>
          <a:p>
            <a:pPr marL="0" indent="0" fontAlgn="auto">
              <a:spcAft>
                <a:spcPts val="0"/>
              </a:spcAft>
              <a:buFont typeface="Arial" pitchFamily="34" charset="0"/>
              <a:buNone/>
              <a:defRPr/>
            </a:pPr>
            <a:endParaRPr lang="ru-R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ru-RU" smtClean="0"/>
              <a:t>Постановка задачи</a:t>
            </a:r>
          </a:p>
        </p:txBody>
      </p:sp>
      <p:sp>
        <p:nvSpPr>
          <p:cNvPr id="3" name="Content Placeholder 2"/>
          <p:cNvSpPr>
            <a:spLocks noGrp="1"/>
          </p:cNvSpPr>
          <p:nvPr>
            <p:ph idx="1"/>
          </p:nvPr>
        </p:nvSpPr>
        <p:spPr/>
        <p:txBody>
          <a:bodyPr rtlCol="0">
            <a:normAutofit/>
          </a:bodyPr>
          <a:lstStyle/>
          <a:p>
            <a:pPr marL="0" indent="0" fontAlgn="auto">
              <a:spcAft>
                <a:spcPts val="0"/>
              </a:spcAft>
              <a:buFont typeface="Arial" pitchFamily="34" charset="0"/>
              <a:buNone/>
              <a:defRPr/>
            </a:pPr>
            <a:r>
              <a:rPr lang="ru-RU" dirty="0"/>
              <a:t>Инструмент, позволяющий производить реинжиниринг грамматик</a:t>
            </a:r>
          </a:p>
          <a:p>
            <a:pPr fontAlgn="auto">
              <a:spcAft>
                <a:spcPts val="0"/>
              </a:spcAft>
              <a:buFont typeface="Arial" pitchFamily="34" charset="0"/>
              <a:buChar char="•"/>
              <a:defRPr/>
            </a:pPr>
            <a:r>
              <a:rPr lang="ru-RU" dirty="0" smtClean="0"/>
              <a:t>Трансляция </a:t>
            </a:r>
            <a:r>
              <a:rPr lang="ru-RU" dirty="0"/>
              <a:t>в другой формат</a:t>
            </a:r>
          </a:p>
          <a:p>
            <a:pPr lvl="1" fontAlgn="auto">
              <a:spcAft>
                <a:spcPts val="0"/>
              </a:spcAft>
              <a:buFont typeface="Arial" pitchFamily="34" charset="0"/>
              <a:buChar char="–"/>
              <a:defRPr/>
            </a:pPr>
            <a:r>
              <a:rPr lang="ru-RU" dirty="0" smtClean="0"/>
              <a:t>Для ухода от проблем выбранного инструмента</a:t>
            </a:r>
            <a:endParaRPr lang="ru-RU" dirty="0"/>
          </a:p>
          <a:p>
            <a:pPr lvl="1" fontAlgn="auto">
              <a:spcAft>
                <a:spcPts val="0"/>
              </a:spcAft>
              <a:buFont typeface="Arial" pitchFamily="34" charset="0"/>
              <a:buChar char="–"/>
              <a:defRPr/>
            </a:pPr>
            <a:r>
              <a:rPr lang="ru-RU" dirty="0" smtClean="0"/>
              <a:t>Для </a:t>
            </a:r>
            <a:r>
              <a:rPr lang="ru-RU" dirty="0" err="1" smtClean="0"/>
              <a:t>переиспользования</a:t>
            </a:r>
            <a:r>
              <a:rPr lang="ru-RU" dirty="0" smtClean="0"/>
              <a:t> разработанных грамматик</a:t>
            </a:r>
            <a:endParaRPr lang="ru-RU" dirty="0"/>
          </a:p>
          <a:p>
            <a:pPr fontAlgn="auto">
              <a:spcAft>
                <a:spcPts val="0"/>
              </a:spcAft>
              <a:buFont typeface="Arial" pitchFamily="34" charset="0"/>
              <a:buChar char="•"/>
              <a:defRPr/>
            </a:pPr>
            <a:r>
              <a:rPr lang="ru-RU" dirty="0" smtClean="0"/>
              <a:t>Более удобная разработка, отладка</a:t>
            </a:r>
            <a:endParaRPr lang="ru-R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smtClean="0"/>
              <a:t>YaccConstructor</a:t>
            </a:r>
            <a:endParaRPr lang="ru-RU" smtClean="0"/>
          </a:p>
        </p:txBody>
      </p:sp>
      <p:sp>
        <p:nvSpPr>
          <p:cNvPr id="18" name="Rectangle 17"/>
          <p:cNvSpPr/>
          <p:nvPr/>
        </p:nvSpPr>
        <p:spPr>
          <a:xfrm>
            <a:off x="3132138" y="1628775"/>
            <a:ext cx="2735262" cy="4608513"/>
          </a:xfrm>
          <a:prstGeom prst="rect">
            <a:avLst/>
          </a:prstGeom>
        </p:spPr>
        <p:style>
          <a:lnRef idx="2">
            <a:schemeClr val="dk1"/>
          </a:lnRef>
          <a:fillRef idx="1">
            <a:schemeClr val="lt1"/>
          </a:fillRef>
          <a:effectRef idx="0">
            <a:schemeClr val="dk1"/>
          </a:effectRef>
          <a:fontRef idx="minor">
            <a:schemeClr val="dk1"/>
          </a:fontRef>
        </p:style>
        <p:txBody>
          <a:bodyPr/>
          <a:lstStyle/>
          <a:p>
            <a:pPr algn="r" fontAlgn="auto">
              <a:spcBef>
                <a:spcPts val="0"/>
              </a:spcBef>
              <a:spcAft>
                <a:spcPts val="0"/>
              </a:spcAft>
              <a:defRPr/>
            </a:pPr>
            <a:r>
              <a:rPr lang="en-US" dirty="0"/>
              <a:t>Common</a:t>
            </a:r>
          </a:p>
        </p:txBody>
      </p:sp>
      <p:sp>
        <p:nvSpPr>
          <p:cNvPr id="19" name="Rectangle 18"/>
          <p:cNvSpPr/>
          <p:nvPr/>
        </p:nvSpPr>
        <p:spPr>
          <a:xfrm>
            <a:off x="3544888" y="3284538"/>
            <a:ext cx="1871662" cy="266541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err="1">
                <a:solidFill>
                  <a:schemeClr val="tx1">
                    <a:lumMod val="50000"/>
                    <a:lumOff val="50000"/>
                  </a:schemeClr>
                </a:solidFill>
              </a:rPr>
              <a:t>ExpandMeta</a:t>
            </a:r>
            <a:endParaRPr lang="en-US" dirty="0">
              <a:solidFill>
                <a:schemeClr val="tx1">
                  <a:lumMod val="50000"/>
                  <a:lumOff val="50000"/>
                </a:schemeClr>
              </a:solidFill>
            </a:endParaRPr>
          </a:p>
          <a:p>
            <a:pPr algn="ctr" fontAlgn="auto">
              <a:spcBef>
                <a:spcPts val="0"/>
              </a:spcBef>
              <a:spcAft>
                <a:spcPts val="0"/>
              </a:spcAft>
              <a:defRPr/>
            </a:pPr>
            <a:r>
              <a:rPr lang="en-US" dirty="0" err="1">
                <a:solidFill>
                  <a:schemeClr val="accent6">
                    <a:lumMod val="75000"/>
                  </a:schemeClr>
                </a:solidFill>
              </a:rPr>
              <a:t>ExpandEbnf</a:t>
            </a:r>
            <a:endParaRPr lang="en-US" dirty="0">
              <a:solidFill>
                <a:schemeClr val="accent6">
                  <a:lumMod val="75000"/>
                </a:schemeClr>
              </a:solidFill>
            </a:endParaRPr>
          </a:p>
          <a:p>
            <a:pPr algn="ctr" fontAlgn="auto">
              <a:spcBef>
                <a:spcPts val="0"/>
              </a:spcBef>
              <a:spcAft>
                <a:spcPts val="0"/>
              </a:spcAft>
              <a:defRPr/>
            </a:pPr>
            <a:r>
              <a:rPr lang="en-US" dirty="0" err="1">
                <a:solidFill>
                  <a:schemeClr val="accent6">
                    <a:lumMod val="75000"/>
                  </a:schemeClr>
                </a:solidFill>
              </a:rPr>
              <a:t>ExpandBrackets</a:t>
            </a:r>
            <a:endParaRPr lang="en-US" dirty="0">
              <a:solidFill>
                <a:schemeClr val="accent6">
                  <a:lumMod val="75000"/>
                </a:schemeClr>
              </a:solidFill>
            </a:endParaRPr>
          </a:p>
          <a:p>
            <a:pPr algn="ctr" fontAlgn="auto">
              <a:spcBef>
                <a:spcPts val="0"/>
              </a:spcBef>
              <a:spcAft>
                <a:spcPts val="0"/>
              </a:spcAft>
              <a:defRPr/>
            </a:pPr>
            <a:r>
              <a:rPr lang="en-US" dirty="0" err="1">
                <a:solidFill>
                  <a:schemeClr val="accent6">
                    <a:lumMod val="75000"/>
                  </a:schemeClr>
                </a:solidFill>
              </a:rPr>
              <a:t>ReplaceLiterals</a:t>
            </a:r>
            <a:endParaRPr lang="en-US" dirty="0">
              <a:solidFill>
                <a:schemeClr val="accent6">
                  <a:lumMod val="75000"/>
                </a:schemeClr>
              </a:solidFill>
            </a:endParaRPr>
          </a:p>
          <a:p>
            <a:pPr algn="ctr" fontAlgn="auto">
              <a:spcBef>
                <a:spcPts val="0"/>
              </a:spcBef>
              <a:spcAft>
                <a:spcPts val="0"/>
              </a:spcAft>
              <a:defRPr/>
            </a:pPr>
            <a:r>
              <a:rPr lang="en-US" dirty="0" err="1">
                <a:solidFill>
                  <a:schemeClr val="accent6">
                    <a:lumMod val="75000"/>
                  </a:schemeClr>
                </a:solidFill>
              </a:rPr>
              <a:t>AddEOF</a:t>
            </a:r>
            <a:endParaRPr lang="en-US" dirty="0">
              <a:solidFill>
                <a:schemeClr val="accent6">
                  <a:lumMod val="75000"/>
                </a:schemeClr>
              </a:solidFill>
            </a:endParaRPr>
          </a:p>
          <a:p>
            <a:pPr algn="ctr" fontAlgn="auto">
              <a:spcBef>
                <a:spcPts val="0"/>
              </a:spcBef>
              <a:spcAft>
                <a:spcPts val="0"/>
              </a:spcAft>
              <a:defRPr/>
            </a:pPr>
            <a:r>
              <a:rPr lang="en-US" dirty="0" err="1">
                <a:solidFill>
                  <a:schemeClr val="accent3">
                    <a:lumMod val="50000"/>
                  </a:schemeClr>
                </a:solidFill>
              </a:rPr>
              <a:t>BuildAST</a:t>
            </a:r>
            <a:endParaRPr lang="en-US" dirty="0">
              <a:solidFill>
                <a:schemeClr val="accent3">
                  <a:lumMod val="50000"/>
                </a:schemeClr>
              </a:solidFill>
            </a:endParaRPr>
          </a:p>
          <a:p>
            <a:pPr algn="ctr" fontAlgn="auto">
              <a:spcBef>
                <a:spcPts val="0"/>
              </a:spcBef>
              <a:spcAft>
                <a:spcPts val="0"/>
              </a:spcAft>
              <a:defRPr/>
            </a:pPr>
            <a:endParaRPr lang="en-US" dirty="0"/>
          </a:p>
          <a:p>
            <a:pPr algn="ctr" fontAlgn="auto">
              <a:spcBef>
                <a:spcPts val="0"/>
              </a:spcBef>
              <a:spcAft>
                <a:spcPts val="0"/>
              </a:spcAft>
              <a:defRPr/>
            </a:pPr>
            <a:endParaRPr lang="en-US" dirty="0" err="1"/>
          </a:p>
        </p:txBody>
      </p:sp>
      <p:sp>
        <p:nvSpPr>
          <p:cNvPr id="20" name="Rectangle 19"/>
          <p:cNvSpPr/>
          <p:nvPr/>
        </p:nvSpPr>
        <p:spPr>
          <a:xfrm>
            <a:off x="3419475" y="2276475"/>
            <a:ext cx="2160588" cy="6477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ru-RU" dirty="0">
                <a:solidFill>
                  <a:schemeClr val="tx1">
                    <a:lumMod val="50000"/>
                    <a:lumOff val="50000"/>
                  </a:schemeClr>
                </a:solidFill>
              </a:rPr>
              <a:t>Внутреннее представление</a:t>
            </a:r>
          </a:p>
        </p:txBody>
      </p:sp>
      <p:sp>
        <p:nvSpPr>
          <p:cNvPr id="21" name="Rectangle 20"/>
          <p:cNvSpPr/>
          <p:nvPr/>
        </p:nvSpPr>
        <p:spPr>
          <a:xfrm>
            <a:off x="307975" y="1660525"/>
            <a:ext cx="1743075" cy="576263"/>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err="1">
                <a:solidFill>
                  <a:schemeClr val="tx1">
                    <a:lumMod val="50000"/>
                    <a:lumOff val="50000"/>
                  </a:schemeClr>
                </a:solidFill>
              </a:rPr>
              <a:t>YardFrontend</a:t>
            </a:r>
            <a:endParaRPr lang="en-US" dirty="0">
              <a:solidFill>
                <a:schemeClr val="tx1">
                  <a:lumMod val="50000"/>
                  <a:lumOff val="50000"/>
                </a:schemeClr>
              </a:solidFill>
            </a:endParaRPr>
          </a:p>
        </p:txBody>
      </p:sp>
      <p:sp>
        <p:nvSpPr>
          <p:cNvPr id="24" name="Rectangle 23"/>
          <p:cNvSpPr/>
          <p:nvPr/>
        </p:nvSpPr>
        <p:spPr>
          <a:xfrm>
            <a:off x="323850" y="4149725"/>
            <a:ext cx="1727200" cy="574675"/>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err="1"/>
              <a:t>FsYaccFrontend</a:t>
            </a:r>
            <a:endParaRPr lang="en-US" dirty="0"/>
          </a:p>
        </p:txBody>
      </p:sp>
      <p:sp>
        <p:nvSpPr>
          <p:cNvPr id="25" name="Rectangle 24"/>
          <p:cNvSpPr/>
          <p:nvPr/>
        </p:nvSpPr>
        <p:spPr>
          <a:xfrm>
            <a:off x="311150" y="2465388"/>
            <a:ext cx="1739900" cy="576262"/>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err="1">
                <a:solidFill>
                  <a:schemeClr val="tx1">
                    <a:lumMod val="50000"/>
                    <a:lumOff val="50000"/>
                  </a:schemeClr>
                </a:solidFill>
              </a:rPr>
              <a:t>IronyFrontend</a:t>
            </a:r>
            <a:endParaRPr lang="en-US" dirty="0">
              <a:solidFill>
                <a:schemeClr val="tx1">
                  <a:lumMod val="50000"/>
                  <a:lumOff val="50000"/>
                </a:schemeClr>
              </a:solidFill>
            </a:endParaRPr>
          </a:p>
        </p:txBody>
      </p:sp>
      <p:sp>
        <p:nvSpPr>
          <p:cNvPr id="26" name="Rectangle 25"/>
          <p:cNvSpPr/>
          <p:nvPr/>
        </p:nvSpPr>
        <p:spPr>
          <a:xfrm>
            <a:off x="323850" y="3335338"/>
            <a:ext cx="1727200"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err="1"/>
              <a:t>AntlrFrontend</a:t>
            </a:r>
            <a:endParaRPr lang="en-US" dirty="0"/>
          </a:p>
        </p:txBody>
      </p:sp>
      <p:sp>
        <p:nvSpPr>
          <p:cNvPr id="27" name="Rectangle 26"/>
          <p:cNvSpPr/>
          <p:nvPr/>
        </p:nvSpPr>
        <p:spPr>
          <a:xfrm>
            <a:off x="6732588" y="1700213"/>
            <a:ext cx="2016125" cy="576262"/>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solidFill>
                  <a:schemeClr val="tx1">
                    <a:lumMod val="50000"/>
                    <a:lumOff val="50000"/>
                  </a:schemeClr>
                </a:solidFill>
              </a:rPr>
              <a:t>RACC</a:t>
            </a:r>
          </a:p>
        </p:txBody>
      </p:sp>
      <p:sp>
        <p:nvSpPr>
          <p:cNvPr id="28" name="Rectangle 27"/>
          <p:cNvSpPr/>
          <p:nvPr/>
        </p:nvSpPr>
        <p:spPr>
          <a:xfrm>
            <a:off x="6732588" y="4149725"/>
            <a:ext cx="2016125" cy="574675"/>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err="1">
                <a:solidFill>
                  <a:schemeClr val="accent6">
                    <a:lumMod val="75000"/>
                  </a:schemeClr>
                </a:solidFill>
              </a:rPr>
              <a:t>FsYaccPrinter</a:t>
            </a:r>
            <a:endParaRPr lang="en-US" dirty="0">
              <a:solidFill>
                <a:schemeClr val="accent6">
                  <a:lumMod val="75000"/>
                </a:schemeClr>
              </a:solidFill>
            </a:endParaRPr>
          </a:p>
        </p:txBody>
      </p:sp>
      <p:sp>
        <p:nvSpPr>
          <p:cNvPr id="29" name="Rectangle 28"/>
          <p:cNvSpPr/>
          <p:nvPr/>
        </p:nvSpPr>
        <p:spPr>
          <a:xfrm>
            <a:off x="6732588" y="3335338"/>
            <a:ext cx="2016125"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err="1"/>
              <a:t>YardPrinter</a:t>
            </a:r>
            <a:endParaRPr lang="en-US" dirty="0"/>
          </a:p>
        </p:txBody>
      </p:sp>
      <p:sp>
        <p:nvSpPr>
          <p:cNvPr id="30" name="Rectangle 29"/>
          <p:cNvSpPr/>
          <p:nvPr/>
        </p:nvSpPr>
        <p:spPr>
          <a:xfrm>
            <a:off x="6732588" y="2465388"/>
            <a:ext cx="2016125" cy="576262"/>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err="1">
                <a:solidFill>
                  <a:schemeClr val="tx1">
                    <a:lumMod val="50000"/>
                    <a:lumOff val="50000"/>
                  </a:schemeClr>
                </a:solidFill>
              </a:rPr>
              <a:t>FParsecPrinter</a:t>
            </a:r>
            <a:endParaRPr lang="en-US" dirty="0">
              <a:solidFill>
                <a:schemeClr val="tx1">
                  <a:lumMod val="50000"/>
                  <a:lumOff val="50000"/>
                </a:schemeClr>
              </a:solidFill>
            </a:endParaRPr>
          </a:p>
        </p:txBody>
      </p:sp>
      <p:cxnSp>
        <p:nvCxnSpPr>
          <p:cNvPr id="33" name="Straight Arrow Connector 32"/>
          <p:cNvCxnSpPr>
            <a:stCxn id="21" idx="3"/>
          </p:cNvCxnSpPr>
          <p:nvPr/>
        </p:nvCxnSpPr>
        <p:spPr>
          <a:xfrm>
            <a:off x="2051050" y="1949450"/>
            <a:ext cx="1368425" cy="51593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25" idx="3"/>
            <a:endCxn id="20" idx="1"/>
          </p:cNvCxnSpPr>
          <p:nvPr/>
        </p:nvCxnSpPr>
        <p:spPr>
          <a:xfrm flipV="1">
            <a:off x="2051050" y="2600325"/>
            <a:ext cx="1368425" cy="153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26" idx="3"/>
          </p:cNvCxnSpPr>
          <p:nvPr/>
        </p:nvCxnSpPr>
        <p:spPr>
          <a:xfrm flipV="1">
            <a:off x="2051050" y="2754313"/>
            <a:ext cx="1368425" cy="8683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24" idx="3"/>
          </p:cNvCxnSpPr>
          <p:nvPr/>
        </p:nvCxnSpPr>
        <p:spPr>
          <a:xfrm flipV="1">
            <a:off x="2051050" y="2924175"/>
            <a:ext cx="1368425" cy="15128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p:cNvCxnSpPr>
            <a:stCxn id="20" idx="3"/>
            <a:endCxn id="30" idx="1"/>
          </p:cNvCxnSpPr>
          <p:nvPr/>
        </p:nvCxnSpPr>
        <p:spPr>
          <a:xfrm>
            <a:off x="5580063" y="2600325"/>
            <a:ext cx="1152525" cy="153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p:cNvCxnSpPr>
            <a:endCxn id="29" idx="1"/>
          </p:cNvCxnSpPr>
          <p:nvPr/>
        </p:nvCxnSpPr>
        <p:spPr>
          <a:xfrm>
            <a:off x="5580063" y="2754313"/>
            <a:ext cx="1152525" cy="8683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2" name="Straight Arrow Connector 41"/>
          <p:cNvCxnSpPr>
            <a:endCxn id="28" idx="1"/>
          </p:cNvCxnSpPr>
          <p:nvPr/>
        </p:nvCxnSpPr>
        <p:spPr>
          <a:xfrm>
            <a:off x="5580063" y="2924175"/>
            <a:ext cx="1152525" cy="1512888"/>
          </a:xfrm>
          <a:prstGeom prst="straightConnector1">
            <a:avLst/>
          </a:prstGeom>
          <a:ln>
            <a:solidFill>
              <a:schemeClr val="accent6">
                <a:lumMod val="75000"/>
              </a:schemeClr>
            </a:solidFill>
            <a:tailEnd type="arrow"/>
          </a:ln>
        </p:spPr>
        <p:style>
          <a:lnRef idx="2">
            <a:schemeClr val="dk1"/>
          </a:lnRef>
          <a:fillRef idx="0">
            <a:schemeClr val="dk1"/>
          </a:fillRef>
          <a:effectRef idx="1">
            <a:schemeClr val="dk1"/>
          </a:effectRef>
          <a:fontRef idx="minor">
            <a:schemeClr val="tx1"/>
          </a:fontRef>
        </p:style>
      </p:cxnSp>
      <p:cxnSp>
        <p:nvCxnSpPr>
          <p:cNvPr id="43" name="Straight Arrow Connector 42"/>
          <p:cNvCxnSpPr>
            <a:endCxn id="27" idx="1"/>
          </p:cNvCxnSpPr>
          <p:nvPr/>
        </p:nvCxnSpPr>
        <p:spPr>
          <a:xfrm flipV="1">
            <a:off x="5580063" y="1989138"/>
            <a:ext cx="1152525" cy="4762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20" idx="2"/>
          </p:cNvCxnSpPr>
          <p:nvPr/>
        </p:nvCxnSpPr>
        <p:spPr>
          <a:xfrm>
            <a:off x="4500563" y="2924175"/>
            <a:ext cx="0" cy="360363"/>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7" presetClass="emph" presetSubtype="2" fill="hold" nodeType="withEffect">
                                  <p:stCondLst>
                                    <p:cond delay="0"/>
                                  </p:stCondLst>
                                  <p:childTnLst>
                                    <p:animClr clrSpc="rgb" dir="cw">
                                      <p:cBhvr>
                                        <p:cTn id="30" dur="10" fill="hold"/>
                                        <p:tgtEl>
                                          <p:spTgt spid="21"/>
                                        </p:tgtEl>
                                        <p:attrNameLst>
                                          <p:attrName>stroke.color</p:attrName>
                                        </p:attrNameLst>
                                      </p:cBhvr>
                                      <p:to>
                                        <a:srgbClr val="FAC08F"/>
                                      </p:to>
                                    </p:animClr>
                                    <p:set>
                                      <p:cBhvr>
                                        <p:cTn id="31" dur="10" fill="hold"/>
                                        <p:tgtEl>
                                          <p:spTgt spid="21"/>
                                        </p:tgtEl>
                                        <p:attrNameLst>
                                          <p:attrName>stroke.on</p:attrName>
                                        </p:attrNameLst>
                                      </p:cBhvr>
                                      <p:to>
                                        <p:strVal val="true"/>
                                      </p:to>
                                    </p:set>
                                  </p:childTnLst>
                                </p:cTn>
                              </p:par>
                              <p:par>
                                <p:cTn id="32" presetID="7" presetClass="emph" presetSubtype="2" fill="hold" nodeType="withEffect">
                                  <p:stCondLst>
                                    <p:cond delay="0"/>
                                  </p:stCondLst>
                                  <p:childTnLst>
                                    <p:animClr clrSpc="rgb" dir="cw">
                                      <p:cBhvr>
                                        <p:cTn id="33" dur="10" fill="hold"/>
                                        <p:tgtEl>
                                          <p:spTgt spid="33"/>
                                        </p:tgtEl>
                                        <p:attrNameLst>
                                          <p:attrName>stroke.color</p:attrName>
                                        </p:attrNameLst>
                                      </p:cBhvr>
                                      <p:to>
                                        <a:srgbClr val="FAC08F"/>
                                      </p:to>
                                    </p:animClr>
                                    <p:set>
                                      <p:cBhvr>
                                        <p:cTn id="34" dur="10" fill="hold"/>
                                        <p:tgtEl>
                                          <p:spTgt spid="33"/>
                                        </p:tgtEl>
                                        <p:attrNameLst>
                                          <p:attrName>stroke.on</p:attrName>
                                        </p:attrNameLst>
                                      </p:cBhvr>
                                      <p:to>
                                        <p:strVal val="true"/>
                                      </p:to>
                                    </p:set>
                                  </p:childTnLst>
                                </p:cTn>
                              </p:par>
                              <p:par>
                                <p:cTn id="35" presetID="3" presetClass="emph" presetSubtype="2" fill="hold" nodeType="withEffect">
                                  <p:stCondLst>
                                    <p:cond delay="0"/>
                                  </p:stCondLst>
                                  <p:childTnLst>
                                    <p:animClr clrSpc="rgb" dir="cw">
                                      <p:cBhvr override="childStyle">
                                        <p:cTn id="36" dur="10" fill="hold"/>
                                        <p:tgtEl>
                                          <p:spTgt spid="21">
                                            <p:txEl>
                                              <p:pRg st="0" end="0"/>
                                            </p:txEl>
                                          </p:spTgt>
                                        </p:tgtEl>
                                        <p:attrNameLst>
                                          <p:attrName>style.color</p:attrName>
                                        </p:attrNameLst>
                                      </p:cBhvr>
                                      <p:to>
                                        <a:srgbClr val="FAC08F"/>
                                      </p:to>
                                    </p:animClr>
                                  </p:childTnLst>
                                </p:cTn>
                              </p:par>
                              <p:par>
                                <p:cTn id="37" presetID="1" presetClass="entr" presetSubtype="0" fill="hold" nodeType="withEffect">
                                  <p:stCondLst>
                                    <p:cond delay="0"/>
                                  </p:stCondLst>
                                  <p:childTnLst>
                                    <p:set>
                                      <p:cBhvr>
                                        <p:cTn id="38"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8"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smtClean="0"/>
              <a:t>YaccConstructor</a:t>
            </a:r>
            <a:endParaRPr lang="ru-RU" smtClean="0"/>
          </a:p>
        </p:txBody>
      </p:sp>
      <p:sp>
        <p:nvSpPr>
          <p:cNvPr id="18" name="Rectangle 17"/>
          <p:cNvSpPr/>
          <p:nvPr/>
        </p:nvSpPr>
        <p:spPr>
          <a:xfrm>
            <a:off x="3132138" y="1628775"/>
            <a:ext cx="2735262" cy="4608513"/>
          </a:xfrm>
          <a:prstGeom prst="rect">
            <a:avLst/>
          </a:prstGeom>
        </p:spPr>
        <p:style>
          <a:lnRef idx="2">
            <a:schemeClr val="dk1"/>
          </a:lnRef>
          <a:fillRef idx="1">
            <a:schemeClr val="lt1"/>
          </a:fillRef>
          <a:effectRef idx="0">
            <a:schemeClr val="dk1"/>
          </a:effectRef>
          <a:fontRef idx="minor">
            <a:schemeClr val="dk1"/>
          </a:fontRef>
        </p:style>
        <p:txBody>
          <a:bodyPr/>
          <a:lstStyle/>
          <a:p>
            <a:pPr algn="r" fontAlgn="auto">
              <a:spcBef>
                <a:spcPts val="0"/>
              </a:spcBef>
              <a:spcAft>
                <a:spcPts val="0"/>
              </a:spcAft>
              <a:defRPr/>
            </a:pPr>
            <a:r>
              <a:rPr lang="en-US" dirty="0"/>
              <a:t>Common</a:t>
            </a:r>
          </a:p>
        </p:txBody>
      </p:sp>
      <p:sp>
        <p:nvSpPr>
          <p:cNvPr id="19" name="Rectangle 18"/>
          <p:cNvSpPr/>
          <p:nvPr/>
        </p:nvSpPr>
        <p:spPr>
          <a:xfrm>
            <a:off x="3544888" y="3284538"/>
            <a:ext cx="1871662" cy="266541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err="1">
                <a:solidFill>
                  <a:schemeClr val="tx1">
                    <a:lumMod val="50000"/>
                    <a:lumOff val="50000"/>
                  </a:schemeClr>
                </a:solidFill>
              </a:rPr>
              <a:t>ExpandMeta</a:t>
            </a:r>
            <a:endParaRPr lang="en-US" dirty="0">
              <a:solidFill>
                <a:schemeClr val="tx1">
                  <a:lumMod val="50000"/>
                  <a:lumOff val="50000"/>
                </a:schemeClr>
              </a:solidFill>
            </a:endParaRPr>
          </a:p>
          <a:p>
            <a:pPr algn="ctr" fontAlgn="auto">
              <a:spcBef>
                <a:spcPts val="0"/>
              </a:spcBef>
              <a:spcAft>
                <a:spcPts val="0"/>
              </a:spcAft>
              <a:defRPr/>
            </a:pPr>
            <a:r>
              <a:rPr lang="en-US" dirty="0" err="1">
                <a:solidFill>
                  <a:schemeClr val="accent6">
                    <a:lumMod val="75000"/>
                  </a:schemeClr>
                </a:solidFill>
              </a:rPr>
              <a:t>ExpandEbnf</a:t>
            </a:r>
            <a:endParaRPr lang="en-US" dirty="0">
              <a:solidFill>
                <a:schemeClr val="accent6">
                  <a:lumMod val="75000"/>
                </a:schemeClr>
              </a:solidFill>
            </a:endParaRPr>
          </a:p>
          <a:p>
            <a:pPr algn="ctr" fontAlgn="auto">
              <a:spcBef>
                <a:spcPts val="0"/>
              </a:spcBef>
              <a:spcAft>
                <a:spcPts val="0"/>
              </a:spcAft>
              <a:defRPr/>
            </a:pPr>
            <a:r>
              <a:rPr lang="en-US" dirty="0" err="1">
                <a:solidFill>
                  <a:schemeClr val="accent6">
                    <a:lumMod val="75000"/>
                  </a:schemeClr>
                </a:solidFill>
              </a:rPr>
              <a:t>ExpandBrackets</a:t>
            </a:r>
            <a:endParaRPr lang="en-US" dirty="0">
              <a:solidFill>
                <a:schemeClr val="accent6">
                  <a:lumMod val="75000"/>
                </a:schemeClr>
              </a:solidFill>
            </a:endParaRPr>
          </a:p>
          <a:p>
            <a:pPr algn="ctr" fontAlgn="auto">
              <a:spcBef>
                <a:spcPts val="0"/>
              </a:spcBef>
              <a:spcAft>
                <a:spcPts val="0"/>
              </a:spcAft>
              <a:defRPr/>
            </a:pPr>
            <a:r>
              <a:rPr lang="en-US" dirty="0" err="1">
                <a:solidFill>
                  <a:schemeClr val="accent6">
                    <a:lumMod val="75000"/>
                  </a:schemeClr>
                </a:solidFill>
              </a:rPr>
              <a:t>ReplaceLiterals</a:t>
            </a:r>
            <a:endParaRPr lang="en-US" dirty="0">
              <a:solidFill>
                <a:schemeClr val="accent6">
                  <a:lumMod val="75000"/>
                </a:schemeClr>
              </a:solidFill>
            </a:endParaRPr>
          </a:p>
          <a:p>
            <a:pPr algn="ctr" fontAlgn="auto">
              <a:spcBef>
                <a:spcPts val="0"/>
              </a:spcBef>
              <a:spcAft>
                <a:spcPts val="0"/>
              </a:spcAft>
              <a:defRPr/>
            </a:pPr>
            <a:r>
              <a:rPr lang="en-US" dirty="0" err="1">
                <a:solidFill>
                  <a:schemeClr val="accent6">
                    <a:lumMod val="75000"/>
                  </a:schemeClr>
                </a:solidFill>
              </a:rPr>
              <a:t>AddEOF</a:t>
            </a:r>
            <a:endParaRPr lang="en-US" dirty="0">
              <a:solidFill>
                <a:schemeClr val="accent6">
                  <a:lumMod val="75000"/>
                </a:schemeClr>
              </a:solidFill>
            </a:endParaRPr>
          </a:p>
          <a:p>
            <a:pPr algn="ctr" fontAlgn="auto">
              <a:spcBef>
                <a:spcPts val="0"/>
              </a:spcBef>
              <a:spcAft>
                <a:spcPts val="0"/>
              </a:spcAft>
              <a:defRPr/>
            </a:pPr>
            <a:r>
              <a:rPr lang="en-US" dirty="0" err="1">
                <a:solidFill>
                  <a:schemeClr val="accent3">
                    <a:lumMod val="50000"/>
                  </a:schemeClr>
                </a:solidFill>
              </a:rPr>
              <a:t>BuildAST</a:t>
            </a:r>
            <a:endParaRPr lang="en-US" dirty="0">
              <a:solidFill>
                <a:schemeClr val="accent3">
                  <a:lumMod val="50000"/>
                </a:schemeClr>
              </a:solidFill>
            </a:endParaRPr>
          </a:p>
          <a:p>
            <a:pPr algn="ctr" fontAlgn="auto">
              <a:spcBef>
                <a:spcPts val="0"/>
              </a:spcBef>
              <a:spcAft>
                <a:spcPts val="0"/>
              </a:spcAft>
              <a:defRPr/>
            </a:pPr>
            <a:r>
              <a:rPr lang="en-US" dirty="0" err="1">
                <a:solidFill>
                  <a:schemeClr val="accent4">
                    <a:lumMod val="75000"/>
                  </a:schemeClr>
                </a:solidFill>
              </a:rPr>
              <a:t>LeaveLast</a:t>
            </a:r>
            <a:endParaRPr lang="en-US" dirty="0">
              <a:solidFill>
                <a:schemeClr val="accent4">
                  <a:lumMod val="75000"/>
                </a:schemeClr>
              </a:solidFill>
            </a:endParaRPr>
          </a:p>
          <a:p>
            <a:pPr algn="ctr" fontAlgn="auto">
              <a:spcBef>
                <a:spcPts val="0"/>
              </a:spcBef>
              <a:spcAft>
                <a:spcPts val="0"/>
              </a:spcAft>
              <a:defRPr/>
            </a:pPr>
            <a:r>
              <a:rPr lang="en-US" dirty="0" err="1">
                <a:solidFill>
                  <a:schemeClr val="accent4">
                    <a:lumMod val="75000"/>
                  </a:schemeClr>
                </a:solidFill>
              </a:rPr>
              <a:t>AddAlter</a:t>
            </a:r>
            <a:endParaRPr lang="ru-RU" dirty="0">
              <a:solidFill>
                <a:schemeClr val="accent4">
                  <a:lumMod val="75000"/>
                </a:schemeClr>
              </a:solidFill>
            </a:endParaRPr>
          </a:p>
        </p:txBody>
      </p:sp>
      <p:sp>
        <p:nvSpPr>
          <p:cNvPr id="20" name="Rectangle 19"/>
          <p:cNvSpPr/>
          <p:nvPr/>
        </p:nvSpPr>
        <p:spPr>
          <a:xfrm>
            <a:off x="3419475" y="2276475"/>
            <a:ext cx="2160588" cy="6477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ru-RU" dirty="0">
                <a:solidFill>
                  <a:schemeClr val="tx1">
                    <a:lumMod val="50000"/>
                    <a:lumOff val="50000"/>
                  </a:schemeClr>
                </a:solidFill>
              </a:rPr>
              <a:t>Внутреннее представление</a:t>
            </a:r>
          </a:p>
        </p:txBody>
      </p:sp>
      <p:sp>
        <p:nvSpPr>
          <p:cNvPr id="21" name="Rectangle 20"/>
          <p:cNvSpPr/>
          <p:nvPr/>
        </p:nvSpPr>
        <p:spPr>
          <a:xfrm>
            <a:off x="307975" y="1660525"/>
            <a:ext cx="1743075" cy="576263"/>
          </a:xfrm>
          <a:prstGeom prst="rect">
            <a:avLst/>
          </a:prstGeom>
          <a:ln>
            <a:solidFill>
              <a:schemeClr val="accent6">
                <a:lumMod val="60000"/>
                <a:lumOff val="40000"/>
              </a:schemeClr>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err="1">
                <a:solidFill>
                  <a:schemeClr val="accent6">
                    <a:lumMod val="60000"/>
                    <a:lumOff val="40000"/>
                  </a:schemeClr>
                </a:solidFill>
              </a:rPr>
              <a:t>YardFrontend</a:t>
            </a:r>
            <a:endParaRPr lang="en-US" dirty="0">
              <a:solidFill>
                <a:schemeClr val="accent6">
                  <a:lumMod val="60000"/>
                  <a:lumOff val="40000"/>
                </a:schemeClr>
              </a:solidFill>
            </a:endParaRPr>
          </a:p>
        </p:txBody>
      </p:sp>
      <p:sp>
        <p:nvSpPr>
          <p:cNvPr id="24" name="Rectangle 23"/>
          <p:cNvSpPr/>
          <p:nvPr/>
        </p:nvSpPr>
        <p:spPr>
          <a:xfrm>
            <a:off x="323850" y="4149725"/>
            <a:ext cx="1727200" cy="574675"/>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err="1"/>
              <a:t>FsYaccFrontend</a:t>
            </a:r>
            <a:endParaRPr lang="en-US" dirty="0"/>
          </a:p>
        </p:txBody>
      </p:sp>
      <p:sp>
        <p:nvSpPr>
          <p:cNvPr id="25" name="Rectangle 24"/>
          <p:cNvSpPr/>
          <p:nvPr/>
        </p:nvSpPr>
        <p:spPr>
          <a:xfrm>
            <a:off x="311150" y="2465388"/>
            <a:ext cx="1739900" cy="576262"/>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err="1">
                <a:solidFill>
                  <a:schemeClr val="tx1">
                    <a:lumMod val="50000"/>
                    <a:lumOff val="50000"/>
                  </a:schemeClr>
                </a:solidFill>
              </a:rPr>
              <a:t>IronyFrontend</a:t>
            </a:r>
            <a:endParaRPr lang="en-US" dirty="0">
              <a:solidFill>
                <a:schemeClr val="tx1">
                  <a:lumMod val="50000"/>
                  <a:lumOff val="50000"/>
                </a:schemeClr>
              </a:solidFill>
            </a:endParaRPr>
          </a:p>
        </p:txBody>
      </p:sp>
      <p:sp>
        <p:nvSpPr>
          <p:cNvPr id="26" name="Rectangle 25"/>
          <p:cNvSpPr/>
          <p:nvPr/>
        </p:nvSpPr>
        <p:spPr>
          <a:xfrm>
            <a:off x="323850" y="3335338"/>
            <a:ext cx="1727200"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err="1"/>
              <a:t>AntlrFrontend</a:t>
            </a:r>
            <a:endParaRPr lang="en-US" dirty="0"/>
          </a:p>
        </p:txBody>
      </p:sp>
      <p:sp>
        <p:nvSpPr>
          <p:cNvPr id="27" name="Rectangle 26"/>
          <p:cNvSpPr/>
          <p:nvPr/>
        </p:nvSpPr>
        <p:spPr>
          <a:xfrm>
            <a:off x="6732588" y="1700213"/>
            <a:ext cx="2016125" cy="576262"/>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solidFill>
                  <a:schemeClr val="tx1">
                    <a:lumMod val="50000"/>
                    <a:lumOff val="50000"/>
                  </a:schemeClr>
                </a:solidFill>
              </a:rPr>
              <a:t>RACC</a:t>
            </a:r>
          </a:p>
        </p:txBody>
      </p:sp>
      <p:sp>
        <p:nvSpPr>
          <p:cNvPr id="28" name="Rectangle 27"/>
          <p:cNvSpPr/>
          <p:nvPr/>
        </p:nvSpPr>
        <p:spPr>
          <a:xfrm>
            <a:off x="6732588" y="4149725"/>
            <a:ext cx="2016125" cy="574675"/>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err="1">
                <a:solidFill>
                  <a:schemeClr val="accent6">
                    <a:lumMod val="75000"/>
                  </a:schemeClr>
                </a:solidFill>
              </a:rPr>
              <a:t>FsYaccPrinter</a:t>
            </a:r>
            <a:endParaRPr lang="en-US" dirty="0">
              <a:solidFill>
                <a:schemeClr val="accent6">
                  <a:lumMod val="75000"/>
                </a:schemeClr>
              </a:solidFill>
            </a:endParaRPr>
          </a:p>
        </p:txBody>
      </p:sp>
      <p:sp>
        <p:nvSpPr>
          <p:cNvPr id="29" name="Rectangle 28"/>
          <p:cNvSpPr/>
          <p:nvPr/>
        </p:nvSpPr>
        <p:spPr>
          <a:xfrm>
            <a:off x="6732588" y="3335338"/>
            <a:ext cx="2016125"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err="1"/>
              <a:t>YardPrinter</a:t>
            </a:r>
            <a:endParaRPr lang="en-US" dirty="0"/>
          </a:p>
        </p:txBody>
      </p:sp>
      <p:sp>
        <p:nvSpPr>
          <p:cNvPr id="30" name="Rectangle 29"/>
          <p:cNvSpPr/>
          <p:nvPr/>
        </p:nvSpPr>
        <p:spPr>
          <a:xfrm>
            <a:off x="6732588" y="2465388"/>
            <a:ext cx="2016125" cy="576262"/>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err="1">
                <a:solidFill>
                  <a:schemeClr val="tx1">
                    <a:lumMod val="50000"/>
                    <a:lumOff val="50000"/>
                  </a:schemeClr>
                </a:solidFill>
              </a:rPr>
              <a:t>FParsecPrinter</a:t>
            </a:r>
            <a:endParaRPr lang="en-US" dirty="0">
              <a:solidFill>
                <a:schemeClr val="tx1">
                  <a:lumMod val="50000"/>
                  <a:lumOff val="50000"/>
                </a:schemeClr>
              </a:solidFill>
            </a:endParaRPr>
          </a:p>
        </p:txBody>
      </p:sp>
      <p:cxnSp>
        <p:nvCxnSpPr>
          <p:cNvPr id="33" name="Straight Arrow Connector 32"/>
          <p:cNvCxnSpPr>
            <a:stCxn id="21" idx="3"/>
          </p:cNvCxnSpPr>
          <p:nvPr/>
        </p:nvCxnSpPr>
        <p:spPr>
          <a:xfrm>
            <a:off x="2051050" y="1949450"/>
            <a:ext cx="465138" cy="257175"/>
          </a:xfrm>
          <a:prstGeom prst="straightConnector1">
            <a:avLst/>
          </a:prstGeom>
          <a:ln>
            <a:solidFill>
              <a:schemeClr val="accent6">
                <a:lumMod val="60000"/>
                <a:lumOff val="40000"/>
              </a:schemeClr>
            </a:solidFill>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25" idx="3"/>
          </p:cNvCxnSpPr>
          <p:nvPr/>
        </p:nvCxnSpPr>
        <p:spPr>
          <a:xfrm>
            <a:off x="2051050" y="2754313"/>
            <a:ext cx="46513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26" idx="3"/>
          </p:cNvCxnSpPr>
          <p:nvPr/>
        </p:nvCxnSpPr>
        <p:spPr>
          <a:xfrm flipV="1">
            <a:off x="2051050" y="3270250"/>
            <a:ext cx="465138" cy="3524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24" idx="3"/>
          </p:cNvCxnSpPr>
          <p:nvPr/>
        </p:nvCxnSpPr>
        <p:spPr>
          <a:xfrm flipV="1">
            <a:off x="2051050" y="3789363"/>
            <a:ext cx="465138" cy="647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p:cNvCxnSpPr>
            <a:stCxn id="20" idx="3"/>
            <a:endCxn id="30" idx="1"/>
          </p:cNvCxnSpPr>
          <p:nvPr/>
        </p:nvCxnSpPr>
        <p:spPr>
          <a:xfrm>
            <a:off x="5580063" y="2600325"/>
            <a:ext cx="1152525" cy="153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p:cNvCxnSpPr>
            <a:endCxn id="29" idx="1"/>
          </p:cNvCxnSpPr>
          <p:nvPr/>
        </p:nvCxnSpPr>
        <p:spPr>
          <a:xfrm>
            <a:off x="5580063" y="2754313"/>
            <a:ext cx="1152525" cy="8683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2" name="Straight Arrow Connector 41"/>
          <p:cNvCxnSpPr>
            <a:endCxn id="28" idx="1"/>
          </p:cNvCxnSpPr>
          <p:nvPr/>
        </p:nvCxnSpPr>
        <p:spPr>
          <a:xfrm>
            <a:off x="5580063" y="2924175"/>
            <a:ext cx="1152525" cy="1512888"/>
          </a:xfrm>
          <a:prstGeom prst="straightConnector1">
            <a:avLst/>
          </a:prstGeom>
          <a:ln>
            <a:solidFill>
              <a:schemeClr val="accent6">
                <a:lumMod val="75000"/>
              </a:schemeClr>
            </a:solidFill>
            <a:tailEnd type="arrow"/>
          </a:ln>
        </p:spPr>
        <p:style>
          <a:lnRef idx="2">
            <a:schemeClr val="dk1"/>
          </a:lnRef>
          <a:fillRef idx="0">
            <a:schemeClr val="dk1"/>
          </a:fillRef>
          <a:effectRef idx="1">
            <a:schemeClr val="dk1"/>
          </a:effectRef>
          <a:fontRef idx="minor">
            <a:schemeClr val="tx1"/>
          </a:fontRef>
        </p:style>
      </p:cxnSp>
      <p:cxnSp>
        <p:nvCxnSpPr>
          <p:cNvPr id="43" name="Straight Arrow Connector 42"/>
          <p:cNvCxnSpPr>
            <a:endCxn id="27" idx="1"/>
          </p:cNvCxnSpPr>
          <p:nvPr/>
        </p:nvCxnSpPr>
        <p:spPr>
          <a:xfrm flipV="1">
            <a:off x="5580063" y="1989138"/>
            <a:ext cx="1152525" cy="4762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20" idx="2"/>
          </p:cNvCxnSpPr>
          <p:nvPr/>
        </p:nvCxnSpPr>
        <p:spPr>
          <a:xfrm>
            <a:off x="4500563" y="2924175"/>
            <a:ext cx="0" cy="360363"/>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2516188" y="1908175"/>
            <a:ext cx="503237" cy="2016125"/>
          </a:xfrm>
          <a:prstGeom prst="rect">
            <a:avLst/>
          </a:prstGeom>
        </p:spPr>
        <p:style>
          <a:lnRef idx="2">
            <a:schemeClr val="accent4"/>
          </a:lnRef>
          <a:fillRef idx="1">
            <a:schemeClr val="lt1"/>
          </a:fillRef>
          <a:effectRef idx="0">
            <a:schemeClr val="accent4"/>
          </a:effectRef>
          <a:fontRef idx="minor">
            <a:schemeClr val="dk1"/>
          </a:fontRef>
        </p:style>
        <p:txBody>
          <a:bodyPr vert="vert" anchor="ctr"/>
          <a:lstStyle/>
          <a:p>
            <a:pPr algn="ctr" fontAlgn="auto">
              <a:spcBef>
                <a:spcPts val="0"/>
              </a:spcBef>
              <a:spcAft>
                <a:spcPts val="0"/>
              </a:spcAft>
              <a:defRPr/>
            </a:pPr>
            <a:r>
              <a:rPr lang="en-US" dirty="0">
                <a:solidFill>
                  <a:schemeClr val="accent4"/>
                </a:solidFill>
              </a:rPr>
              <a:t>LINKER</a:t>
            </a:r>
            <a:endParaRPr lang="ru-RU" dirty="0">
              <a:solidFill>
                <a:schemeClr val="accent4"/>
              </a:solidFill>
            </a:endParaRPr>
          </a:p>
        </p:txBody>
      </p:sp>
      <p:cxnSp>
        <p:nvCxnSpPr>
          <p:cNvPr id="11" name="Straight Arrow Connector 10"/>
          <p:cNvCxnSpPr>
            <a:endCxn id="20" idx="1"/>
          </p:cNvCxnSpPr>
          <p:nvPr/>
        </p:nvCxnSpPr>
        <p:spPr>
          <a:xfrm flipV="1">
            <a:off x="3019425" y="2600325"/>
            <a:ext cx="400050" cy="15398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ru-RU" smtClean="0"/>
              <a:t>Применение</a:t>
            </a:r>
          </a:p>
        </p:txBody>
      </p:sp>
      <p:sp>
        <p:nvSpPr>
          <p:cNvPr id="3" name="Content Placeholder 2"/>
          <p:cNvSpPr>
            <a:spLocks noGrp="1"/>
          </p:cNvSpPr>
          <p:nvPr>
            <p:ph idx="1"/>
          </p:nvPr>
        </p:nvSpPr>
        <p:spPr>
          <a:xfrm>
            <a:off x="468313" y="1412875"/>
            <a:ext cx="8229600" cy="2808288"/>
          </a:xfrm>
        </p:spPr>
        <p:txBody>
          <a:bodyPr rtlCol="0">
            <a:normAutofit lnSpcReduction="10000"/>
          </a:bodyPr>
          <a:lstStyle/>
          <a:p>
            <a:pPr marL="0" indent="0" fontAlgn="auto">
              <a:spcAft>
                <a:spcPts val="0"/>
              </a:spcAft>
              <a:buFont typeface="Arial" pitchFamily="34" charset="0"/>
              <a:buNone/>
              <a:defRPr/>
            </a:pPr>
            <a:r>
              <a:rPr lang="ru-RU" dirty="0"/>
              <a:t>В пилотном проекте </a:t>
            </a:r>
            <a:r>
              <a:rPr lang="ru-RU" dirty="0" err="1"/>
              <a:t>SqlMigration</a:t>
            </a:r>
            <a:endParaRPr lang="ru-RU" dirty="0"/>
          </a:p>
          <a:p>
            <a:pPr fontAlgn="auto">
              <a:spcAft>
                <a:spcPts val="0"/>
              </a:spcAft>
              <a:buFont typeface="Arial" pitchFamily="34" charset="0"/>
              <a:buChar char="•"/>
              <a:defRPr/>
            </a:pPr>
            <a:r>
              <a:rPr lang="ru-RU" dirty="0"/>
              <a:t>Разработка на языке </a:t>
            </a:r>
            <a:r>
              <a:rPr lang="ru-RU" dirty="0" err="1"/>
              <a:t>Yard</a:t>
            </a:r>
            <a:r>
              <a:rPr lang="ru-RU" dirty="0"/>
              <a:t> с трансляцией в </a:t>
            </a:r>
            <a:r>
              <a:rPr lang="ru-RU" dirty="0" err="1"/>
              <a:t>FsYacc</a:t>
            </a:r>
            <a:endParaRPr lang="ru-RU" dirty="0"/>
          </a:p>
          <a:p>
            <a:pPr fontAlgn="auto">
              <a:spcAft>
                <a:spcPts val="0"/>
              </a:spcAft>
              <a:buFont typeface="Arial" pitchFamily="34" charset="0"/>
              <a:buChar char="•"/>
              <a:defRPr/>
            </a:pPr>
            <a:r>
              <a:rPr lang="ru-RU" dirty="0"/>
              <a:t>Не нужно писать атрибуты</a:t>
            </a:r>
          </a:p>
          <a:p>
            <a:pPr fontAlgn="auto">
              <a:spcAft>
                <a:spcPts val="0"/>
              </a:spcAft>
              <a:buFont typeface="Arial" pitchFamily="34" charset="0"/>
              <a:buChar char="•"/>
              <a:defRPr/>
            </a:pPr>
            <a:r>
              <a:rPr lang="ru-RU" dirty="0"/>
              <a:t>Модульность грамматики</a:t>
            </a:r>
          </a:p>
          <a:p>
            <a:pPr fontAlgn="auto">
              <a:spcAft>
                <a:spcPts val="0"/>
              </a:spcAft>
              <a:buFont typeface="Arial" pitchFamily="34" charset="0"/>
              <a:buChar char="•"/>
              <a:defRPr/>
            </a:pPr>
            <a:endParaRPr lang="ru-RU" dirty="0"/>
          </a:p>
        </p:txBody>
      </p:sp>
      <p:cxnSp>
        <p:nvCxnSpPr>
          <p:cNvPr id="5" name="Straight Arrow Connector 4"/>
          <p:cNvCxnSpPr>
            <a:stCxn id="13" idx="3"/>
          </p:cNvCxnSpPr>
          <p:nvPr/>
        </p:nvCxnSpPr>
        <p:spPr>
          <a:xfrm>
            <a:off x="3562350" y="4783138"/>
            <a:ext cx="2413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 name="Rectangle 5"/>
          <p:cNvSpPr/>
          <p:nvPr/>
        </p:nvSpPr>
        <p:spPr>
          <a:xfrm>
            <a:off x="3803650" y="4457700"/>
            <a:ext cx="504825" cy="1846263"/>
          </a:xfrm>
          <a:prstGeom prst="rect">
            <a:avLst/>
          </a:prstGeom>
        </p:spPr>
        <p:style>
          <a:lnRef idx="2">
            <a:schemeClr val="accent4"/>
          </a:lnRef>
          <a:fillRef idx="1">
            <a:schemeClr val="lt1"/>
          </a:fillRef>
          <a:effectRef idx="0">
            <a:schemeClr val="accent4"/>
          </a:effectRef>
          <a:fontRef idx="minor">
            <a:schemeClr val="dk1"/>
          </a:fontRef>
        </p:style>
        <p:txBody>
          <a:bodyPr vert="vert" anchor="ctr"/>
          <a:lstStyle/>
          <a:p>
            <a:pPr algn="ctr" fontAlgn="auto">
              <a:spcBef>
                <a:spcPts val="0"/>
              </a:spcBef>
              <a:spcAft>
                <a:spcPts val="0"/>
              </a:spcAft>
              <a:defRPr/>
            </a:pPr>
            <a:r>
              <a:rPr lang="en-US" dirty="0">
                <a:solidFill>
                  <a:schemeClr val="accent4"/>
                </a:solidFill>
              </a:rPr>
              <a:t>LINKER</a:t>
            </a:r>
            <a:endParaRPr lang="ru-RU" dirty="0">
              <a:solidFill>
                <a:schemeClr val="accent4"/>
              </a:solidFill>
            </a:endParaRPr>
          </a:p>
        </p:txBody>
      </p:sp>
      <p:sp>
        <p:nvSpPr>
          <p:cNvPr id="26629" name="TextBox 6"/>
          <p:cNvSpPr txBox="1">
            <a:spLocks noChangeArrowheads="1"/>
          </p:cNvSpPr>
          <p:nvPr/>
        </p:nvSpPr>
        <p:spPr bwMode="auto">
          <a:xfrm>
            <a:off x="201613" y="5197475"/>
            <a:ext cx="1490662" cy="369888"/>
          </a:xfrm>
          <a:prstGeom prst="rect">
            <a:avLst/>
          </a:prstGeom>
          <a:noFill/>
          <a:ln w="9525">
            <a:noFill/>
            <a:miter lim="800000"/>
            <a:headEnd/>
            <a:tailEnd/>
          </a:ln>
        </p:spPr>
        <p:txBody>
          <a:bodyPr>
            <a:spAutoFit/>
          </a:bodyPr>
          <a:lstStyle/>
          <a:p>
            <a:pPr algn="r"/>
            <a:r>
              <a:rPr lang="en-US">
                <a:latin typeface="Calibri" pitchFamily="34" charset="0"/>
                <a:cs typeface="Courier New" pitchFamily="49" charset="0"/>
              </a:rPr>
              <a:t>proc.yrd</a:t>
            </a:r>
            <a:endParaRPr lang="ru-RU">
              <a:latin typeface="Calibri" pitchFamily="34" charset="0"/>
              <a:cs typeface="Courier New" pitchFamily="49" charset="0"/>
            </a:endParaRPr>
          </a:p>
        </p:txBody>
      </p:sp>
      <p:sp>
        <p:nvSpPr>
          <p:cNvPr id="26630" name="TextBox 7"/>
          <p:cNvSpPr txBox="1">
            <a:spLocks noChangeArrowheads="1"/>
          </p:cNvSpPr>
          <p:nvPr/>
        </p:nvSpPr>
        <p:spPr bwMode="auto">
          <a:xfrm>
            <a:off x="201613" y="4608513"/>
            <a:ext cx="1490662" cy="369887"/>
          </a:xfrm>
          <a:prstGeom prst="rect">
            <a:avLst/>
          </a:prstGeom>
          <a:noFill/>
          <a:ln w="9525">
            <a:noFill/>
            <a:miter lim="800000"/>
            <a:headEnd/>
            <a:tailEnd/>
          </a:ln>
        </p:spPr>
        <p:txBody>
          <a:bodyPr>
            <a:spAutoFit/>
          </a:bodyPr>
          <a:lstStyle/>
          <a:p>
            <a:pPr algn="r"/>
            <a:r>
              <a:rPr lang="en-US">
                <a:latin typeface="Calibri" pitchFamily="34" charset="0"/>
                <a:cs typeface="Courier New" pitchFamily="49" charset="0"/>
              </a:rPr>
              <a:t>common.yrd</a:t>
            </a:r>
            <a:endParaRPr lang="ru-RU">
              <a:latin typeface="Calibri" pitchFamily="34" charset="0"/>
              <a:cs typeface="Courier New" pitchFamily="49" charset="0"/>
            </a:endParaRPr>
          </a:p>
        </p:txBody>
      </p:sp>
      <p:sp>
        <p:nvSpPr>
          <p:cNvPr id="26631" name="TextBox 8"/>
          <p:cNvSpPr txBox="1">
            <a:spLocks noChangeArrowheads="1"/>
          </p:cNvSpPr>
          <p:nvPr/>
        </p:nvSpPr>
        <p:spPr bwMode="auto">
          <a:xfrm>
            <a:off x="201613" y="5821363"/>
            <a:ext cx="1490662" cy="369887"/>
          </a:xfrm>
          <a:prstGeom prst="rect">
            <a:avLst/>
          </a:prstGeom>
          <a:noFill/>
          <a:ln w="9525">
            <a:noFill/>
            <a:miter lim="800000"/>
            <a:headEnd/>
            <a:tailEnd/>
          </a:ln>
        </p:spPr>
        <p:txBody>
          <a:bodyPr>
            <a:spAutoFit/>
          </a:bodyPr>
          <a:lstStyle/>
          <a:p>
            <a:pPr algn="r"/>
            <a:r>
              <a:rPr lang="en-US">
                <a:latin typeface="Calibri" pitchFamily="34" charset="0"/>
                <a:cs typeface="Courier New" pitchFamily="49" charset="0"/>
              </a:rPr>
              <a:t>sql_stmt.yrd</a:t>
            </a:r>
            <a:endParaRPr lang="ru-RU">
              <a:latin typeface="Calibri" pitchFamily="34" charset="0"/>
              <a:cs typeface="Courier New" pitchFamily="49" charset="0"/>
            </a:endParaRPr>
          </a:p>
        </p:txBody>
      </p:sp>
      <p:sp>
        <p:nvSpPr>
          <p:cNvPr id="12" name="Rectangle 11"/>
          <p:cNvSpPr/>
          <p:nvPr/>
        </p:nvSpPr>
        <p:spPr>
          <a:xfrm>
            <a:off x="1976438" y="5803900"/>
            <a:ext cx="1576387" cy="38735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err="1">
                <a:solidFill>
                  <a:schemeClr val="tx1">
                    <a:lumMod val="50000"/>
                    <a:lumOff val="50000"/>
                  </a:schemeClr>
                </a:solidFill>
              </a:rPr>
              <a:t>YardFrontend</a:t>
            </a:r>
            <a:endParaRPr lang="en-US" dirty="0">
              <a:solidFill>
                <a:schemeClr val="tx1">
                  <a:lumMod val="50000"/>
                  <a:lumOff val="50000"/>
                </a:schemeClr>
              </a:solidFill>
            </a:endParaRPr>
          </a:p>
        </p:txBody>
      </p:sp>
      <p:sp>
        <p:nvSpPr>
          <p:cNvPr id="13" name="Rectangle 12"/>
          <p:cNvSpPr/>
          <p:nvPr/>
        </p:nvSpPr>
        <p:spPr>
          <a:xfrm>
            <a:off x="1978025" y="4589463"/>
            <a:ext cx="1584325" cy="38735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err="1">
                <a:solidFill>
                  <a:schemeClr val="tx1">
                    <a:lumMod val="50000"/>
                    <a:lumOff val="50000"/>
                  </a:schemeClr>
                </a:solidFill>
              </a:rPr>
              <a:t>YardFrontend</a:t>
            </a:r>
            <a:endParaRPr lang="en-US" dirty="0">
              <a:solidFill>
                <a:schemeClr val="tx1">
                  <a:lumMod val="50000"/>
                  <a:lumOff val="50000"/>
                </a:schemeClr>
              </a:solidFill>
            </a:endParaRPr>
          </a:p>
        </p:txBody>
      </p:sp>
      <p:sp>
        <p:nvSpPr>
          <p:cNvPr id="14" name="Rectangle 13"/>
          <p:cNvSpPr/>
          <p:nvPr/>
        </p:nvSpPr>
        <p:spPr>
          <a:xfrm>
            <a:off x="1971675" y="5186363"/>
            <a:ext cx="1581150" cy="38735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err="1">
                <a:solidFill>
                  <a:schemeClr val="tx1">
                    <a:lumMod val="50000"/>
                    <a:lumOff val="50000"/>
                  </a:schemeClr>
                </a:solidFill>
              </a:rPr>
              <a:t>YardFrontend</a:t>
            </a:r>
            <a:endParaRPr lang="en-US" dirty="0">
              <a:solidFill>
                <a:schemeClr val="tx1">
                  <a:lumMod val="50000"/>
                  <a:lumOff val="50000"/>
                </a:schemeClr>
              </a:solidFill>
            </a:endParaRPr>
          </a:p>
        </p:txBody>
      </p:sp>
      <p:sp>
        <p:nvSpPr>
          <p:cNvPr id="19" name="Rectangle 18"/>
          <p:cNvSpPr/>
          <p:nvPr/>
        </p:nvSpPr>
        <p:spPr>
          <a:xfrm>
            <a:off x="7227888" y="5197475"/>
            <a:ext cx="1728787" cy="382588"/>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err="1">
                <a:solidFill>
                  <a:schemeClr val="accent6">
                    <a:lumMod val="75000"/>
                  </a:schemeClr>
                </a:solidFill>
              </a:rPr>
              <a:t>FsYaccPrinter</a:t>
            </a:r>
            <a:endParaRPr lang="en-US" dirty="0">
              <a:solidFill>
                <a:schemeClr val="accent6">
                  <a:lumMod val="75000"/>
                </a:schemeClr>
              </a:solidFill>
            </a:endParaRPr>
          </a:p>
        </p:txBody>
      </p:sp>
      <p:sp>
        <p:nvSpPr>
          <p:cNvPr id="21" name="Rectangle 20"/>
          <p:cNvSpPr/>
          <p:nvPr/>
        </p:nvSpPr>
        <p:spPr>
          <a:xfrm>
            <a:off x="4851400" y="4464050"/>
            <a:ext cx="1871663" cy="189865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err="1">
                <a:solidFill>
                  <a:schemeClr val="tx1">
                    <a:lumMod val="50000"/>
                    <a:lumOff val="50000"/>
                  </a:schemeClr>
                </a:solidFill>
              </a:rPr>
              <a:t>ExpandMeta</a:t>
            </a:r>
            <a:endParaRPr lang="en-US" dirty="0">
              <a:solidFill>
                <a:schemeClr val="accent6">
                  <a:lumMod val="75000"/>
                </a:schemeClr>
              </a:solidFill>
            </a:endParaRPr>
          </a:p>
          <a:p>
            <a:pPr algn="ctr" fontAlgn="auto">
              <a:spcBef>
                <a:spcPts val="0"/>
              </a:spcBef>
              <a:spcAft>
                <a:spcPts val="0"/>
              </a:spcAft>
              <a:defRPr/>
            </a:pPr>
            <a:r>
              <a:rPr lang="en-US" dirty="0" err="1">
                <a:solidFill>
                  <a:schemeClr val="accent3">
                    <a:lumMod val="50000"/>
                  </a:schemeClr>
                </a:solidFill>
              </a:rPr>
              <a:t>BuildAST</a:t>
            </a:r>
            <a:endParaRPr lang="en-US" dirty="0">
              <a:solidFill>
                <a:schemeClr val="tx1">
                  <a:lumMod val="50000"/>
                  <a:lumOff val="50000"/>
                </a:schemeClr>
              </a:solidFill>
            </a:endParaRPr>
          </a:p>
          <a:p>
            <a:pPr algn="ctr" fontAlgn="auto">
              <a:spcBef>
                <a:spcPts val="0"/>
              </a:spcBef>
              <a:spcAft>
                <a:spcPts val="0"/>
              </a:spcAft>
              <a:defRPr/>
            </a:pPr>
            <a:r>
              <a:rPr lang="en-US" dirty="0" err="1">
                <a:solidFill>
                  <a:schemeClr val="accent6">
                    <a:lumMod val="75000"/>
                  </a:schemeClr>
                </a:solidFill>
              </a:rPr>
              <a:t>ExpandEbnf</a:t>
            </a:r>
            <a:endParaRPr lang="en-US" dirty="0">
              <a:solidFill>
                <a:schemeClr val="accent6">
                  <a:lumMod val="75000"/>
                </a:schemeClr>
              </a:solidFill>
            </a:endParaRPr>
          </a:p>
          <a:p>
            <a:pPr algn="ctr" fontAlgn="auto">
              <a:spcBef>
                <a:spcPts val="0"/>
              </a:spcBef>
              <a:spcAft>
                <a:spcPts val="0"/>
              </a:spcAft>
              <a:defRPr/>
            </a:pPr>
            <a:r>
              <a:rPr lang="en-US" dirty="0" err="1">
                <a:solidFill>
                  <a:schemeClr val="accent6">
                    <a:lumMod val="75000"/>
                  </a:schemeClr>
                </a:solidFill>
              </a:rPr>
              <a:t>ExpandBrackets</a:t>
            </a:r>
            <a:endParaRPr lang="en-US" dirty="0">
              <a:solidFill>
                <a:schemeClr val="accent6">
                  <a:lumMod val="75000"/>
                </a:schemeClr>
              </a:solidFill>
            </a:endParaRPr>
          </a:p>
          <a:p>
            <a:pPr algn="ctr" fontAlgn="auto">
              <a:spcBef>
                <a:spcPts val="0"/>
              </a:spcBef>
              <a:spcAft>
                <a:spcPts val="0"/>
              </a:spcAft>
              <a:defRPr/>
            </a:pPr>
            <a:r>
              <a:rPr lang="en-US" dirty="0" err="1">
                <a:solidFill>
                  <a:schemeClr val="accent6">
                    <a:lumMod val="75000"/>
                  </a:schemeClr>
                </a:solidFill>
              </a:rPr>
              <a:t>ReplaceLiterals</a:t>
            </a:r>
            <a:endParaRPr lang="en-US" dirty="0">
              <a:solidFill>
                <a:schemeClr val="accent6">
                  <a:lumMod val="75000"/>
                </a:schemeClr>
              </a:solidFill>
            </a:endParaRPr>
          </a:p>
          <a:p>
            <a:pPr algn="ctr" fontAlgn="auto">
              <a:spcBef>
                <a:spcPts val="0"/>
              </a:spcBef>
              <a:spcAft>
                <a:spcPts val="0"/>
              </a:spcAft>
              <a:defRPr/>
            </a:pPr>
            <a:r>
              <a:rPr lang="en-US" dirty="0" err="1">
                <a:solidFill>
                  <a:schemeClr val="accent6">
                    <a:lumMod val="75000"/>
                  </a:schemeClr>
                </a:solidFill>
              </a:rPr>
              <a:t>AddEOF</a:t>
            </a:r>
            <a:endParaRPr lang="ru-RU" dirty="0">
              <a:solidFill>
                <a:schemeClr val="accent4">
                  <a:lumMod val="75000"/>
                </a:schemeClr>
              </a:solidFill>
            </a:endParaRPr>
          </a:p>
        </p:txBody>
      </p:sp>
      <p:cxnSp>
        <p:nvCxnSpPr>
          <p:cNvPr id="25" name="Straight Arrow Connector 24"/>
          <p:cNvCxnSpPr>
            <a:endCxn id="13" idx="1"/>
          </p:cNvCxnSpPr>
          <p:nvPr/>
        </p:nvCxnSpPr>
        <p:spPr>
          <a:xfrm>
            <a:off x="1692275" y="4783138"/>
            <a:ext cx="2857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endCxn id="14" idx="1"/>
          </p:cNvCxnSpPr>
          <p:nvPr/>
        </p:nvCxnSpPr>
        <p:spPr>
          <a:xfrm flipV="1">
            <a:off x="1692275" y="5380038"/>
            <a:ext cx="279400"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a:endCxn id="12" idx="1"/>
          </p:cNvCxnSpPr>
          <p:nvPr/>
        </p:nvCxnSpPr>
        <p:spPr>
          <a:xfrm>
            <a:off x="1692275" y="5995988"/>
            <a:ext cx="284163"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4" name="Straight Arrow Connector 43"/>
          <p:cNvCxnSpPr>
            <a:stCxn id="14" idx="3"/>
            <a:endCxn id="6" idx="1"/>
          </p:cNvCxnSpPr>
          <p:nvPr/>
        </p:nvCxnSpPr>
        <p:spPr>
          <a:xfrm>
            <a:off x="3552825" y="5380038"/>
            <a:ext cx="25082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5" name="Straight Arrow Connector 44"/>
          <p:cNvCxnSpPr>
            <a:stCxn id="12" idx="3"/>
          </p:cNvCxnSpPr>
          <p:nvPr/>
        </p:nvCxnSpPr>
        <p:spPr>
          <a:xfrm flipV="1">
            <a:off x="3552825" y="5995988"/>
            <a:ext cx="250825"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5" name="Elbow Connector 54"/>
          <p:cNvCxnSpPr>
            <a:stCxn id="6" idx="3"/>
            <a:endCxn id="21" idx="0"/>
          </p:cNvCxnSpPr>
          <p:nvPr/>
        </p:nvCxnSpPr>
        <p:spPr>
          <a:xfrm flipV="1">
            <a:off x="4308475" y="4464050"/>
            <a:ext cx="1479550" cy="915988"/>
          </a:xfrm>
          <a:prstGeom prst="bentConnector4">
            <a:avLst>
              <a:gd name="adj1" fmla="val 18360"/>
              <a:gd name="adj2" fmla="val 125570"/>
            </a:avLst>
          </a:prstGeom>
          <a:ln>
            <a:tailEnd type="arrow"/>
          </a:ln>
        </p:spPr>
        <p:style>
          <a:lnRef idx="2">
            <a:schemeClr val="dk1"/>
          </a:lnRef>
          <a:fillRef idx="0">
            <a:schemeClr val="dk1"/>
          </a:fillRef>
          <a:effectRef idx="1">
            <a:schemeClr val="dk1"/>
          </a:effectRef>
          <a:fontRef idx="minor">
            <a:schemeClr val="tx1"/>
          </a:fontRef>
        </p:style>
      </p:cxnSp>
      <p:cxnSp>
        <p:nvCxnSpPr>
          <p:cNvPr id="58" name="Elbow Connector 57"/>
          <p:cNvCxnSpPr>
            <a:stCxn id="21" idx="2"/>
            <a:endCxn id="19" idx="1"/>
          </p:cNvCxnSpPr>
          <p:nvPr/>
        </p:nvCxnSpPr>
        <p:spPr>
          <a:xfrm rot="5400000" flipH="1" flipV="1">
            <a:off x="6021388" y="5156200"/>
            <a:ext cx="973137" cy="1439863"/>
          </a:xfrm>
          <a:prstGeom prst="bentConnector4">
            <a:avLst>
              <a:gd name="adj1" fmla="val -23498"/>
              <a:gd name="adj2" fmla="val 82500"/>
            </a:avLst>
          </a:prstGeom>
          <a:ln>
            <a:tailEnd type="arrow"/>
          </a:ln>
        </p:spPr>
        <p:style>
          <a:lnRef idx="2">
            <a:schemeClr val="dk1"/>
          </a:lnRef>
          <a:fillRef idx="0">
            <a:schemeClr val="dk1"/>
          </a:fillRef>
          <a:effectRef idx="1">
            <a:schemeClr val="dk1"/>
          </a:effectRef>
          <a:fontRef idx="minor">
            <a:schemeClr val="tx1"/>
          </a:fontRef>
        </p:style>
      </p:cxnSp>
      <p:sp>
        <p:nvSpPr>
          <p:cNvPr id="26644" name="TextBox 64"/>
          <p:cNvSpPr txBox="1">
            <a:spLocks noChangeArrowheads="1"/>
          </p:cNvSpPr>
          <p:nvPr/>
        </p:nvSpPr>
        <p:spPr bwMode="auto">
          <a:xfrm>
            <a:off x="7524750" y="6019800"/>
            <a:ext cx="1150938" cy="369888"/>
          </a:xfrm>
          <a:prstGeom prst="rect">
            <a:avLst/>
          </a:prstGeom>
          <a:noFill/>
          <a:ln w="9525">
            <a:noFill/>
            <a:miter lim="800000"/>
            <a:headEnd/>
            <a:tailEnd/>
          </a:ln>
        </p:spPr>
        <p:txBody>
          <a:bodyPr>
            <a:spAutoFit/>
          </a:bodyPr>
          <a:lstStyle/>
          <a:p>
            <a:r>
              <a:rPr lang="en-US">
                <a:latin typeface="Calibri" pitchFamily="34" charset="0"/>
              </a:rPr>
              <a:t>parser.fsy</a:t>
            </a:r>
            <a:endParaRPr lang="ru-RU">
              <a:latin typeface="Calibri" pitchFamily="34" charset="0"/>
            </a:endParaRPr>
          </a:p>
        </p:txBody>
      </p:sp>
      <p:cxnSp>
        <p:nvCxnSpPr>
          <p:cNvPr id="67" name="Straight Arrow Connector 66"/>
          <p:cNvCxnSpPr>
            <a:stCxn id="19" idx="2"/>
            <a:endCxn id="26644" idx="0"/>
          </p:cNvCxnSpPr>
          <p:nvPr/>
        </p:nvCxnSpPr>
        <p:spPr>
          <a:xfrm>
            <a:off x="8091488" y="5580063"/>
            <a:ext cx="9525" cy="43973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ru-RU" smtClean="0"/>
              <a:t>Результаты</a:t>
            </a:r>
          </a:p>
        </p:txBody>
      </p:sp>
      <p:sp>
        <p:nvSpPr>
          <p:cNvPr id="3" name="Content Placeholder 2"/>
          <p:cNvSpPr>
            <a:spLocks noGrp="1"/>
          </p:cNvSpPr>
          <p:nvPr>
            <p:ph idx="1"/>
          </p:nvPr>
        </p:nvSpPr>
        <p:spPr/>
        <p:txBody>
          <a:bodyPr rtlCol="0">
            <a:normAutofit fontScale="92500"/>
          </a:bodyPr>
          <a:lstStyle/>
          <a:p>
            <a:pPr fontAlgn="auto">
              <a:spcAft>
                <a:spcPts val="0"/>
              </a:spcAft>
              <a:buFont typeface="Arial" pitchFamily="34" charset="0"/>
              <a:buChar char="•"/>
              <a:defRPr/>
            </a:pPr>
            <a:r>
              <a:rPr lang="ru-RU" dirty="0"/>
              <a:t>Реализован инструмент, позволяющий</a:t>
            </a:r>
          </a:p>
          <a:p>
            <a:pPr lvl="1" fontAlgn="auto">
              <a:spcAft>
                <a:spcPts val="0"/>
              </a:spcAft>
              <a:buFont typeface="Arial" pitchFamily="34" charset="0"/>
              <a:buChar char="–"/>
              <a:defRPr/>
            </a:pPr>
            <a:r>
              <a:rPr lang="ru-RU" dirty="0" smtClean="0"/>
              <a:t>Транслировать </a:t>
            </a:r>
            <a:r>
              <a:rPr lang="ru-RU" dirty="0"/>
              <a:t>из ANTLR, </a:t>
            </a:r>
            <a:r>
              <a:rPr lang="ru-RU" dirty="0" err="1"/>
              <a:t>FsYacc</a:t>
            </a:r>
            <a:r>
              <a:rPr lang="ru-RU" dirty="0"/>
              <a:t> в </a:t>
            </a:r>
            <a:r>
              <a:rPr lang="ru-RU" dirty="0" smtClean="0"/>
              <a:t>Y</a:t>
            </a:r>
            <a:r>
              <a:rPr lang="en-US" dirty="0" err="1" smtClean="0"/>
              <a:t>ard</a:t>
            </a:r>
            <a:r>
              <a:rPr lang="ru-RU" dirty="0" smtClean="0"/>
              <a:t>, </a:t>
            </a:r>
            <a:r>
              <a:rPr lang="ru-RU" dirty="0" err="1"/>
              <a:t>FsYacc</a:t>
            </a:r>
            <a:endParaRPr lang="ru-RU" dirty="0"/>
          </a:p>
          <a:p>
            <a:pPr lvl="1" fontAlgn="auto">
              <a:spcAft>
                <a:spcPts val="0"/>
              </a:spcAft>
              <a:buFont typeface="Arial" pitchFamily="34" charset="0"/>
              <a:buChar char="–"/>
              <a:defRPr/>
            </a:pPr>
            <a:r>
              <a:rPr lang="ru-RU" dirty="0" smtClean="0"/>
              <a:t>Генерировать </a:t>
            </a:r>
            <a:r>
              <a:rPr lang="ru-RU" dirty="0"/>
              <a:t>атрибуты, строящие AST</a:t>
            </a:r>
          </a:p>
          <a:p>
            <a:pPr lvl="1" fontAlgn="auto">
              <a:spcAft>
                <a:spcPts val="0"/>
              </a:spcAft>
              <a:buFont typeface="Arial" pitchFamily="34" charset="0"/>
              <a:buChar char="–"/>
              <a:defRPr/>
            </a:pPr>
            <a:r>
              <a:rPr lang="ru-RU" dirty="0" smtClean="0"/>
              <a:t>Задавать грамматику </a:t>
            </a:r>
            <a:r>
              <a:rPr lang="ru-RU" dirty="0"/>
              <a:t>в нескольких </a:t>
            </a:r>
            <a:r>
              <a:rPr lang="ru-RU" dirty="0" smtClean="0"/>
              <a:t>файлах</a:t>
            </a:r>
            <a:endParaRPr lang="ru-RU" dirty="0"/>
          </a:p>
          <a:p>
            <a:pPr fontAlgn="auto">
              <a:spcAft>
                <a:spcPts val="0"/>
              </a:spcAft>
              <a:buFont typeface="Arial" pitchFamily="34" charset="0"/>
              <a:buChar char="•"/>
              <a:defRPr/>
            </a:pPr>
            <a:r>
              <a:rPr lang="ru-RU" dirty="0"/>
              <a:t>Проведена апробация в проекте </a:t>
            </a:r>
            <a:r>
              <a:rPr lang="ru-RU" dirty="0" err="1" smtClean="0"/>
              <a:t>SqlMigration</a:t>
            </a:r>
            <a:endParaRPr lang="ru-RU" dirty="0" smtClean="0"/>
          </a:p>
          <a:p>
            <a:pPr fontAlgn="auto">
              <a:spcAft>
                <a:spcPts val="0"/>
              </a:spcAft>
              <a:buFont typeface="Arial" pitchFamily="34" charset="0"/>
              <a:buChar char="•"/>
              <a:defRPr/>
            </a:pPr>
            <a:r>
              <a:rPr lang="ru-RU" dirty="0"/>
              <a:t>Результаты представлены на конференциях «Технологии MS в теории и практике программирования» (диплом 1 степени) и «СПИСОК» 2011г</a:t>
            </a:r>
            <a:r>
              <a:rPr lang="ru-RU" dirty="0" smtClean="0"/>
              <a:t>.</a:t>
            </a:r>
          </a:p>
          <a:p>
            <a:pPr fontAlgn="auto">
              <a:spcAft>
                <a:spcPts val="0"/>
              </a:spcAft>
              <a:buFont typeface="Arial" pitchFamily="34" charset="0"/>
              <a:buChar char="•"/>
              <a:defRPr/>
            </a:pPr>
            <a:endParaRPr lang="ru-RU"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767</TotalTime>
  <Words>1100</Words>
  <Application>Microsoft Office PowerPoint</Application>
  <PresentationFormat>On-screen Show (4:3)</PresentationFormat>
  <Paragraphs>118</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Инструмент реинжиниринга спецификаций трансляций</vt:lpstr>
      <vt:lpstr>Предметная область</vt:lpstr>
      <vt:lpstr>Реинжиниринг грамматик</vt:lpstr>
      <vt:lpstr>Постановка задачи</vt:lpstr>
      <vt:lpstr>YaccConstructor</vt:lpstr>
      <vt:lpstr>YaccConstructor</vt:lpstr>
      <vt:lpstr>Применение</vt:lpstr>
      <vt:lpstr>Результаты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kostya</dc:creator>
  <cp:lastModifiedBy>Konstantin Ulitin</cp:lastModifiedBy>
  <cp:revision>56</cp:revision>
  <dcterms:created xsi:type="dcterms:W3CDTF">2011-05-23T18:27:22Z</dcterms:created>
  <dcterms:modified xsi:type="dcterms:W3CDTF">2011-06-09T09:59:07Z</dcterms:modified>
</cp:coreProperties>
</file>