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20" autoAdjust="0"/>
  </p:normalViewPr>
  <p:slideViewPr>
    <p:cSldViewPr snapToGrid="0">
      <p:cViewPr varScale="1">
        <p:scale>
          <a:sx n="92" d="100"/>
          <a:sy n="92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19086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29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5478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9283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735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199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839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641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695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333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672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3022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598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873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Tahoma"/>
                <a:ea typeface="Tahoma"/>
                <a:cs typeface="Tahoma"/>
                <a:sym typeface="Tahoma"/>
              </a:rPr>
              <a:t>Нахождение компонент связности графа с использованием GPU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3769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Обзор существующих решений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567500" y="3551100"/>
            <a:ext cx="7264800" cy="8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800">
                <a:latin typeface="Tahoma"/>
                <a:ea typeface="Tahoma"/>
                <a:cs typeface="Tahoma"/>
                <a:sym typeface="Tahoma"/>
              </a:rPr>
              <a:t>Выполнил: Смиренко Кирилл, 371 группа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072000" y="4158500"/>
            <a:ext cx="3000000" cy="8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Санкт-Петербург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2017 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A Simple and Practical Linear-Work Parallel Algorithm for Connectivity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359300"/>
            <a:ext cx="8520600" cy="353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J. Shun, L. Dhulipala, G. E. Blelloch (2014)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Рекурсивный алгоритм сложности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O(m)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и глубины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O(log</a:t>
            </a:r>
            <a:r>
              <a:rPr lang="en" sz="2200" i="1" baseline="30000"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 n)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(β, d)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-разложение графа V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(0 &lt; β &lt; 1)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– V</a:t>
            </a:r>
            <a:r>
              <a:rPr lang="en" sz="2200" baseline="-25000"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, …, V</a:t>
            </a:r>
            <a:r>
              <a:rPr lang="en" sz="2200" baseline="-25000"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: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кратчайший путь между вершинами в V</a:t>
            </a:r>
            <a:r>
              <a:rPr lang="en" sz="2200" baseline="-25000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не длиннее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d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в разных V</a:t>
            </a:r>
            <a:r>
              <a:rPr lang="en" sz="2200" baseline="-25000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lang="en" sz="2200" baseline="-25000"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лежат концы не более </a:t>
            </a:r>
            <a:r>
              <a:rPr lang="en" sz="2400" i="1">
                <a:latin typeface="Tahoma"/>
                <a:ea typeface="Tahoma"/>
                <a:cs typeface="Tahoma"/>
                <a:sym typeface="Tahoma"/>
              </a:rPr>
              <a:t>βm</a:t>
            </a:r>
            <a:r>
              <a:rPr lang="en" sz="2400">
                <a:latin typeface="Tahoma"/>
                <a:ea typeface="Tahoma"/>
                <a:cs typeface="Tahoma"/>
                <a:sym typeface="Tahoma"/>
              </a:rPr>
              <a:t> рёбер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Реализации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(β, d)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-разложения: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параллельный (покомпонентно) BFS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две оптимизации параллельного BFS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387542" y="4663216"/>
            <a:ext cx="63361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r">
                <a:spcBef>
                  <a:spcPts val="0"/>
                </a:spcBef>
                <a:buNone/>
              </a:pPr>
              <a:t>10</a:t>
            </a:fld>
            <a:r>
              <a:rPr lang="en"/>
              <a:t>/12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Better Speedups Using Simpler Parallel Programming for Graph Connectivity and Biconnectivity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302670"/>
            <a:ext cx="8520600" cy="307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J. A. Edwards, U. Vishkin (2012)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Авторы рассматривают проблему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двусвязности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Алгоритмы: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ru-RU" sz="2000" smtClean="0">
                <a:latin typeface="Tahoma"/>
                <a:ea typeface="Tahoma"/>
                <a:cs typeface="Tahoma"/>
                <a:sym typeface="Tahoma"/>
              </a:rPr>
              <a:t>Хопкрофта-Тарьяна </a:t>
            </a:r>
            <a:r>
              <a:rPr lang="en" sz="2000" smtClean="0">
                <a:latin typeface="Tahoma"/>
                <a:ea typeface="Tahoma"/>
                <a:cs typeface="Tahoma"/>
                <a:sym typeface="Tahoma"/>
              </a:rPr>
              <a:t>(pDFS</a:t>
            </a:r>
            <a:r>
              <a:rPr lang="en" sz="2000">
                <a:latin typeface="Tahoma"/>
                <a:ea typeface="Tahoma"/>
                <a:cs typeface="Tahoma"/>
                <a:sym typeface="Tahoma"/>
              </a:rPr>
              <a:t>) – время </a:t>
            </a:r>
            <a:r>
              <a:rPr lang="en" sz="2000" i="1">
                <a:latin typeface="Tahoma"/>
                <a:ea typeface="Tahoma"/>
                <a:cs typeface="Tahoma"/>
                <a:sym typeface="Tahoma"/>
              </a:rPr>
              <a:t>O(n)</a:t>
            </a:r>
            <a:r>
              <a:rPr lang="en" sz="2000">
                <a:latin typeface="Tahoma"/>
                <a:ea typeface="Tahoma"/>
                <a:cs typeface="Tahoma"/>
                <a:sym typeface="Tahoma"/>
              </a:rPr>
              <a:t>, ⌈m/n⌉ + 1 процессоров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000" smtClean="0">
                <a:latin typeface="Tahoma"/>
                <a:ea typeface="Tahoma"/>
                <a:cs typeface="Tahoma"/>
                <a:sym typeface="Tahoma"/>
              </a:rPr>
              <a:t>Тарьяна-Вишкина </a:t>
            </a:r>
            <a:r>
              <a:rPr lang="en" sz="2000">
                <a:latin typeface="Tahoma"/>
                <a:ea typeface="Tahoma"/>
                <a:cs typeface="Tahoma"/>
                <a:sym typeface="Tahoma"/>
              </a:rPr>
              <a:t>– время </a:t>
            </a:r>
            <a:r>
              <a:rPr lang="en" sz="2000" i="1">
                <a:latin typeface="Tahoma"/>
                <a:ea typeface="Tahoma"/>
                <a:cs typeface="Tahoma"/>
                <a:sym typeface="Tahoma"/>
              </a:rPr>
              <a:t>O(log n)</a:t>
            </a:r>
            <a:r>
              <a:rPr lang="en" sz="200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" sz="2000" i="1">
                <a:latin typeface="Tahoma"/>
                <a:ea typeface="Tahoma"/>
                <a:cs typeface="Tahoma"/>
                <a:sym typeface="Tahoma"/>
              </a:rPr>
              <a:t>O(n + m)</a:t>
            </a:r>
            <a:r>
              <a:rPr lang="en" sz="2000">
                <a:latin typeface="Tahoma"/>
                <a:ea typeface="Tahoma"/>
                <a:cs typeface="Tahoma"/>
                <a:sym typeface="Tahoma"/>
              </a:rPr>
              <a:t> процессоров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000" smtClean="0">
                <a:latin typeface="Tahoma"/>
                <a:ea typeface="Tahoma"/>
                <a:cs typeface="Tahoma"/>
                <a:sym typeface="Tahoma"/>
              </a:rPr>
              <a:t>Тарьяна-Вишкина </a:t>
            </a:r>
            <a:r>
              <a:rPr lang="en" sz="2000">
                <a:latin typeface="Tahoma"/>
                <a:ea typeface="Tahoma"/>
                <a:cs typeface="Tahoma"/>
                <a:sym typeface="Tahoma"/>
              </a:rPr>
              <a:t>с использованием BFS –</a:t>
            </a:r>
            <a:br>
              <a:rPr lang="en" sz="2000">
                <a:latin typeface="Tahoma"/>
                <a:ea typeface="Tahoma"/>
                <a:cs typeface="Tahoma"/>
                <a:sym typeface="Tahoma"/>
              </a:rPr>
            </a:br>
            <a:r>
              <a:rPr lang="en" sz="2000">
                <a:latin typeface="Tahoma"/>
                <a:ea typeface="Tahoma"/>
                <a:cs typeface="Tahoma"/>
                <a:sym typeface="Tahoma"/>
              </a:rPr>
              <a:t>время </a:t>
            </a:r>
            <a:r>
              <a:rPr lang="en" sz="2000" i="1">
                <a:latin typeface="Tahoma"/>
                <a:ea typeface="Tahoma"/>
                <a:cs typeface="Tahoma"/>
                <a:sym typeface="Tahoma"/>
              </a:rPr>
              <a:t>O(h log n)</a:t>
            </a:r>
            <a:r>
              <a:rPr lang="en" sz="200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" sz="2000" i="1">
                <a:latin typeface="Tahoma"/>
                <a:ea typeface="Tahoma"/>
                <a:cs typeface="Tahoma"/>
                <a:sym typeface="Tahoma"/>
              </a:rPr>
              <a:t>O(n + m)</a:t>
            </a:r>
            <a:r>
              <a:rPr lang="en" sz="2000">
                <a:latin typeface="Tahoma"/>
                <a:ea typeface="Tahoma"/>
                <a:cs typeface="Tahoma"/>
                <a:sym typeface="Tahoma"/>
              </a:rPr>
              <a:t> процессоров</a:t>
            </a:r>
          </a:p>
          <a:p>
            <a:pPr marL="457200" lvl="0" indent="-36830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Платформы: Explicit Multi-Threading (XMT), GPGPU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362604" y="4663216"/>
            <a:ext cx="658553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r">
                <a:spcBef>
                  <a:spcPts val="0"/>
                </a:spcBef>
                <a:buNone/>
              </a:pPr>
              <a:t>11</a:t>
            </a:fld>
            <a:r>
              <a:rPr lang="e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Итоги: выбранные статьи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A Fast GPU Algorithm for Graph Connectivity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A Simple and Practical Linear-Work Parallel Algorithm for Connectivity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379229" y="4663216"/>
            <a:ext cx="641928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r">
                <a:spcBef>
                  <a:spcPts val="0"/>
                </a:spcBef>
                <a:buNone/>
              </a:pPr>
              <a:t>12</a:t>
            </a:fld>
            <a:r>
              <a:rPr lang="en"/>
              <a:t>/12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Постановка задачи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Исследовать параллельные алгоритмы нахождения компонент связности графа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Реализовать 2 алгоритма с использованием</a:t>
            </a:r>
            <a:br>
              <a:rPr lang="en" sz="2400">
                <a:latin typeface="Tahoma"/>
                <a:ea typeface="Tahoma"/>
                <a:cs typeface="Tahoma"/>
                <a:sym typeface="Tahoma"/>
              </a:rPr>
            </a:br>
            <a:r>
              <a:rPr lang="en" sz="2400">
                <a:latin typeface="Tahoma"/>
                <a:ea typeface="Tahoma"/>
                <a:cs typeface="Tahoma"/>
                <a:sym typeface="Tahoma"/>
              </a:rPr>
              <a:t>техники GPGPU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r>
              <a:rPr lang="e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Особенности задачи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2400"/>
              <a:t>GPGPU хорошо подходит для алгоритмов с регулярными обращениями к памяти (regular data access)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2400"/>
              <a:t>Данная задача предполагает нерегулярные обращения к памяти (irregular data access)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2400"/>
              <a:t>Эффективность решения сильно зависит от представления графа и алгоритма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r>
              <a:rPr lang="e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Фундаментальные результаты в области (1)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Shiloah, Vishkin. An O(log n) parallel connectivity algorithm (1982)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Используется модель Parallel Random Access Machine (PRAM)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Сложность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O(log n)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, используется </a:t>
            </a:r>
            <a:r>
              <a:rPr lang="en" sz="2200" i="1"/>
              <a:t>n + 2m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процессоров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Для каждой вершины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хранится указатель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D(v)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r>
              <a:rPr lang="e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Дополнительные определения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Звезда – дерево с одним внутренним узлом (корнем) и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листьями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Операции на графе указателей:</a:t>
            </a:r>
          </a:p>
          <a:p>
            <a:pPr marL="914400" lvl="1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“Short-cut”: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D(v) ← D(D(v))</a:t>
            </a:r>
          </a:p>
          <a:p>
            <a:pPr marL="914400" lvl="1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“Hooking”: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D(r</a:t>
            </a:r>
            <a:r>
              <a:rPr lang="en" sz="2200" i="1" baseline="-25000"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) ← v</a:t>
            </a:r>
            <a:r>
              <a:rPr lang="en" sz="2200" i="1" baseline="-25000"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, где</a:t>
            </a:r>
          </a:p>
          <a:p>
            <a:pPr marL="1371600" lvl="2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■"/>
            </a:pP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" sz="2200" i="1" baseline="-25000"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– корень дерева, которому принадлежит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" sz="2200" i="1" baseline="-25000">
                <a:latin typeface="Tahoma"/>
                <a:ea typeface="Tahoma"/>
                <a:cs typeface="Tahoma"/>
                <a:sym typeface="Tahoma"/>
              </a:rPr>
              <a:t>1</a:t>
            </a:r>
          </a:p>
          <a:p>
            <a:pPr marL="1371600" lvl="2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■"/>
            </a:pP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" sz="2200" i="1" baseline="-25000"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" sz="2200" i="1" baseline="-25000"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принадлежат разным деревьям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r>
              <a:rPr lang="e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Алгоритм Шилоха-Вишкина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0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AutoNum type="arabicPeriod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Short-cut:</a:t>
            </a:r>
            <a:br>
              <a:rPr lang="en" sz="2200">
                <a:latin typeface="Tahoma"/>
                <a:ea typeface="Tahoma"/>
                <a:cs typeface="Tahoma"/>
                <a:sym typeface="Tahoma"/>
              </a:rPr>
            </a:b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D(v) ← D(D(v))</a:t>
            </a:r>
          </a:p>
          <a:p>
            <a:pPr marL="457200" lvl="0" indent="-368300">
              <a:spcAft>
                <a:spcPts val="1000"/>
              </a:spcAft>
              <a:buFont typeface="Tahoma"/>
              <a:buAutoNum type="arabicPeriod"/>
            </a:pPr>
            <a:r>
              <a:rPr lang="ru-RU" sz="2400"/>
              <a:t>Hooking для каждого ребра </a:t>
            </a:r>
            <a:r>
              <a:rPr lang="ru-RU" sz="2400" i="1"/>
              <a:t>uv (u ≠ v)</a:t>
            </a:r>
            <a:r>
              <a:rPr lang="ru-RU" sz="2400"/>
              <a:t>:</a:t>
            </a:r>
            <a:br>
              <a:rPr lang="ru-RU" sz="2400"/>
            </a:br>
            <a:r>
              <a:rPr lang="ru-RU" sz="2400"/>
              <a:t>если </a:t>
            </a:r>
            <a:r>
              <a:rPr lang="ru-RU" sz="2400" i="1"/>
              <a:t>D(u)</a:t>
            </a:r>
            <a:r>
              <a:rPr lang="ru-RU" sz="2400"/>
              <a:t> – корень и </a:t>
            </a:r>
            <a:r>
              <a:rPr lang="ru-RU" sz="2400" i="1"/>
              <a:t>D(v) &lt; D(u)</a:t>
            </a:r>
            <a:r>
              <a:rPr lang="ru-RU" sz="2400"/>
              <a:t>, то </a:t>
            </a:r>
            <a:r>
              <a:rPr lang="ru-RU" sz="2400" i="1"/>
              <a:t>D(D(u)) ← </a:t>
            </a:r>
            <a:r>
              <a:rPr lang="ru-RU" sz="2400" i="1"/>
              <a:t>D(v</a:t>
            </a:r>
            <a:r>
              <a:rPr lang="ru-RU" sz="2400" i="1" smtClean="0"/>
              <a:t>)</a:t>
            </a:r>
          </a:p>
          <a:p>
            <a:pPr marL="457200" lvl="0" indent="-368300">
              <a:spcAft>
                <a:spcPts val="1000"/>
              </a:spcAft>
              <a:buFont typeface="Tahoma"/>
              <a:buAutoNum type="arabicPeriod"/>
            </a:pPr>
            <a:r>
              <a:rPr lang="en" sz="2200" smtClean="0">
                <a:latin typeface="Tahoma"/>
                <a:ea typeface="Tahoma"/>
                <a:cs typeface="Tahoma"/>
                <a:sym typeface="Tahoma"/>
              </a:rPr>
              <a:t>Привязка 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(hooking) звёзд к другим деревьям:</a:t>
            </a:r>
            <a:br>
              <a:rPr lang="en" sz="2200">
                <a:latin typeface="Tahoma"/>
                <a:ea typeface="Tahoma"/>
                <a:cs typeface="Tahoma"/>
                <a:sym typeface="Tahoma"/>
              </a:rPr>
            </a:br>
            <a:r>
              <a:rPr lang="en" sz="2200">
                <a:latin typeface="Tahoma"/>
                <a:ea typeface="Tahoma"/>
                <a:cs typeface="Tahoma"/>
                <a:sym typeface="Tahoma"/>
              </a:rPr>
              <a:t>корню каждой звезды назначается в качестве родителя вершина из другого дерева</a:t>
            </a:r>
          </a:p>
          <a:p>
            <a:pPr marL="457200" lvl="0" indent="-368300">
              <a:spcBef>
                <a:spcPts val="0"/>
              </a:spcBef>
              <a:buSzPct val="100000"/>
              <a:buFont typeface="Tahoma"/>
              <a:buAutoNum type="arabicPeriod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Если граф родителей состоит из звёзд, остановка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r>
              <a:rPr lang="e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Фундаментальные результаты в области (2)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Awerbuch, Shiloah. New Connectivity and MSF Algorithms for Shuffle-Exchange Network and PRAM (1983)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Используются модели SE и PRAM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Для PRAM: сложность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O(log n)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" sz="2200" i="1"/>
              <a:t>n + m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процессоров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В гонке на запись ячейки памяти побеждает “сильнейший” процессор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r>
              <a:rPr lang="e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A Fast GPU Algorithm for Graph Connectivity (1)</a:t>
            </a:r>
            <a:br>
              <a:rPr lang="en">
                <a:latin typeface="Tahoma"/>
                <a:ea typeface="Tahoma"/>
                <a:cs typeface="Tahoma"/>
                <a:sym typeface="Tahoma"/>
              </a:rPr>
            </a:br>
            <a:endParaRPr lang="en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J. Soman, K. Kishore, P. J. Narayanan (2010)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Модификация алгоритма Шилоха-Вишкина: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привязка корней звёзд только к корням других звёзд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многоуровневый short-cut (pointer jumping)</a:t>
            </a:r>
          </a:p>
          <a:p>
            <a:pPr marL="914400" lvl="1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сокращение графа посредством деактивации рёбер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Оптимизации для GPU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снижение количество операций чтения из памяти</a:t>
            </a:r>
          </a:p>
          <a:p>
            <a:pPr marL="914400" lvl="1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отказ от атомарных операций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r>
              <a:rPr lang="en"/>
              <a:t>/12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A Fast GPU Algorithm for Graph Connectivity (2)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J. Soman, K. Kothapalli, P. J. Narayanan. Some GPU algorithms for graph connected components and spanning tree (2010)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L. Wang. An Implementation of Connected Component Algorithm on GPU (2013)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r>
              <a:rPr lang="en"/>
              <a:t>/12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523</Words>
  <Application>Microsoft Office PowerPoint</Application>
  <PresentationFormat>On-screen Show (16:9)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Tahoma</vt:lpstr>
      <vt:lpstr>Arial</vt:lpstr>
      <vt:lpstr>simple-light-2</vt:lpstr>
      <vt:lpstr>Нахождение компонент связности графа с использованием GPU</vt:lpstr>
      <vt:lpstr>Постановка задачи</vt:lpstr>
      <vt:lpstr>Особенности задачи</vt:lpstr>
      <vt:lpstr>Фундаментальные результаты в области (1)</vt:lpstr>
      <vt:lpstr>Дополнительные определения</vt:lpstr>
      <vt:lpstr>Алгоритм Шилоха-Вишкина</vt:lpstr>
      <vt:lpstr>Фундаментальные результаты в области (2)</vt:lpstr>
      <vt:lpstr>A Fast GPU Algorithm for Graph Connectivity (1) </vt:lpstr>
      <vt:lpstr>A Fast GPU Algorithm for Graph Connectivity (2)</vt:lpstr>
      <vt:lpstr>A Simple and Practical Linear-Work Parallel Algorithm for Connectivity</vt:lpstr>
      <vt:lpstr>Better Speedups Using Simpler Parallel Programming for Graph Connectivity and Biconnectivity</vt:lpstr>
      <vt:lpstr>Итоги: выбранные статьи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Нахождение компонент связности графа с использованием GPU</dc:title>
  <cp:lastModifiedBy>Kirill Smirenko</cp:lastModifiedBy>
  <cp:revision>4</cp:revision>
  <dcterms:modified xsi:type="dcterms:W3CDTF">2017-04-19T18:13:02Z</dcterms:modified>
</cp:coreProperties>
</file>