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472FA-53FC-49D8-98B2-14D59CBE76F6}" type="datetimeFigureOut">
              <a:rPr lang="en-US" smtClean="0"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BCD22-657F-48B2-B985-FE6E0DB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984"/>
            <a:ext cx="10515600" cy="5520980"/>
          </a:xfrm>
        </p:spPr>
        <p:txBody>
          <a:bodyPr/>
          <a:lstStyle/>
          <a:p>
            <a:r>
              <a:rPr lang="en-US" dirty="0"/>
              <a:t>1: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Hello, my name is </a:t>
            </a:r>
            <a:r>
              <a:rPr lang="en-US" dirty="0" err="1"/>
              <a:t>Artem</a:t>
            </a:r>
            <a:r>
              <a:rPr lang="en-US" dirty="0"/>
              <a:t>,</a:t>
            </a:r>
          </a:p>
          <a:p>
            <a:r>
              <a:rPr lang="en-US" dirty="0"/>
              <a:t> I am a student in </a:t>
            </a:r>
            <a:r>
              <a:rPr lang="en-US" dirty="0" err="1"/>
              <a:t>JetBrains</a:t>
            </a:r>
            <a:r>
              <a:rPr lang="en-US" dirty="0"/>
              <a:t> Programming Languages and Tools Lab.</a:t>
            </a:r>
          </a:p>
          <a:p>
            <a:r>
              <a:rPr lang="en-US" dirty="0"/>
              <a:t> I am </a:t>
            </a:r>
            <a:r>
              <a:rPr lang="en-US" dirty="0" err="1"/>
              <a:t>gonna</a:t>
            </a:r>
            <a:r>
              <a:rPr lang="en-US" dirty="0"/>
              <a:t> tell you about using ECFG – the most readable form of programming languages syntax specification//</a:t>
            </a:r>
          </a:p>
          <a:p>
            <a:pPr marL="0" indent="0">
              <a:buNone/>
            </a:pPr>
            <a:r>
              <a:rPr lang="en-US" dirty="0"/>
              <a:t>             in parsing with Generalized LL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7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  <a:p>
            <a:r>
              <a:rPr lang="en-US" dirty="0"/>
              <a:t>So what means// to derive a string in this grammar representation?</a:t>
            </a:r>
          </a:p>
          <a:p>
            <a:r>
              <a:rPr lang="en-US" dirty="0"/>
              <a:t>This means to find a path in the automaton from the initial state to any final,</a:t>
            </a:r>
          </a:p>
          <a:p>
            <a:r>
              <a:rPr lang="en-US" dirty="0"/>
              <a:t>but every time we come across nonterminal transition, before going into the following state,</a:t>
            </a:r>
          </a:p>
          <a:p>
            <a:r>
              <a:rPr lang="en-US" dirty="0"/>
              <a:t>we should first find some path from the state corresponding to that nonterminal to any final state, and only then transit.</a:t>
            </a:r>
          </a:p>
          <a:p>
            <a:r>
              <a:rPr lang="en-US" dirty="0"/>
              <a:t>Doing this we naturally construct a derivation tree for a given string. </a:t>
            </a:r>
          </a:p>
          <a:p>
            <a:r>
              <a:rPr lang="en-US" dirty="0"/>
              <a:t>So derivation tree is a rooted tree with a start nonterminal as a root, only leaves are terminal,</a:t>
            </a:r>
          </a:p>
          <a:p>
            <a:r>
              <a:rPr lang="en-US" dirty="0"/>
              <a:t>and each internal node which correspond to a nonterminal has a sequence of children such that there exists a corresponding path in the automaton.  EXPLAIN THEN go to next text</a:t>
            </a:r>
          </a:p>
        </p:txBody>
      </p:sp>
    </p:spTree>
    <p:extLst>
      <p:ext uri="{BB962C8B-B14F-4D97-AF65-F5344CB8AC3E}">
        <p14:creationId xmlns:p14="http://schemas.microsoft.com/office/powerpoint/2010/main" val="61991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/>
          <a:lstStyle/>
          <a:p>
            <a:r>
              <a:rPr lang="en-US" dirty="0"/>
              <a:t>Because of ambiguities in grammar, there exist 3 derivation trees</a:t>
            </a:r>
          </a:p>
          <a:p>
            <a:r>
              <a:rPr lang="en-US" dirty="0"/>
              <a:t>But they share a lot of data between each other</a:t>
            </a:r>
          </a:p>
          <a:p>
            <a:r>
              <a:rPr lang="en-US" dirty="0"/>
              <a:t>And it makes it rather inefficient to construct and store all of them just as they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/>
          <a:lstStyle/>
          <a:p>
            <a:r>
              <a:rPr lang="en-US" dirty="0"/>
              <a:t>SPPF</a:t>
            </a:r>
          </a:p>
          <a:p>
            <a:endParaRPr lang="en-US" dirty="0"/>
          </a:p>
          <a:p>
            <a:r>
              <a:rPr lang="en-US" dirty="0"/>
              <a:t>Fortunately, handy data structure Shared Packed Parse Forest can significantly reduce space usage. </a:t>
            </a:r>
          </a:p>
          <a:p>
            <a:r>
              <a:rPr lang="en-US" dirty="0"/>
              <a:t>This data structure is well known in the Generalized Parsers family, and it is constructed by our favorite GLL</a:t>
            </a:r>
          </a:p>
          <a:p>
            <a:r>
              <a:rPr lang="en-US" dirty="0"/>
              <a:t>so we use it.</a:t>
            </a:r>
          </a:p>
          <a:p>
            <a:r>
              <a:rPr lang="en-US" dirty="0"/>
              <a:t>In the picture you can see an example of the forest packed from the set of trees from the previous slide.</a:t>
            </a:r>
          </a:p>
          <a:p>
            <a:r>
              <a:rPr lang="en-US" dirty="0"/>
              <a:t>These rectangular nodes should not confuse you, they are only used to provide better sharing. </a:t>
            </a:r>
          </a:p>
          <a:p>
            <a:r>
              <a:rPr lang="en-US" dirty="0"/>
              <a:t>All of them are here. (click-click-click).</a:t>
            </a:r>
          </a:p>
        </p:txBody>
      </p:sp>
    </p:spTree>
    <p:extLst>
      <p:ext uri="{BB962C8B-B14F-4D97-AF65-F5344CB8AC3E}">
        <p14:creationId xmlns:p14="http://schemas.microsoft.com/office/powerpoint/2010/main" val="27772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descriptors</a:t>
            </a:r>
          </a:p>
          <a:p>
            <a:endParaRPr lang="en-US" dirty="0"/>
          </a:p>
          <a:p>
            <a:r>
              <a:rPr lang="en-US" dirty="0"/>
              <a:t>So, now, after we introduced necessary notions we can proceed to our modification of GLL algorithm. </a:t>
            </a:r>
          </a:p>
          <a:p>
            <a:r>
              <a:rPr lang="en-US" dirty="0"/>
              <a:t>The basic GLL algorithm can be described as a process of juggling around with so called descriptors. </a:t>
            </a:r>
          </a:p>
          <a:p>
            <a:r>
              <a:rPr lang="en-US" dirty="0"/>
              <a:t>Descriptor is a tuple which uniquely describes the whole parsing state. </a:t>
            </a:r>
          </a:p>
          <a:p>
            <a:r>
              <a:rPr lang="en-US" dirty="0"/>
              <a:t>It consist of a position in grammar and input, </a:t>
            </a:r>
          </a:p>
          <a:p>
            <a:r>
              <a:rPr lang="en-US" dirty="0"/>
              <a:t>the node in the parsing stack</a:t>
            </a:r>
          </a:p>
          <a:p>
            <a:r>
              <a:rPr lang="en-US" dirty="0"/>
              <a:t>And Current forest root</a:t>
            </a:r>
          </a:p>
          <a:p>
            <a:r>
              <a:rPr lang="en-US" dirty="0"/>
              <a:t>The algorithm basically creates descriptors, </a:t>
            </a:r>
          </a:p>
          <a:p>
            <a:r>
              <a:rPr lang="en-US" dirty="0"/>
              <a:t>puts them into the q,</a:t>
            </a:r>
          </a:p>
          <a:p>
            <a:r>
              <a:rPr lang="en-US" dirty="0"/>
              <a:t>and for each dequeued descriptor, creates the new set of descriptors and it goes on and on until the q becomes empty. Click---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2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r>
              <a:rPr lang="en-US" dirty="0"/>
              <a:t>We are working with the automaton representation of the grammar</a:t>
            </a:r>
          </a:p>
          <a:p>
            <a:r>
              <a:rPr lang="en-US" dirty="0"/>
              <a:t>so the grammar position is substituted with a state of the automaton. </a:t>
            </a:r>
          </a:p>
          <a:p>
            <a:r>
              <a:rPr lang="en-US" dirty="0"/>
              <a:t>This is the main modification of the descriptor structure.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4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1999" cy="6857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I will show you how the descriptor handling process has been modified.</a:t>
            </a:r>
          </a:p>
          <a:p>
            <a:r>
              <a:rPr lang="en-US" dirty="0"/>
              <a:t>I will demonstrate  you this on an example to not tire you with formalities.</a:t>
            </a:r>
          </a:p>
          <a:p>
            <a:r>
              <a:rPr lang="en-US" dirty="0"/>
              <a:t>First, let’s look at how the parsing goes when we deal with a grammar.</a:t>
            </a:r>
          </a:p>
          <a:p>
            <a:r>
              <a:rPr lang="en-US" dirty="0"/>
              <a:t>We will use this grammar as an example.</a:t>
            </a:r>
          </a:p>
          <a:p>
            <a:r>
              <a:rPr lang="en-US" dirty="0"/>
              <a:t>It can be transformed (click) to this grammar with the new nonterminal</a:t>
            </a:r>
          </a:p>
          <a:p>
            <a:r>
              <a:rPr lang="en-US" dirty="0"/>
              <a:t>Now, when the grammar in the proper form, we can start deriving the string </a:t>
            </a:r>
            <a:r>
              <a:rPr lang="en-US" dirty="0" err="1"/>
              <a:t>bc</a:t>
            </a:r>
            <a:r>
              <a:rPr lang="en-US" dirty="0"/>
              <a:t>.</a:t>
            </a:r>
          </a:p>
          <a:p>
            <a:r>
              <a:rPr lang="en-US" dirty="0"/>
              <a:t>We start moving in the grammar, creating and queueing descriptors for every starting position.(3 clicks)</a:t>
            </a:r>
          </a:p>
          <a:p>
            <a:r>
              <a:rPr lang="en-US" dirty="0"/>
              <a:t>Then(click)we dequeue the first descriptor</a:t>
            </a:r>
          </a:p>
          <a:p>
            <a:r>
              <a:rPr lang="en-US" dirty="0"/>
              <a:t>and try to move in input and grammar simultaneously.</a:t>
            </a:r>
          </a:p>
          <a:p>
            <a:r>
              <a:rPr lang="en-US" dirty="0"/>
              <a:t>For this position we cannot move any further, so we dequeue the next descriptor. </a:t>
            </a:r>
          </a:p>
          <a:p>
            <a:r>
              <a:rPr lang="en-US" dirty="0"/>
              <a:t>(click)For this descriptor we create the terminal node</a:t>
            </a:r>
          </a:p>
          <a:p>
            <a:r>
              <a:rPr lang="en-US" dirty="0"/>
              <a:t>and make a step in grammar and input.</a:t>
            </a:r>
          </a:p>
          <a:p>
            <a:r>
              <a:rPr lang="en-US" dirty="0"/>
              <a:t>Now we are standing before a nonterminal, so we create and enqueue descriptors for this positions(2click) 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408147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 skip some similar steps..</a:t>
            </a:r>
          </a:p>
          <a:p>
            <a:r>
              <a:rPr lang="en-US" dirty="0"/>
              <a:t>and for this position we build terminal node and reach end of the production</a:t>
            </a:r>
          </a:p>
          <a:p>
            <a:r>
              <a:rPr lang="en-US" dirty="0"/>
              <a:t>So we also need to build nonterminal node</a:t>
            </a:r>
          </a:p>
          <a:p>
            <a:r>
              <a:rPr lang="en-US" dirty="0"/>
              <a:t>So then the process goes on and on until we have no descriptors left in the q</a:t>
            </a:r>
          </a:p>
        </p:txBody>
      </p:sp>
    </p:spTree>
    <p:extLst>
      <p:ext uri="{BB962C8B-B14F-4D97-AF65-F5344CB8AC3E}">
        <p14:creationId xmlns:p14="http://schemas.microsoft.com/office/powerpoint/2010/main" val="411784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Automata</a:t>
            </a:r>
          </a:p>
          <a:p>
            <a:r>
              <a:rPr lang="en-US" dirty="0"/>
              <a:t>This was a short explanation of how basic GLL algorithm works.</a:t>
            </a:r>
          </a:p>
          <a:p>
            <a:r>
              <a:rPr lang="en-US" dirty="0"/>
              <a:t>When we deal with Recursive Automaton, some things become more complicated. </a:t>
            </a:r>
          </a:p>
          <a:p>
            <a:r>
              <a:rPr lang="en-US" dirty="0"/>
              <a:t>So, at first, we only need to create a single descriptor — instead of three</a:t>
            </a:r>
          </a:p>
          <a:p>
            <a:r>
              <a:rPr lang="en-US" dirty="0"/>
              <a:t>Only for initial automaton state</a:t>
            </a:r>
          </a:p>
          <a:p>
            <a:r>
              <a:rPr lang="en-US" dirty="0"/>
              <a:t>But we need to handle all 3 transitions now.</a:t>
            </a:r>
          </a:p>
          <a:p>
            <a:r>
              <a:rPr lang="en-US" dirty="0"/>
              <a:t>click</a:t>
            </a:r>
          </a:p>
          <a:p>
            <a:r>
              <a:rPr lang="en-US" dirty="0"/>
              <a:t>For example for this terminal transition</a:t>
            </a:r>
          </a:p>
          <a:p>
            <a:r>
              <a:rPr lang="en-US" dirty="0"/>
              <a:t>we should construct terminal node</a:t>
            </a:r>
          </a:p>
          <a:p>
            <a:r>
              <a:rPr lang="en-US" dirty="0"/>
              <a:t>But the next state is final, so we also need to construct a nonterminal node.</a:t>
            </a:r>
          </a:p>
          <a:p>
            <a:r>
              <a:rPr lang="en-US" dirty="0"/>
              <a:t>And both cases lead to deferent parsing states.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7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r>
              <a:rPr lang="en-US" dirty="0" err="1"/>
              <a:t>Eval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have implemented both: basic GLL algorithm and our modification</a:t>
            </a:r>
          </a:p>
          <a:p>
            <a:r>
              <a:rPr lang="en-US" dirty="0"/>
              <a:t>and compared them on this highly ambiguous grammar.</a:t>
            </a:r>
          </a:p>
          <a:p>
            <a:r>
              <a:rPr lang="en-US" dirty="0"/>
              <a:t>Modified algorithm demonstrates</a:t>
            </a:r>
          </a:p>
          <a:p>
            <a:r>
              <a:rPr lang="en-US" dirty="0"/>
              <a:t>30 percent decrease in space usage</a:t>
            </a:r>
          </a:p>
          <a:p>
            <a:r>
              <a:rPr lang="en-US" dirty="0"/>
              <a:t>and </a:t>
            </a:r>
            <a:r>
              <a:rPr lang="en-US" dirty="0" err="1"/>
              <a:t>tooks</a:t>
            </a:r>
            <a:r>
              <a:rPr lang="en-US" dirty="0"/>
              <a:t> 40 percent less time.</a:t>
            </a:r>
          </a:p>
          <a:p>
            <a:endParaRPr lang="en-US" dirty="0"/>
          </a:p>
          <a:p>
            <a:r>
              <a:rPr lang="en-US" dirty="0"/>
              <a:t>These results may seem not that significant to you CLICK</a:t>
            </a:r>
          </a:p>
        </p:txBody>
      </p:sp>
    </p:spTree>
    <p:extLst>
      <p:ext uri="{BB962C8B-B14F-4D97-AF65-F5344CB8AC3E}">
        <p14:creationId xmlns:p14="http://schemas.microsoft.com/office/powerpoint/2010/main" val="288340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but in the context of graph parsing it makes a difference</a:t>
            </a:r>
          </a:p>
          <a:p>
            <a:r>
              <a:rPr lang="en-US" dirty="0"/>
              <a:t>especially in space consumption. </a:t>
            </a:r>
          </a:p>
          <a:p>
            <a:endParaRPr lang="en-US" dirty="0"/>
          </a:p>
          <a:p>
            <a:r>
              <a:rPr lang="en-US" dirty="0"/>
              <a:t>Graph parsing is when we have multiple input strings </a:t>
            </a:r>
          </a:p>
          <a:p>
            <a:r>
              <a:rPr lang="en-US" dirty="0"/>
              <a:t>And we want to parse them all simultaneously</a:t>
            </a:r>
          </a:p>
          <a:p>
            <a:r>
              <a:rPr lang="en-US" dirty="0"/>
              <a:t>So we represent them as a paths in single graph</a:t>
            </a:r>
          </a:p>
          <a:p>
            <a:r>
              <a:rPr lang="en-US" dirty="0"/>
              <a:t>And just parse it.</a:t>
            </a:r>
          </a:p>
          <a:p>
            <a:r>
              <a:rPr lang="en-US" dirty="0"/>
              <a:t>So there are some graph parsing results.</a:t>
            </a:r>
          </a:p>
          <a:p>
            <a:r>
              <a:rPr lang="en-US" dirty="0"/>
              <a:t>As u can see memory usage decreased by 60 percent</a:t>
            </a:r>
          </a:p>
          <a:p>
            <a:r>
              <a:rPr lang="en-US" dirty="0"/>
              <a:t>And time decreased by 45 percent.</a:t>
            </a:r>
          </a:p>
          <a:p>
            <a:r>
              <a:rPr lang="en-US" dirty="0"/>
              <a:t>------------NEXT-&gt;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9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984"/>
            <a:ext cx="10515600" cy="5520980"/>
          </a:xfrm>
        </p:spPr>
        <p:txBody>
          <a:bodyPr/>
          <a:lstStyle/>
          <a:p>
            <a:r>
              <a:rPr lang="en-US" dirty="0"/>
              <a:t>ORACLE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specify syntax for a programming languages ,</a:t>
            </a:r>
          </a:p>
          <a:p>
            <a:r>
              <a:rPr lang="en-US" dirty="0"/>
              <a:t>people usually use context-free grammars. </a:t>
            </a:r>
          </a:p>
          <a:p>
            <a:r>
              <a:rPr lang="en-US" dirty="0"/>
              <a:t>In actual documentation grammars contain such constructions as</a:t>
            </a:r>
          </a:p>
          <a:p>
            <a:r>
              <a:rPr lang="en-US" dirty="0"/>
              <a:t>one or more, zero or more, grouping and so on. </a:t>
            </a:r>
          </a:p>
          <a:p>
            <a:r>
              <a:rPr lang="en-US" dirty="0"/>
              <a:t>Their primary </a:t>
            </a:r>
            <a:r>
              <a:rPr lang="en-US" b="1" dirty="0"/>
              <a:t>goal</a:t>
            </a:r>
            <a:r>
              <a:rPr lang="en-US" dirty="0"/>
              <a:t> is to increase readability and also decrease grammar size.</a:t>
            </a:r>
          </a:p>
          <a:p>
            <a:r>
              <a:rPr lang="en-US" dirty="0"/>
              <a:t>The most common format to write grammar specification is </a:t>
            </a:r>
          </a:p>
          <a:p>
            <a:r>
              <a:rPr lang="en-US" b="1" dirty="0"/>
              <a:t>Extended </a:t>
            </a:r>
            <a:r>
              <a:rPr lang="en-US" b="1" dirty="0" err="1"/>
              <a:t>Bachus</a:t>
            </a:r>
            <a:r>
              <a:rPr lang="en-US" b="1" dirty="0"/>
              <a:t> </a:t>
            </a:r>
            <a:r>
              <a:rPr lang="en-US" b="1" dirty="0" err="1"/>
              <a:t>Naur</a:t>
            </a:r>
            <a:r>
              <a:rPr lang="en-US" b="1" dirty="0"/>
              <a:t> Form</a:t>
            </a:r>
            <a:r>
              <a:rPr lang="en-US" dirty="0"/>
              <a:t> which is just a standardized way to express </a:t>
            </a:r>
            <a:r>
              <a:rPr lang="en-US" b="1" dirty="0"/>
              <a:t>Extended Context-Free grammars.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6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r>
              <a:rPr lang="en-US" dirty="0"/>
              <a:t>Graph parsing can be useful in a range of different areas</a:t>
            </a:r>
          </a:p>
          <a:p>
            <a:r>
              <a:rPr lang="en-US" dirty="0"/>
              <a:t>such as string-embedded code analysis</a:t>
            </a:r>
          </a:p>
          <a:p>
            <a:r>
              <a:rPr lang="en-US" dirty="0"/>
              <a:t>or graph databases querying</a:t>
            </a:r>
          </a:p>
          <a:p>
            <a:r>
              <a:rPr lang="en-US" dirty="0"/>
              <a:t>or even in </a:t>
            </a:r>
            <a:r>
              <a:rPr lang="en-US" dirty="0" err="1"/>
              <a:t>bioinforma’tics</a:t>
            </a:r>
            <a:r>
              <a:rPr lang="en-US" dirty="0"/>
              <a:t>.</a:t>
            </a:r>
          </a:p>
          <a:p>
            <a:r>
              <a:rPr lang="en-US" dirty="0"/>
              <a:t>This is our current focus: we are currently working on modification of presented GLL for graph parsing.</a:t>
            </a:r>
          </a:p>
          <a:p>
            <a:r>
              <a:rPr lang="en-US" dirty="0"/>
              <a:t>Our preliminary experiments show practicability of such modification. </a:t>
            </a:r>
          </a:p>
          <a:p>
            <a:endParaRPr lang="en-US" dirty="0"/>
          </a:p>
          <a:p>
            <a:r>
              <a:rPr lang="en-US" dirty="0"/>
              <a:t>PAUSE</a:t>
            </a:r>
          </a:p>
          <a:p>
            <a:endParaRPr lang="en-US" dirty="0"/>
          </a:p>
          <a:p>
            <a:r>
              <a:rPr lang="en-US" dirty="0"/>
              <a:t>Thank you for your attention!</a:t>
            </a:r>
          </a:p>
          <a:p>
            <a:r>
              <a:rPr lang="en-US" dirty="0"/>
              <a:t>If you have any questions I will be glad to answer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984"/>
            <a:ext cx="10515600" cy="5520980"/>
          </a:xfrm>
        </p:spPr>
        <p:txBody>
          <a:bodyPr/>
          <a:lstStyle/>
          <a:p>
            <a:r>
              <a:rPr lang="en-US" dirty="0"/>
              <a:t>ECFG</a:t>
            </a:r>
          </a:p>
          <a:p>
            <a:endParaRPr lang="en-US" dirty="0"/>
          </a:p>
          <a:p>
            <a:r>
              <a:rPr lang="en-US" dirty="0"/>
              <a:t>This form allows a right-hand side of production to be  a</a:t>
            </a:r>
          </a:p>
          <a:p>
            <a:r>
              <a:rPr lang="en-US" dirty="0"/>
              <a:t>regular expression over the alphabet of terminals and </a:t>
            </a:r>
            <a:r>
              <a:rPr lang="en-US" dirty="0" err="1"/>
              <a:t>noterminal</a:t>
            </a:r>
            <a:endParaRPr lang="en-US" dirty="0"/>
          </a:p>
          <a:p>
            <a:r>
              <a:rPr lang="en-US" dirty="0"/>
              <a:t>Unfortunately, most widely-used parser generators can not process</a:t>
            </a:r>
          </a:p>
          <a:p>
            <a:r>
              <a:rPr lang="en-US" dirty="0"/>
              <a:t>grammars in Extended Context Free form without transformation</a:t>
            </a:r>
          </a:p>
          <a:p>
            <a:r>
              <a:rPr lang="en-US" dirty="0"/>
              <a:t>to a standard Context-Free form </a:t>
            </a:r>
          </a:p>
          <a:p>
            <a:r>
              <a:rPr lang="en-US" dirty="0"/>
              <a:t>where right-hand side of productions can </a:t>
            </a:r>
            <a:r>
              <a:rPr lang="en-US" b="1" dirty="0"/>
              <a:t>only contain top-level alternatives</a:t>
            </a:r>
            <a:r>
              <a:rPr lang="en-US" dirty="0"/>
              <a:t>.</a:t>
            </a:r>
          </a:p>
          <a:p>
            <a:r>
              <a:rPr lang="en-US" dirty="0"/>
              <a:t>Such transformation can highly increase the size of the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984"/>
            <a:ext cx="10515600" cy="5520980"/>
          </a:xfrm>
        </p:spPr>
        <p:txBody>
          <a:bodyPr/>
          <a:lstStyle/>
          <a:p>
            <a:r>
              <a:rPr lang="en-US" dirty="0"/>
              <a:t>Transformation</a:t>
            </a:r>
          </a:p>
          <a:p>
            <a:endParaRPr lang="en-US" dirty="0"/>
          </a:p>
          <a:p>
            <a:r>
              <a:rPr lang="en-US" dirty="0"/>
              <a:t>For example, this little piece of java language grammar after conversion</a:t>
            </a:r>
          </a:p>
          <a:p>
            <a:r>
              <a:rPr lang="en-US" dirty="0"/>
              <a:t>contains 18 </a:t>
            </a:r>
            <a:r>
              <a:rPr lang="en-US" dirty="0" err="1"/>
              <a:t>nonterminals</a:t>
            </a:r>
            <a:r>
              <a:rPr lang="en-US" dirty="0"/>
              <a:t> while it only used 7 </a:t>
            </a:r>
            <a:r>
              <a:rPr lang="en-US" dirty="0" err="1"/>
              <a:t>nonterminals</a:t>
            </a:r>
            <a:r>
              <a:rPr lang="en-US" dirty="0"/>
              <a:t> before.</a:t>
            </a:r>
          </a:p>
          <a:p>
            <a:r>
              <a:rPr lang="en-US" dirty="0"/>
              <a:t>In parsing, size of a grammar matters.</a:t>
            </a:r>
          </a:p>
          <a:p>
            <a:r>
              <a:rPr lang="en-US" dirty="0"/>
              <a:t>Parsers are, in general, sensitive to grammar size.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984"/>
            <a:ext cx="10515600" cy="5520980"/>
          </a:xfrm>
        </p:spPr>
        <p:txBody>
          <a:bodyPr/>
          <a:lstStyle/>
          <a:p>
            <a:r>
              <a:rPr lang="en-US" dirty="0"/>
              <a:t>Oracle again </a:t>
            </a:r>
          </a:p>
          <a:p>
            <a:endParaRPr lang="en-US" dirty="0"/>
          </a:p>
          <a:p>
            <a:r>
              <a:rPr lang="en-US" dirty="0"/>
              <a:t>What is even worse, grammars which are used in language specifications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Click</a:t>
            </a:r>
          </a:p>
          <a:p>
            <a:r>
              <a:rPr lang="en-US" dirty="0"/>
              <a:t>often are not LL so actual parser generator tools cannot process them.</a:t>
            </a:r>
          </a:p>
          <a:p>
            <a:r>
              <a:rPr lang="en-US" dirty="0"/>
              <a:t>Developers have to convert grammar to the proper class for parser usage. </a:t>
            </a:r>
          </a:p>
        </p:txBody>
      </p:sp>
    </p:spTree>
    <p:extLst>
      <p:ext uri="{BB962C8B-B14F-4D97-AF65-F5344CB8AC3E}">
        <p14:creationId xmlns:p14="http://schemas.microsoft.com/office/powerpoint/2010/main" val="274050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843"/>
            <a:ext cx="10515600" cy="6420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Existing solutions</a:t>
            </a:r>
          </a:p>
          <a:p>
            <a:endParaRPr lang="en-US" dirty="0"/>
          </a:p>
          <a:p>
            <a:r>
              <a:rPr lang="en-US" dirty="0"/>
              <a:t>Of course, the ton of work on parsing have been done already.</a:t>
            </a:r>
          </a:p>
          <a:p>
            <a:r>
              <a:rPr lang="en-US" dirty="0"/>
              <a:t>There are tools like </a:t>
            </a:r>
            <a:r>
              <a:rPr lang="en-US" dirty="0" err="1"/>
              <a:t>Yacc</a:t>
            </a:r>
            <a:r>
              <a:rPr lang="en-US" dirty="0"/>
              <a:t> or Bison which are widely used for parsers development,</a:t>
            </a:r>
          </a:p>
          <a:p>
            <a:pPr marL="0" indent="0">
              <a:buNone/>
            </a:pPr>
            <a:r>
              <a:rPr lang="en-US" dirty="0"/>
              <a:t>click</a:t>
            </a:r>
          </a:p>
          <a:p>
            <a:r>
              <a:rPr lang="en-US" dirty="0"/>
              <a:t>but they do not admit grammars in the most natural form,</a:t>
            </a:r>
          </a:p>
          <a:p>
            <a:r>
              <a:rPr lang="en-US" dirty="0"/>
              <a:t>and they can process just subclasses of context-free languages. </a:t>
            </a:r>
          </a:p>
          <a:p>
            <a:r>
              <a:rPr lang="en-US" dirty="0"/>
              <a:t>Click</a:t>
            </a:r>
          </a:p>
          <a:p>
            <a:r>
              <a:rPr lang="en-US" dirty="0"/>
              <a:t>There are also a bunch of research on ECFG processing without any prior transformations,</a:t>
            </a:r>
          </a:p>
          <a:p>
            <a:r>
              <a:rPr lang="en-US" dirty="0"/>
              <a:t>click</a:t>
            </a:r>
          </a:p>
          <a:p>
            <a:r>
              <a:rPr lang="en-US" dirty="0"/>
              <a:t>but, first of all, there are no tools </a:t>
            </a:r>
          </a:p>
          <a:p>
            <a:r>
              <a:rPr lang="en-US" dirty="0"/>
              <a:t>And approaches, again, only can parse subclasses of context-free languages. --------click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984"/>
            <a:ext cx="10515600" cy="5520980"/>
          </a:xfrm>
        </p:spPr>
        <p:txBody>
          <a:bodyPr/>
          <a:lstStyle/>
          <a:p>
            <a:r>
              <a:rPr lang="en-US" dirty="0"/>
              <a:t>On the other hand, </a:t>
            </a:r>
          </a:p>
          <a:p>
            <a:r>
              <a:rPr lang="en-US" dirty="0"/>
              <a:t>there exists a family of different Generalized parsing algorithms,</a:t>
            </a:r>
          </a:p>
          <a:p>
            <a:r>
              <a:rPr lang="en-US" dirty="0"/>
              <a:t>for example, Generalized LL,</a:t>
            </a:r>
          </a:p>
          <a:p>
            <a:r>
              <a:rPr lang="en-US" dirty="0"/>
              <a:t>Click</a:t>
            </a:r>
          </a:p>
          <a:p>
            <a:r>
              <a:rPr lang="en-US" dirty="0"/>
              <a:t>which admit arbitrary CFG in a polynomial time, </a:t>
            </a:r>
          </a:p>
          <a:p>
            <a:r>
              <a:rPr lang="en-US" dirty="0"/>
              <a:t>but none of them can process Extended CFG without first transforming it. </a:t>
            </a:r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So Our research is aimed to</a:t>
            </a:r>
          </a:p>
          <a:p>
            <a:r>
              <a:rPr lang="en-US" dirty="0"/>
              <a:t>use Generalized LL algorithm for ambiguous ECFG grammars parsing.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91"/>
            <a:ext cx="10515600" cy="6679096"/>
          </a:xfrm>
        </p:spPr>
        <p:txBody>
          <a:bodyPr>
            <a:normAutofit/>
          </a:bodyPr>
          <a:lstStyle/>
          <a:p>
            <a:r>
              <a:rPr lang="en-US" dirty="0"/>
              <a:t>RA</a:t>
            </a:r>
          </a:p>
          <a:p>
            <a:endParaRPr lang="en-US" dirty="0"/>
          </a:p>
          <a:p>
            <a:r>
              <a:rPr lang="en-US" dirty="0" err="1"/>
              <a:t>Sooo</a:t>
            </a:r>
            <a:r>
              <a:rPr lang="en-US" dirty="0"/>
              <a:t>.... Let’s proceed to our work itself, shall we?</a:t>
            </a:r>
          </a:p>
          <a:p>
            <a:r>
              <a:rPr lang="en-US" dirty="0"/>
              <a:t>In order to explain, how we what to achieve the goal</a:t>
            </a:r>
          </a:p>
          <a:p>
            <a:r>
              <a:rPr lang="en-US" dirty="0"/>
              <a:t> I will first introduce some helpful concepts.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one is a suitable representation of a grammar.</a:t>
            </a:r>
          </a:p>
          <a:p>
            <a:r>
              <a:rPr lang="en-US" dirty="0"/>
              <a:t>As a right-hand size of a production is a regular expression</a:t>
            </a:r>
          </a:p>
          <a:p>
            <a:r>
              <a:rPr lang="en-US" dirty="0"/>
              <a:t>it can be represented as a special kind of automaton.</a:t>
            </a:r>
          </a:p>
          <a:p>
            <a:r>
              <a:rPr lang="en-US" dirty="0"/>
              <a:t>Such automata are called Recursive automata and in the context of our work the only difference between the familiar to everyone Finite State Automata and RA is that the transitions — the edges at the pictures can be labeled not only with terminals, but also with </a:t>
            </a:r>
            <a:r>
              <a:rPr lang="en-US" dirty="0" err="1"/>
              <a:t>nonterminals</a:t>
            </a:r>
            <a:r>
              <a:rPr lang="en-US" dirty="0"/>
              <a:t> of the grammar   EXPLAIN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2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"/>
            <a:ext cx="10515600" cy="6589643"/>
          </a:xfrm>
        </p:spPr>
        <p:txBody>
          <a:bodyPr>
            <a:normAutofit/>
          </a:bodyPr>
          <a:lstStyle/>
          <a:p>
            <a:r>
              <a:rPr lang="en-US" dirty="0"/>
              <a:t>MINIMIZATION</a:t>
            </a:r>
          </a:p>
          <a:p>
            <a:endParaRPr lang="en-US" dirty="0"/>
          </a:p>
          <a:p>
            <a:r>
              <a:rPr lang="en-US" dirty="0"/>
              <a:t>After construction of Recursive Automaton for grammar, </a:t>
            </a:r>
          </a:p>
          <a:p>
            <a:r>
              <a:rPr lang="en-US" dirty="0"/>
              <a:t>we can easily minimize the resulting automaton with any minimization algorithm for Finite State Automata.</a:t>
            </a:r>
          </a:p>
          <a:p>
            <a:r>
              <a:rPr lang="en-US" dirty="0"/>
              <a:t>It decreases the size of representation. </a:t>
            </a:r>
          </a:p>
          <a:p>
            <a:endParaRPr lang="en-US" dirty="0"/>
          </a:p>
          <a:p>
            <a:r>
              <a:rPr lang="en-US" dirty="0"/>
              <a:t>explain. Long k-chains. Which can be merged. Note that this two components merged because</a:t>
            </a:r>
          </a:p>
          <a:p>
            <a:r>
              <a:rPr lang="en-US" dirty="0"/>
              <a:t>for example this and this states </a:t>
            </a:r>
            <a:r>
              <a:rPr lang="en-US"/>
              <a:t>are equivalent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we will use such data structure in the parsing process instead of usual grammar</a:t>
            </a:r>
          </a:p>
        </p:txBody>
      </p:sp>
    </p:spTree>
    <p:extLst>
      <p:ext uri="{BB962C8B-B14F-4D97-AF65-F5344CB8AC3E}">
        <p14:creationId xmlns:p14="http://schemas.microsoft.com/office/powerpoint/2010/main" val="5773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1541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Артём Горохов</dc:creator>
  <cp:lastModifiedBy>Артём Горохов</cp:lastModifiedBy>
  <cp:revision>19</cp:revision>
  <dcterms:created xsi:type="dcterms:W3CDTF">2017-03-03T13:11:20Z</dcterms:created>
  <dcterms:modified xsi:type="dcterms:W3CDTF">2017-03-04T08:04:40Z</dcterms:modified>
</cp:coreProperties>
</file>