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8" r:id="rId13"/>
    <p:sldId id="269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myon Grigorev" initials="" lastIdx="9" clrIdx="0"/>
  <p:cmAuthor id="1" name="Аня Зиновьева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Лист1!$C$1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Лист1!$C$2:$C$22</c:f>
              <c:numCache>
                <c:formatCode>General</c:formatCode>
                <c:ptCount val="21"/>
              </c:numCache>
            </c:numRef>
          </c:yVal>
          <c:smooth val="1"/>
        </c:ser>
        <c:ser>
          <c:idx val="2"/>
          <c:order val="1"/>
          <c:tx>
            <c:strRef>
              <c:f>Лист1!$D$1</c:f>
              <c:strCache>
                <c:ptCount val="1"/>
              </c:strCache>
            </c:strRef>
          </c:tx>
          <c:spPr>
            <a:ln w="19050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65000"/>
                </a:schemeClr>
              </a:solidFill>
              <a:ln w="9525">
                <a:solidFill>
                  <a:schemeClr val="accent5">
                    <a:shade val="65000"/>
                  </a:schemeClr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Лист1!$B$2:$B$22</c:f>
              <c:numCache>
                <c:formatCode>General</c:formatCode>
                <c:ptCount val="21"/>
                <c:pt idx="0">
                  <c:v>2.1614349775784754</c:v>
                </c:pt>
                <c:pt idx="1">
                  <c:v>4.9056210964607914</c:v>
                </c:pt>
                <c:pt idx="2">
                  <c:v>7.5057261842790215</c:v>
                </c:pt>
                <c:pt idx="3">
                  <c:v>7.7435398230088497</c:v>
                </c:pt>
                <c:pt idx="4">
                  <c:v>7.3334168964652795</c:v>
                </c:pt>
                <c:pt idx="5">
                  <c:v>7.3396207584830337</c:v>
                </c:pt>
                <c:pt idx="6">
                  <c:v>8.4370892465949137</c:v>
                </c:pt>
                <c:pt idx="7">
                  <c:v>8.9915769364362621</c:v>
                </c:pt>
                <c:pt idx="8">
                  <c:v>9.2050843504625668</c:v>
                </c:pt>
                <c:pt idx="9">
                  <c:v>8.928853754940711</c:v>
                </c:pt>
                <c:pt idx="10">
                  <c:v>9.0073583069812706</c:v>
                </c:pt>
                <c:pt idx="11">
                  <c:v>9.2513053348467658</c:v>
                </c:pt>
                <c:pt idx="12">
                  <c:v>9.4618448303329608</c:v>
                </c:pt>
                <c:pt idx="13">
                  <c:v>9.6779219477982057</c:v>
                </c:pt>
                <c:pt idx="14">
                  <c:v>9.9364040326819243</c:v>
                </c:pt>
                <c:pt idx="15">
                  <c:v>10.350938312894835</c:v>
                </c:pt>
                <c:pt idx="16">
                  <c:v>10.755073446327684</c:v>
                </c:pt>
                <c:pt idx="17">
                  <c:v>10.852485737571312</c:v>
                </c:pt>
                <c:pt idx="18">
                  <c:v>11.067190082644627</c:v>
                </c:pt>
                <c:pt idx="19">
                  <c:v>11.348231136810826</c:v>
                </c:pt>
                <c:pt idx="20">
                  <c:v>11.333701825944422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235512"/>
        <c:axId val="322233552"/>
      </c:scatterChart>
      <c:valAx>
        <c:axId val="322235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цепочек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2233552"/>
        <c:crosses val="autoZero"/>
        <c:crossBetween val="midCat"/>
      </c:valAx>
      <c:valAx>
        <c:axId val="3222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сжатия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2235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Лист1!$C$1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Лист1!$C$2:$C$22</c:f>
              <c:numCache>
                <c:formatCode>General</c:formatCode>
                <c:ptCount val="21"/>
              </c:numCache>
            </c:numRef>
          </c:yVal>
          <c:smooth val="1"/>
        </c:ser>
        <c:ser>
          <c:idx val="2"/>
          <c:order val="2"/>
          <c:tx>
            <c:strRef>
              <c:f>Лист1!$D$1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Лист1!$D$2:$D$22</c:f>
              <c:numCache>
                <c:formatCode>General</c:formatCode>
                <c:ptCount val="21"/>
              </c:numCache>
            </c:numRef>
          </c:yVal>
          <c:smooth val="1"/>
        </c:ser>
        <c:ser>
          <c:idx val="3"/>
          <c:order val="3"/>
          <c:tx>
            <c:strRef>
              <c:f>Лист1!$E$1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Лист1!$B$2:$B$22</c:f>
              <c:numCache>
                <c:formatCode>0.00</c:formatCode>
                <c:ptCount val="21"/>
                <c:pt idx="0">
                  <c:v>0.85099999999999998</c:v>
                </c:pt>
                <c:pt idx="1">
                  <c:v>1.4550000000000001</c:v>
                </c:pt>
                <c:pt idx="2">
                  <c:v>2.3809999999999998</c:v>
                </c:pt>
                <c:pt idx="3">
                  <c:v>3.31</c:v>
                </c:pt>
                <c:pt idx="4">
                  <c:v>4.2119999999999997</c:v>
                </c:pt>
                <c:pt idx="5">
                  <c:v>5.0229999999999997</c:v>
                </c:pt>
                <c:pt idx="6">
                  <c:v>6.5259999999999998</c:v>
                </c:pt>
                <c:pt idx="7">
                  <c:v>7.6130000000000004</c:v>
                </c:pt>
                <c:pt idx="8">
                  <c:v>8.5359999999999996</c:v>
                </c:pt>
                <c:pt idx="9">
                  <c:v>9.1929999999999996</c:v>
                </c:pt>
                <c:pt idx="10">
                  <c:v>9.8190000000000008</c:v>
                </c:pt>
                <c:pt idx="11">
                  <c:v>10.583</c:v>
                </c:pt>
                <c:pt idx="12">
                  <c:v>11.311</c:v>
                </c:pt>
                <c:pt idx="13">
                  <c:v>12.039</c:v>
                </c:pt>
                <c:pt idx="14">
                  <c:v>12.7</c:v>
                </c:pt>
                <c:pt idx="15">
                  <c:v>13.381</c:v>
                </c:pt>
                <c:pt idx="16">
                  <c:v>14.053000000000001</c:v>
                </c:pt>
                <c:pt idx="17">
                  <c:v>14.635</c:v>
                </c:pt>
                <c:pt idx="18">
                  <c:v>15.473000000000001</c:v>
                </c:pt>
                <c:pt idx="19">
                  <c:v>16.111999999999998</c:v>
                </c:pt>
                <c:pt idx="20">
                  <c:v>16.774000000000001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236296"/>
        <c:axId val="322233944"/>
      </c:scatterChart>
      <c:valAx>
        <c:axId val="322236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Количество цепочек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2233944"/>
        <c:crosses val="autoZero"/>
        <c:crossBetween val="midCat"/>
      </c:valAx>
      <c:valAx>
        <c:axId val="32223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</a:t>
                </a:r>
                <a:r>
                  <a:rPr lang="ru-RU" baseline="0" dirty="0" smtClean="0"/>
                  <a:t> выполнения, с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2236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70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15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4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2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5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9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6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25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8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7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 dirty="0"/>
              <a:t>Реализация возможности сжатия строки в КС-грамматику в YaccConstructor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/>
              <a:t>Автор: Зиновьева А.Г.</a:t>
            </a:r>
          </a:p>
          <a:p>
            <a:pPr lvl="0" algn="l">
              <a:spcBef>
                <a:spcPts val="0"/>
              </a:spcBef>
              <a:buNone/>
            </a:pPr>
            <a:r>
              <a:rPr lang="ru"/>
              <a:t>Руководитель: к.ф.-м.н. Григорьев С.В.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4166" y="1275764"/>
            <a:ext cx="8185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ru-RU" sz="1800" dirty="0" err="1" smtClean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YaccConstructor</a:t>
            </a: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имеет модульную </a:t>
            </a: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структуру</a:t>
            </a:r>
            <a:endParaRPr lang="ru-RU" sz="1800" dirty="0">
              <a:solidFill>
                <a:schemeClr val="accent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   </a:t>
            </a:r>
            <a:r>
              <a:rPr lang="ru-RU" sz="1800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Фронтенды</a:t>
            </a: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- модули, которые из входных данных пользователя создают представление грамматики в </a:t>
            </a:r>
            <a:r>
              <a:rPr lang="en-US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YARD.</a:t>
            </a: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IL</a:t>
            </a:r>
            <a:endParaRPr lang="ru-RU" sz="1800" dirty="0">
              <a:solidFill>
                <a:schemeClr val="accent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Был </a:t>
            </a: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оформлен </a:t>
            </a:r>
            <a:r>
              <a:rPr lang="ru-RU" sz="18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фронтенд</a:t>
            </a: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для данного алгоритма с возможностью</a:t>
            </a:r>
          </a:p>
          <a:p>
            <a:pPr marL="742950" lvl="1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Сжать строку без специальных символов</a:t>
            </a:r>
          </a:p>
          <a:p>
            <a:pPr marL="742950" lvl="1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Сжать строку со специальными символами</a:t>
            </a:r>
          </a:p>
          <a:p>
            <a:pPr marL="742950" lvl="1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Сжать массив строк</a:t>
            </a:r>
          </a:p>
        </p:txBody>
      </p:sp>
    </p:spTree>
    <p:extLst>
      <p:ext uri="{BB962C8B-B14F-4D97-AF65-F5344CB8AC3E}">
        <p14:creationId xmlns:p14="http://schemas.microsoft.com/office/powerpoint/2010/main" val="208569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Эксперимент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Для проверки эффективности решения из </a:t>
            </a:r>
            <a:r>
              <a:rPr lang="ru" dirty="0" smtClean="0"/>
              <a:t>базы данных SILVA </a:t>
            </a:r>
            <a:r>
              <a:rPr lang="ru" dirty="0"/>
              <a:t>была взята последовательность 16s РНК бактерий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Каждая цепочка состоит примерно из 1500 нуклеотидов, то есть последовательность символов из алфавита {A; C; G; T}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Данные последовательности были склеены через специальный символом &amp; и переданы на вход </a:t>
            </a:r>
            <a:r>
              <a:rPr lang="ru" dirty="0" smtClean="0"/>
              <a:t>алгоритму</a:t>
            </a:r>
            <a:endParaRPr lang="ru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</a:t>
            </a:r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699998694"/>
              </p:ext>
            </p:extLst>
          </p:nvPr>
        </p:nvGraphicFramePr>
        <p:xfrm>
          <a:off x="311700" y="1017724"/>
          <a:ext cx="8520600" cy="382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3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054245719"/>
              </p:ext>
            </p:extLst>
          </p:nvPr>
        </p:nvGraphicFramePr>
        <p:xfrm>
          <a:off x="311699" y="1017724"/>
          <a:ext cx="8520601" cy="382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6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Результаты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Реализован алгоритм Sequitur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Реализована возможность построения общей грамматики для нескольких срок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Оформлен фронтенд к YaccConstructor для построения грамматики из строки в формате </a:t>
            </a:r>
            <a:r>
              <a:rPr lang="ru" dirty="0" smtClean="0"/>
              <a:t>YARD.IL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 smtClean="0"/>
              <a:t>Проверена </a:t>
            </a:r>
            <a:r>
              <a:rPr lang="ru" dirty="0"/>
              <a:t>эффективность и производительность данного алгоритма на последовательностях РНК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Введение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 smtClean="0"/>
              <a:t>Информация</a:t>
            </a:r>
            <a:r>
              <a:rPr lang="en-US" dirty="0" smtClean="0"/>
              <a:t> </a:t>
            </a:r>
            <a:r>
              <a:rPr lang="ru" dirty="0" smtClean="0"/>
              <a:t>может </a:t>
            </a:r>
            <a:r>
              <a:rPr lang="ru" dirty="0"/>
              <a:t>содержать повторяющиеся фрагменты, которые также могут содержать повторяющиеся фрагменты и так далее</a:t>
            </a:r>
          </a:p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Можно описать повторяющийся фрагмент только один раз, а не для каждого случая отдельно</a:t>
            </a:r>
          </a:p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ожно создать грамматику с правилами, которые будут описывать эти повторяющиеся фрагменты</a:t>
            </a:r>
            <a:endParaRPr lang="ru" dirty="0"/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В YaccConstructor нет возможности построить грамматику для строки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Задачи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/>
              <a:t>Для реализации возможности сжатия текстовой строки в грамматику в YaccConstructor были поставлены следующие </a:t>
            </a:r>
            <a:r>
              <a:rPr lang="ru" dirty="0" smtClean="0"/>
              <a:t>задачи</a:t>
            </a:r>
            <a:endParaRPr lang="ru" dirty="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Реализовать алгоритм сжатия </a:t>
            </a:r>
            <a:r>
              <a:rPr lang="ru" dirty="0" smtClean="0"/>
              <a:t>строки </a:t>
            </a:r>
            <a:r>
              <a:rPr lang="en-US" dirty="0" smtClean="0"/>
              <a:t>Sequitur</a:t>
            </a:r>
            <a:endParaRPr lang="ru" dirty="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Реализовать возможность построения общей грамматики для нескольких строк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Реализовать конечное представление грамматики в формате YARD.IL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Оформить фронтенд для данного алгоритма  к </a:t>
            </a:r>
            <a:r>
              <a:rPr lang="ru" dirty="0" smtClean="0"/>
              <a:t>YaccConstructor</a:t>
            </a:r>
            <a:endParaRPr lang="en-US" dirty="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 smtClean="0"/>
              <a:t>Проверить </a:t>
            </a:r>
            <a:r>
              <a:rPr lang="ru" dirty="0"/>
              <a:t>эффективность данного решения</a:t>
            </a:r>
            <a:br>
              <a:rPr lang="ru" dirty="0"/>
            </a:b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Sequitur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Автор - К</a:t>
            </a:r>
            <a:r>
              <a:rPr lang="ru" dirty="0" smtClean="0"/>
              <a:t>.</a:t>
            </a:r>
            <a:r>
              <a:rPr lang="en-US" dirty="0" smtClean="0"/>
              <a:t> </a:t>
            </a:r>
            <a:r>
              <a:rPr lang="ru" dirty="0" smtClean="0"/>
              <a:t>Невилл-Манин</a:t>
            </a:r>
            <a:r>
              <a:rPr lang="ru" dirty="0"/>
              <a:t>, 1997 год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Принимает на вход последовательность дискретных символов: например, текстовую строку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Посимвольно обрабатывает строку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Ищет повторяющиеся </a:t>
            </a:r>
            <a:r>
              <a:rPr lang="ru-RU" dirty="0" err="1" smtClean="0"/>
              <a:t>диграмы</a:t>
            </a:r>
            <a:r>
              <a:rPr lang="ru-RU" dirty="0" smtClean="0"/>
              <a:t> (</a:t>
            </a:r>
            <a:r>
              <a:rPr lang="ru" dirty="0" smtClean="0"/>
              <a:t>пары рядом стоящих символов) </a:t>
            </a:r>
            <a:r>
              <a:rPr lang="ru" dirty="0"/>
              <a:t>и заменяет их на нетерминальные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Результатом алгоритма является контекстно-свободная </a:t>
            </a:r>
            <a:r>
              <a:rPr lang="ru" dirty="0" smtClean="0"/>
              <a:t>грамматика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Sequitur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Свойства </a:t>
            </a:r>
            <a:r>
              <a:rPr lang="ru" dirty="0" smtClean="0"/>
              <a:t>грамматики</a:t>
            </a:r>
            <a:endParaRPr lang="ru" dirty="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Уникальность: не может быть двух правил с одинаковой правой частью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Невозможна такая ситуация:   A -&gt; ab  и  B -&gt; ab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Полезность:	каждое правило используется более одного раза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S -&gt; AA    A -&gt; Bc    B -&gt; ab  :  </a:t>
            </a:r>
            <a:r>
              <a:rPr lang="ru-RU" sz="1800" dirty="0"/>
              <a:t>п</a:t>
            </a:r>
            <a:r>
              <a:rPr lang="ru" sz="1800" dirty="0" smtClean="0"/>
              <a:t>равило </a:t>
            </a:r>
            <a:r>
              <a:rPr lang="ru" sz="1800" dirty="0"/>
              <a:t>B не является полезным, поэтому правило А должно быть преобразовано в A -&gt;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Sequitur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08225" y="1352136"/>
            <a:ext cx="8280900" cy="308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 dirty="0" smtClean="0"/>
              <a:t>1. S-</a:t>
            </a:r>
            <a:r>
              <a:rPr lang="ru" sz="1600" dirty="0"/>
              <a:t>&gt;a     2. S-&gt;ab    3. S-&gt;abc    4. S-&gt;abcd    5. S-&gt;abcda                                                  Новых правил не образовалось, т.к. нет повторяющихся диграмов                    </a:t>
            </a:r>
            <a:r>
              <a:rPr lang="ru" sz="1600" dirty="0" smtClean="0"/>
              <a:t>          6</a:t>
            </a:r>
            <a:r>
              <a:rPr lang="ru" sz="1600" dirty="0"/>
              <a:t>. S-&gt;abcdab	   :   S-&gt;AcdA  A-&gt;ab                                                                 Встретился повторяющийся диграм, добавляем новое правило                   </a:t>
            </a:r>
            <a:r>
              <a:rPr lang="ru" sz="1600" dirty="0" smtClean="0"/>
              <a:t>               7</a:t>
            </a:r>
            <a:r>
              <a:rPr lang="ru" sz="1600" dirty="0"/>
              <a:t>. S-&gt;AcdAc  A-&gt;ab   :   S-&gt;BdB  B-&gt;Ac  A-&gt;ab   :   S-&gt;BdB  B-&gt;abc                   </a:t>
            </a:r>
            <a:r>
              <a:rPr lang="ru" sz="1600" dirty="0" smtClean="0"/>
              <a:t>       Создали </a:t>
            </a:r>
            <a:r>
              <a:rPr lang="ru" sz="1600" dirty="0"/>
              <a:t>новое правило, но правило А стало бесполезным, поэтому </a:t>
            </a:r>
            <a:r>
              <a:rPr lang="ru" sz="1600" dirty="0" smtClean="0"/>
              <a:t>избавляемся от </a:t>
            </a:r>
            <a:r>
              <a:rPr lang="ru" sz="1600" dirty="0"/>
              <a:t>него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08224" y="968050"/>
            <a:ext cx="5468593" cy="4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Входные данные: “abcdabc</a:t>
            </a:r>
            <a:r>
              <a:rPr lang="ru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5" name="Shape 86"/>
          <p:cNvSpPr txBox="1"/>
          <p:nvPr/>
        </p:nvSpPr>
        <p:spPr>
          <a:xfrm>
            <a:off x="408224" y="4044350"/>
            <a:ext cx="6362447" cy="4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45833"/>
            </a:pPr>
            <a:r>
              <a:rPr lang="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Результат алгоритма: </a:t>
            </a:r>
            <a:r>
              <a:rPr lang="ru" sz="1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S-</a:t>
            </a:r>
            <a:r>
              <a:rPr lang="ru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&gt;BdB  B-&gt;abc</a:t>
            </a:r>
            <a:endParaRPr lang="ru" sz="18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YARD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Язык спецификаций грамматик, являющийся частью YaccConstructor</a:t>
            </a:r>
          </a:p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Поддерживает EBNF (Расширенная Форма Бэкуса-Наура)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Позволяет описать результат работы алгоритма с помощью двух выражений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выбор (A|B)</a:t>
            </a:r>
          </a:p>
          <a:p>
            <a:pPr marL="914400" lvl="1" indent="-342900"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конкатенация (</a:t>
            </a:r>
            <a:r>
              <a:rPr lang="ru" sz="1800" dirty="0" smtClean="0"/>
              <a:t>A</a:t>
            </a:r>
            <a:r>
              <a:rPr lang="ru-RU" sz="1800" dirty="0" smtClean="0"/>
              <a:t>·</a:t>
            </a:r>
            <a:r>
              <a:rPr lang="ru" sz="1800" dirty="0" smtClean="0"/>
              <a:t>B</a:t>
            </a:r>
            <a:r>
              <a:rPr lang="ru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1700" y="1253446"/>
            <a:ext cx="85206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595959"/>
                </a:solidFill>
                <a:latin typeface="Arial" panose="020B0604020202020204" pitchFamily="34" charset="0"/>
              </a:rPr>
              <a:t>    Выбор </a:t>
            </a:r>
            <a:r>
              <a:rPr lang="ru-RU" sz="1800" dirty="0">
                <a:solidFill>
                  <a:srgbClr val="595959"/>
                </a:solidFill>
                <a:latin typeface="Arial" panose="020B0604020202020204" pitchFamily="34" charset="0"/>
              </a:rPr>
              <a:t>структуры данных для описания грамматики – двусвязный список</a:t>
            </a:r>
          </a:p>
          <a:p>
            <a:pPr marL="742950" lvl="1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95959"/>
                </a:solidFill>
                <a:latin typeface="Arial" panose="020B0604020202020204" pitchFamily="34" charset="0"/>
              </a:rPr>
              <a:t>добавление нового символа в правило</a:t>
            </a:r>
          </a:p>
          <a:p>
            <a:pPr marL="742950" lvl="1" indent="-285750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95959"/>
                </a:solidFill>
                <a:latin typeface="Arial" panose="020B0604020202020204" pitchFamily="34" charset="0"/>
              </a:rPr>
              <a:t>замена двух символов на </a:t>
            </a:r>
            <a:r>
              <a:rPr lang="ru-RU" sz="1800" dirty="0" err="1">
                <a:solidFill>
                  <a:srgbClr val="595959"/>
                </a:solidFill>
                <a:latin typeface="Arial" panose="020B0604020202020204" pitchFamily="34" charset="0"/>
              </a:rPr>
              <a:t>нетерминал</a:t>
            </a:r>
            <a:endParaRPr lang="ru-RU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595959"/>
                </a:solidFill>
                <a:latin typeface="Arial" panose="020B0604020202020204" pitchFamily="34" charset="0"/>
              </a:rPr>
              <a:t>    Основная </a:t>
            </a:r>
            <a:r>
              <a:rPr lang="ru-RU" sz="1800" dirty="0">
                <a:solidFill>
                  <a:srgbClr val="595959"/>
                </a:solidFill>
                <a:latin typeface="Arial" panose="020B0604020202020204" pitchFamily="34" charset="0"/>
              </a:rPr>
              <a:t>функция реализации – обработка стека </a:t>
            </a:r>
            <a:r>
              <a:rPr lang="ru-RU" sz="1800" dirty="0" err="1">
                <a:solidFill>
                  <a:srgbClr val="595959"/>
                </a:solidFill>
                <a:latin typeface="Arial" panose="020B0604020202020204" pitchFamily="34" charset="0"/>
              </a:rPr>
              <a:t>диграм</a:t>
            </a:r>
            <a:endParaRPr lang="ru-RU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Shape 92"/>
          <p:cNvSpPr txBox="1">
            <a:spLocks noGrp="1"/>
          </p:cNvSpPr>
          <p:nvPr>
            <p:ph type="body" idx="1"/>
          </p:nvPr>
        </p:nvSpPr>
        <p:spPr>
          <a:xfrm>
            <a:off x="311699" y="1070283"/>
            <a:ext cx="8832301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Модификация алгоритма для сжатия нескольких строк:  обрабатываются только </a:t>
            </a:r>
            <a:r>
              <a:rPr lang="ru-RU" dirty="0" err="1"/>
              <a:t>диграмы</a:t>
            </a:r>
            <a:r>
              <a:rPr lang="ru-RU" dirty="0"/>
              <a:t>, не содержащие специальный </a:t>
            </a:r>
            <a:r>
              <a:rPr lang="ru-RU" dirty="0" smtClean="0"/>
              <a:t>символ</a:t>
            </a:r>
            <a:endParaRPr lang="ru" dirty="0"/>
          </a:p>
          <a:p>
            <a:pPr marL="914400" lvl="1" indent="-342900">
              <a:lnSpc>
                <a:spcPct val="100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ru-RU" sz="1800" dirty="0" smtClean="0"/>
              <a:t>Для строки </a:t>
            </a:r>
            <a:r>
              <a:rPr lang="en-US" sz="1800" dirty="0" err="1" smtClean="0"/>
              <a:t>ab&amp;ac&amp;ab&amp;ac</a:t>
            </a:r>
            <a:r>
              <a:rPr lang="en-US" sz="1800" dirty="0" smtClean="0"/>
              <a:t> </a:t>
            </a:r>
            <a:r>
              <a:rPr lang="ru-RU" sz="1800" dirty="0" smtClean="0"/>
              <a:t>результат будет </a:t>
            </a:r>
            <a:r>
              <a:rPr lang="en-US" sz="1800" dirty="0" smtClean="0"/>
              <a:t>A&amp;B&amp;A&amp;B</a:t>
            </a:r>
            <a:r>
              <a:rPr lang="ru-RU" sz="1800" dirty="0" smtClean="0"/>
              <a:t> </a:t>
            </a:r>
            <a:r>
              <a:rPr lang="en-US" sz="1800" dirty="0" smtClean="0"/>
              <a:t>A-&gt;ab B-&gt;ac</a:t>
            </a:r>
            <a:endParaRPr lang="ru-RU" dirty="0" smtClean="0"/>
          </a:p>
          <a:p>
            <a:pPr marL="4572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Представление в YARD.IL </a:t>
            </a:r>
            <a:r>
              <a:rPr lang="ru-RU" dirty="0" smtClean="0"/>
              <a:t>– </a:t>
            </a:r>
            <a:r>
              <a:rPr lang="ru-RU" dirty="0"/>
              <a:t>построение грамматики с помощью </a:t>
            </a:r>
            <a:r>
              <a:rPr lang="ru-RU" dirty="0" smtClean="0"/>
              <a:t>конструкторов</a:t>
            </a:r>
            <a:endParaRPr lang="ru" sz="1800" dirty="0"/>
          </a:p>
          <a:p>
            <a:pPr marL="914400" lvl="1" indent="-342900">
              <a:lnSpc>
                <a:spcPct val="100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PTok</a:t>
            </a:r>
            <a:r>
              <a:rPr lang="en-US" sz="1800" dirty="0"/>
              <a:t> – </a:t>
            </a:r>
            <a:r>
              <a:rPr lang="ru-RU" sz="1800" dirty="0"/>
              <a:t>для описания терминалов </a:t>
            </a:r>
            <a:r>
              <a:rPr lang="en-US" sz="1800" dirty="0" err="1"/>
              <a:t>PTok</a:t>
            </a:r>
            <a:r>
              <a:rPr lang="en-US" sz="1800" dirty="0"/>
              <a:t>(a)</a:t>
            </a:r>
            <a:endParaRPr lang="ru" sz="1800" dirty="0"/>
          </a:p>
          <a:p>
            <a:pPr marL="914400" lvl="1" indent="-342900">
              <a:lnSpc>
                <a:spcPct val="100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PRef</a:t>
            </a:r>
            <a:r>
              <a:rPr lang="en-US" sz="1800" dirty="0"/>
              <a:t> – </a:t>
            </a:r>
            <a:r>
              <a:rPr lang="ru-RU" sz="1800" dirty="0"/>
              <a:t>для описания </a:t>
            </a:r>
            <a:r>
              <a:rPr lang="ru-RU" sz="1800" dirty="0" err="1"/>
              <a:t>нетерминалов</a:t>
            </a:r>
            <a:r>
              <a:rPr lang="ru-RU" sz="1800" dirty="0"/>
              <a:t> </a:t>
            </a:r>
            <a:r>
              <a:rPr lang="en-US" sz="1800" dirty="0" err="1"/>
              <a:t>PRef</a:t>
            </a:r>
            <a:r>
              <a:rPr lang="en-US" sz="1800" dirty="0"/>
              <a:t>(A)</a:t>
            </a:r>
          </a:p>
          <a:p>
            <a:pPr marL="914400" lvl="1" indent="-342900">
              <a:lnSpc>
                <a:spcPct val="100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PSeq</a:t>
            </a:r>
            <a:r>
              <a:rPr lang="en-US" sz="1800" dirty="0"/>
              <a:t> – </a:t>
            </a:r>
            <a:r>
              <a:rPr lang="ru-RU" sz="1800" dirty="0"/>
              <a:t>для описания последовательностей </a:t>
            </a:r>
            <a:r>
              <a:rPr lang="en-US" sz="1800" dirty="0" err="1"/>
              <a:t>PSeq</a:t>
            </a:r>
            <a:r>
              <a:rPr lang="en-US" sz="1800" dirty="0" smtClean="0"/>
              <a:t>([</a:t>
            </a:r>
            <a:r>
              <a:rPr lang="en-US" sz="1800" dirty="0" err="1" smtClean="0"/>
              <a:t>PTok</a:t>
            </a:r>
            <a:r>
              <a:rPr lang="en-US" sz="1800" dirty="0" smtClean="0"/>
              <a:t>(a); </a:t>
            </a:r>
            <a:r>
              <a:rPr lang="en-US" sz="1800" dirty="0" err="1" smtClean="0"/>
              <a:t>PTok</a:t>
            </a:r>
            <a:r>
              <a:rPr lang="en-US" sz="1800" dirty="0" smtClean="0"/>
              <a:t>(b)])    </a:t>
            </a:r>
            <a:endParaRPr lang="en-US" sz="1800" dirty="0"/>
          </a:p>
          <a:p>
            <a:pPr marL="914400" lvl="1" indent="-342900">
              <a:lnSpc>
                <a:spcPct val="100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 smtClean="0"/>
              <a:t>PAlt</a:t>
            </a:r>
            <a:r>
              <a:rPr lang="en-US" sz="1800" dirty="0" smtClean="0"/>
              <a:t> – </a:t>
            </a:r>
            <a:r>
              <a:rPr lang="ru-RU" sz="1800" dirty="0" smtClean="0"/>
              <a:t>для разделения по специальным символам </a:t>
            </a:r>
            <a:r>
              <a:rPr lang="en-US" sz="1800" dirty="0" err="1" smtClean="0"/>
              <a:t>PAlt</a:t>
            </a:r>
            <a:r>
              <a:rPr lang="en-US" sz="1800" dirty="0" smtClean="0"/>
              <a:t>(</a:t>
            </a:r>
            <a:r>
              <a:rPr lang="en-US" sz="1800" dirty="0" err="1" smtClean="0"/>
              <a:t>PRef</a:t>
            </a:r>
            <a:r>
              <a:rPr lang="en-US" sz="1800" dirty="0" smtClean="0"/>
              <a:t>(A), </a:t>
            </a:r>
            <a:r>
              <a:rPr lang="en-US" sz="1800" dirty="0" err="1" smtClean="0"/>
              <a:t>PAlt</a:t>
            </a:r>
            <a:r>
              <a:rPr lang="en-US" sz="1800" dirty="0" smtClean="0"/>
              <a:t>(..))</a:t>
            </a:r>
          </a:p>
        </p:txBody>
      </p:sp>
    </p:spTree>
    <p:extLst>
      <p:ext uri="{BB962C8B-B14F-4D97-AF65-F5344CB8AC3E}">
        <p14:creationId xmlns:p14="http://schemas.microsoft.com/office/powerpoint/2010/main" val="667502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174</TotalTime>
  <Words>522</Words>
  <Application>Microsoft Office PowerPoint</Application>
  <PresentationFormat>Экран (16:9)</PresentationFormat>
  <Paragraphs>74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Реализация возможности сжатия строки в КС-грамматику в YaccConstructor</vt:lpstr>
      <vt:lpstr>Введение</vt:lpstr>
      <vt:lpstr>Задачи</vt:lpstr>
      <vt:lpstr>Алгоритм Sequitur</vt:lpstr>
      <vt:lpstr>Алгоритм Sequitur</vt:lpstr>
      <vt:lpstr>Алгоритм Sequitur</vt:lpstr>
      <vt:lpstr>YARD</vt:lpstr>
      <vt:lpstr>Реализация</vt:lpstr>
      <vt:lpstr>Реализация</vt:lpstr>
      <vt:lpstr>Реализация</vt:lpstr>
      <vt:lpstr>Эксперимент</vt:lpstr>
      <vt:lpstr>Эффективность</vt:lpstr>
      <vt:lpstr>Производительность</vt:lpstr>
      <vt:lpstr>Результаты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возможности сжатия строки в КС-грамматику в YaccConstructor</dc:title>
  <dc:creator>Анна Зиновьева</dc:creator>
  <cp:lastModifiedBy>Анна Зиновьева</cp:lastModifiedBy>
  <cp:revision>19</cp:revision>
  <dcterms:modified xsi:type="dcterms:W3CDTF">2017-10-24T10:21:57Z</dcterms:modified>
</cp:coreProperties>
</file>