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myon Grigorev" initials="" lastIdx="9" clrIdx="0"/>
  <p:cmAuthor id="1" name="Аня Зиновьева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Лист1!$C$1</c:f>
              <c:strCache>
                <c:ptCount val="1"/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Лист1!$C$2:$C$22</c:f>
              <c:numCache>
                <c:formatCode>General</c:formatCode>
                <c:ptCount val="21"/>
              </c:numCache>
            </c:numRef>
          </c:yVal>
          <c:smooth val="1"/>
        </c:ser>
        <c:ser>
          <c:idx val="2"/>
          <c:order val="1"/>
          <c:tx>
            <c:strRef>
              <c:f>Лист1!$D$1</c:f>
              <c:strCache>
                <c:ptCount val="1"/>
              </c:strCache>
            </c:strRef>
          </c:tx>
          <c:spPr>
            <a:ln w="19050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65000"/>
                </a:schemeClr>
              </a:solidFill>
              <a:ln w="9525">
                <a:solidFill>
                  <a:schemeClr val="accent5">
                    <a:shade val="65000"/>
                  </a:schemeClr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Лист1!$B$2:$B$22</c:f>
              <c:numCache>
                <c:formatCode>General</c:formatCode>
                <c:ptCount val="21"/>
                <c:pt idx="0">
                  <c:v>2.1614349775784754</c:v>
                </c:pt>
                <c:pt idx="1">
                  <c:v>4.9056210964607914</c:v>
                </c:pt>
                <c:pt idx="2">
                  <c:v>7.5057261842790215</c:v>
                </c:pt>
                <c:pt idx="3">
                  <c:v>7.7435398230088497</c:v>
                </c:pt>
                <c:pt idx="4">
                  <c:v>7.3334168964652795</c:v>
                </c:pt>
                <c:pt idx="5">
                  <c:v>7.3396207584830337</c:v>
                </c:pt>
                <c:pt idx="6">
                  <c:v>8.4370892465949137</c:v>
                </c:pt>
                <c:pt idx="7">
                  <c:v>8.9915769364362621</c:v>
                </c:pt>
                <c:pt idx="8">
                  <c:v>9.2050843504625668</c:v>
                </c:pt>
                <c:pt idx="9">
                  <c:v>8.928853754940711</c:v>
                </c:pt>
                <c:pt idx="10">
                  <c:v>9.0073583069812706</c:v>
                </c:pt>
                <c:pt idx="11">
                  <c:v>9.2513053348467658</c:v>
                </c:pt>
                <c:pt idx="12">
                  <c:v>9.4618448303329608</c:v>
                </c:pt>
                <c:pt idx="13">
                  <c:v>9.6779219477982057</c:v>
                </c:pt>
                <c:pt idx="14">
                  <c:v>9.9364040326819243</c:v>
                </c:pt>
                <c:pt idx="15">
                  <c:v>10.350938312894835</c:v>
                </c:pt>
                <c:pt idx="16">
                  <c:v>10.755073446327684</c:v>
                </c:pt>
                <c:pt idx="17">
                  <c:v>10.852485737571312</c:v>
                </c:pt>
                <c:pt idx="18">
                  <c:v>11.067190082644627</c:v>
                </c:pt>
                <c:pt idx="19">
                  <c:v>11.348231136810826</c:v>
                </c:pt>
                <c:pt idx="20">
                  <c:v>11.333701825944422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245752"/>
        <c:axId val="414245360"/>
      </c:scatterChart>
      <c:valAx>
        <c:axId val="414245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цепочек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245360"/>
        <c:crosses val="autoZero"/>
        <c:crossBetween val="midCat"/>
      </c:valAx>
      <c:valAx>
        <c:axId val="41424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Коэффициент сжатия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Лист1!$C$1</c:f>
              <c:strCache>
                <c:ptCount val="1"/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Лист1!$C$2:$C$22</c:f>
              <c:numCache>
                <c:formatCode>General</c:formatCode>
                <c:ptCount val="21"/>
              </c:numCache>
            </c:numRef>
          </c:yVal>
          <c:smooth val="1"/>
        </c:ser>
        <c:ser>
          <c:idx val="2"/>
          <c:order val="2"/>
          <c:tx>
            <c:strRef>
              <c:f>Лист1!$D$1</c:f>
              <c:strCache>
                <c:ptCount val="1"/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Лист1!$D$2:$D$22</c:f>
              <c:numCache>
                <c:formatCode>General</c:formatCode>
                <c:ptCount val="21"/>
              </c:numCache>
            </c:numRef>
          </c:yVal>
          <c:smooth val="1"/>
        </c:ser>
        <c:ser>
          <c:idx val="3"/>
          <c:order val="3"/>
          <c:tx>
            <c:strRef>
              <c:f>Лист1!$E$1</c:f>
              <c:strCache>
                <c:ptCount val="1"/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Лист1!$A$2:$A$22</c:f>
              <c:numCache>
                <c:formatCode>General</c:formatCode>
                <c:ptCount val="21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 formatCode="#,##0">
                  <c:v>130</c:v>
                </c:pt>
                <c:pt idx="14">
                  <c:v>140</c:v>
                </c:pt>
                <c:pt idx="15" formatCode="#,##0">
                  <c:v>150</c:v>
                </c:pt>
                <c:pt idx="16">
                  <c:v>160</c:v>
                </c:pt>
                <c:pt idx="17" formatCode="#,##0">
                  <c:v>170</c:v>
                </c:pt>
                <c:pt idx="18">
                  <c:v>180</c:v>
                </c:pt>
                <c:pt idx="19" formatCode="#,##0">
                  <c:v>190</c:v>
                </c:pt>
                <c:pt idx="20">
                  <c:v>200</c:v>
                </c:pt>
              </c:numCache>
            </c:numRef>
          </c:xVal>
          <c:yVal>
            <c:numRef>
              <c:f>Лист1!$B$2:$B$22</c:f>
              <c:numCache>
                <c:formatCode>0.00</c:formatCode>
                <c:ptCount val="21"/>
                <c:pt idx="0">
                  <c:v>0.85099999999999998</c:v>
                </c:pt>
                <c:pt idx="1">
                  <c:v>1.4550000000000001</c:v>
                </c:pt>
                <c:pt idx="2">
                  <c:v>2.3809999999999998</c:v>
                </c:pt>
                <c:pt idx="3">
                  <c:v>3.31</c:v>
                </c:pt>
                <c:pt idx="4">
                  <c:v>4.2119999999999997</c:v>
                </c:pt>
                <c:pt idx="5">
                  <c:v>5.0229999999999997</c:v>
                </c:pt>
                <c:pt idx="6">
                  <c:v>6.5259999999999998</c:v>
                </c:pt>
                <c:pt idx="7">
                  <c:v>7.6130000000000004</c:v>
                </c:pt>
                <c:pt idx="8">
                  <c:v>8.5359999999999996</c:v>
                </c:pt>
                <c:pt idx="9">
                  <c:v>9.1929999999999996</c:v>
                </c:pt>
                <c:pt idx="10">
                  <c:v>9.8190000000000008</c:v>
                </c:pt>
                <c:pt idx="11">
                  <c:v>10.583</c:v>
                </c:pt>
                <c:pt idx="12">
                  <c:v>11.311</c:v>
                </c:pt>
                <c:pt idx="13">
                  <c:v>12.039</c:v>
                </c:pt>
                <c:pt idx="14">
                  <c:v>12.7</c:v>
                </c:pt>
                <c:pt idx="15">
                  <c:v>13.381</c:v>
                </c:pt>
                <c:pt idx="16">
                  <c:v>14.053000000000001</c:v>
                </c:pt>
                <c:pt idx="17">
                  <c:v>14.635</c:v>
                </c:pt>
                <c:pt idx="18">
                  <c:v>15.473000000000001</c:v>
                </c:pt>
                <c:pt idx="19">
                  <c:v>16.111999999999998</c:v>
                </c:pt>
                <c:pt idx="20">
                  <c:v>16.774000000000001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16712"/>
        <c:axId val="11115144"/>
      </c:scatterChart>
      <c:valAx>
        <c:axId val="11116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Количество цепочек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115144"/>
        <c:crosses val="autoZero"/>
        <c:crossBetween val="midCat"/>
      </c:valAx>
      <c:valAx>
        <c:axId val="11115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Время</a:t>
                </a:r>
                <a:r>
                  <a:rPr lang="ru-RU" baseline="0" dirty="0" smtClean="0"/>
                  <a:t> выполнения, с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116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9700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153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44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2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52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9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6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25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8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87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 dirty="0"/>
              <a:t>Реализация возможности сжатия строки в КС-грамматику в YaccConstructor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ru"/>
              <a:t>Автор: Зиновьева А.Г.</a:t>
            </a:r>
          </a:p>
          <a:p>
            <a:pPr lvl="0" algn="l">
              <a:spcBef>
                <a:spcPts val="0"/>
              </a:spcBef>
              <a:buNone/>
            </a:pPr>
            <a:r>
              <a:rPr lang="ru"/>
              <a:t>Руководитель: к.ф.-м.н. Григорьев С.В.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</a:t>
            </a:r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699998694"/>
              </p:ext>
            </p:extLst>
          </p:nvPr>
        </p:nvGraphicFramePr>
        <p:xfrm>
          <a:off x="311700" y="1017724"/>
          <a:ext cx="8520600" cy="382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3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Производительность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3054245719"/>
              </p:ext>
            </p:extLst>
          </p:nvPr>
        </p:nvGraphicFramePr>
        <p:xfrm>
          <a:off x="311699" y="1017724"/>
          <a:ext cx="8520601" cy="3821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6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Результаты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Реализован алгоритм Sequitur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Реализована возможность построения общей грамматики для нескольких срок 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Оформлен фронтенд к YaccConstructor для построения грамматики из строки в формате YARD.IL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Проведено тестирование с помощью системы NUnit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Проверена эффективность и производительность данного алгоритма на последовательностях РНК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Введение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Информация, например текст или музыка, может содержать повторяющиеся фрагменты, которые также могут содержать повторяющиеся фрагменты и так далее</a:t>
            </a:r>
          </a:p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Можно описать повторяющийся фрагмент только один раз, а не для каждого случая отдельно</a:t>
            </a:r>
          </a:p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Последовательности ДНК и РНК, содержащие всего 4 разновидности символов, часто имеют много общих подпоследовательностей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В YaccConstructor нет возможности построить грамматику для строки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Задачи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dirty="0"/>
              <a:t>Для реализации возможности сжатия текстовой строки в грамматику в YaccConstructor были поставлены следующие задачи: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Реализовать алгоритм сжатия строки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Реализовать возможность построения общей грамматики для нескольких строк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Реализовать конечное представление грамматики в формате YARD.IL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Оформить фронтенд для данного алгоритма  к YaccConstructor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Протестировать решение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Проверить эффективность данного решения</a:t>
            </a:r>
            <a:br>
              <a:rPr lang="ru" dirty="0"/>
            </a:br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Sequitur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Автор - К</a:t>
            </a:r>
            <a:r>
              <a:rPr lang="ru" dirty="0" smtClean="0"/>
              <a:t>.</a:t>
            </a:r>
            <a:r>
              <a:rPr lang="en-US" dirty="0" smtClean="0"/>
              <a:t> </a:t>
            </a:r>
            <a:r>
              <a:rPr lang="ru" dirty="0" smtClean="0"/>
              <a:t>Невилл-Манин</a:t>
            </a:r>
            <a:r>
              <a:rPr lang="ru" dirty="0"/>
              <a:t>, 1997 год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Принимает на вход последовательность дискретных символов: например, текстовую строку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Посимвольно обрабатывает строку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Ищет повторяющиеся пары символов и заменяет их на нетерминальные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Результатом алгоритма является контекстно-свободная грамматика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Работает за линейное время</a:t>
            </a:r>
          </a:p>
          <a:p>
            <a:pPr marL="4572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Может использоваться для сжатия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Sequitur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 dirty="0"/>
              <a:t>Свойства грамматики: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Уникальность: не может быть двух правил с одинаковой правой частью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Невозможна такая ситуация:   A -&gt; ab  и  B -&gt; ab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  <a:p>
            <a:pPr marL="400050" lvl="0" indent="-28575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" dirty="0"/>
              <a:t>Полезность:	каждое правило используется более одного раза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S -&gt; AA    A -&gt; Bc    B -&gt; ab  :  Правило B не является полезным, поэтому правило А должно быть преобразовано в A -&gt; 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Алгоритм Sequitur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08225" y="1465150"/>
            <a:ext cx="8280900" cy="308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dirty="0"/>
              <a:t>1. S-&gt;a     2. S-&gt;ab    3. S-&gt;abc    4. S-&gt;abcd    5. S-&gt;abcda                                                  Новых правил не образовалось, т.к. нет повторяющихся диграмов                    6. S-&gt;abcdab	   :   S-&gt;AcdA  A-&gt;ab                                                                 Встретился повторяющийся диграм, добавляем новое правило                   7. S-&gt;AcdAc  A-&gt;ab   :   S-&gt;BdB  B-&gt;Ac  A-&gt;ab   :   S-&gt;BdB  B-&gt;abc                   Создали новое правило, но правило А стало бесполезным, поэтому избавляемся от него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08225" y="968050"/>
            <a:ext cx="2309400" cy="49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“abcdabc”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YARD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Язык спецификаций грамматик, являющийся частью YaccConstructor</a:t>
            </a:r>
          </a:p>
          <a:p>
            <a:pPr marL="4572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Поддерживает EBNF (Расширенная Форма Бэкуса-Наура)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Позволяет описать результат работы алгоритма с помощью двух выражений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выбор (A|B)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ru" sz="1800" dirty="0"/>
              <a:t>конкатенация (A,B)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Реализация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Выбор структуры данных для описания грамматики - двусвязный список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Основная функция реализации - обработка стека диграм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Модификация алгоритма для сжатия нескольких строк:  обрабатываются только диграмы, не содержащие специальный символ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Представление в YARD.IL - построение грамматики с помощью конструкторов PAlt, PSeq, PRef и PTok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Оформление фронтенда к YaccConstructor - возможность сжать строку, строку со специальными символами и массив строк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Эксперимент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Для проверки эффективности решения из SILVA database была взята последовательность 16s РНК бактерий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Каждая цепочка состоит примерно из 1500 нуклеотидов, то есть последовательность символов из алфавита {A; C; G; T}</a:t>
            </a:r>
          </a:p>
          <a:p>
            <a:pPr marL="4572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" dirty="0"/>
              <a:t>Данные последовательности были склеены через специальный символом &amp; и переданы на вход алгоритму.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27</TotalTime>
  <Words>449</Words>
  <Application>Microsoft Office PowerPoint</Application>
  <PresentationFormat>Экран (16:9)</PresentationFormat>
  <Paragraphs>62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Реализация возможности сжатия строки в КС-грамматику в YaccConstructor</vt:lpstr>
      <vt:lpstr>Введение</vt:lpstr>
      <vt:lpstr>Задачи</vt:lpstr>
      <vt:lpstr>Алгоритм Sequitur</vt:lpstr>
      <vt:lpstr>Алгоритм Sequitur</vt:lpstr>
      <vt:lpstr>Алгоритм Sequitur</vt:lpstr>
      <vt:lpstr>YARD</vt:lpstr>
      <vt:lpstr>Реализация</vt:lpstr>
      <vt:lpstr>Эксперимент</vt:lpstr>
      <vt:lpstr>Эффективность</vt:lpstr>
      <vt:lpstr>Производительность</vt:lpstr>
      <vt:lpstr>Результаты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возможности сжатия строки в КС-грамматику в YaccConstructor</dc:title>
  <cp:lastModifiedBy>Анна Зиновьева</cp:lastModifiedBy>
  <cp:revision>4</cp:revision>
  <dcterms:modified xsi:type="dcterms:W3CDTF">2017-10-23T17:39:46Z</dcterms:modified>
</cp:coreProperties>
</file>