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58" r:id="rId5"/>
    <p:sldId id="260" r:id="rId6"/>
    <p:sldId id="271" r:id="rId7"/>
    <p:sldId id="266" r:id="rId8"/>
    <p:sldId id="272" r:id="rId9"/>
    <p:sldId id="276" r:id="rId10"/>
    <p:sldId id="275" r:id="rId11"/>
    <p:sldId id="277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F6E33-F92D-4BD7-BE3E-DC94957F655F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0C67F-2BE4-4EBA-B15B-AD31E258B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4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EA64E-228A-4CFF-B4BE-F9DB9766EBF6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C83E-EE2C-4971-A691-ABBD2461A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70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C83E-EE2C-4971-A691-ABBD2461A6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57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809E-7BC9-45F9-9901-C4B42766B192}" type="datetime1">
              <a:rPr lang="ru-RU" smtClean="0"/>
              <a:t>28.05.2016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9F-5ABB-4C2F-B8A1-9D342EF70EA8}" type="datetime1">
              <a:rPr lang="ru-RU" smtClean="0"/>
              <a:t>28.05.2016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EF12-9A00-48CD-BB9E-0D90A43B9B38}" type="datetime1">
              <a:rPr lang="ru-RU" smtClean="0"/>
              <a:t>28.05.2016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ACC8-633A-403E-9208-99CE7D48FCB1}" type="datetime1">
              <a:rPr lang="ru-RU" smtClean="0"/>
              <a:t>28.05.2016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90AB-83CA-4D50-8E1F-D3540D57D508}" type="datetime1">
              <a:rPr lang="ru-RU" smtClean="0"/>
              <a:t>28.05.2016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140-2FF6-4AC2-AC3B-9540E09F5328}" type="datetime1">
              <a:rPr lang="ru-RU" smtClean="0"/>
              <a:t>28.05.2016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AB65-27B8-4C4E-9C21-B72DD666F6D7}" type="datetime1">
              <a:rPr lang="ru-RU" smtClean="0"/>
              <a:t>28.05.2016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75BE-77D4-4C41-9DE6-B05669AB8CB0}" type="datetime1">
              <a:rPr lang="ru-RU" smtClean="0"/>
              <a:t>28.05.2016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F25D-A621-455F-A0A7-FC6B09D524DC}" type="datetime1">
              <a:rPr lang="ru-RU" smtClean="0"/>
              <a:t>28.05.2016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671-41CB-42C2-9DB6-624C8BA72656}" type="datetime1">
              <a:rPr lang="ru-RU" smtClean="0"/>
              <a:t>28.05.2016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DF9-5C64-4D6F-9565-28453EBB74BC}" type="datetime1">
              <a:rPr lang="ru-RU" smtClean="0"/>
              <a:t>28.05.2016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CD5645C-61AA-4F03-B5AC-7844D487E0E6}" type="datetime1">
              <a:rPr lang="ru-RU" smtClean="0"/>
              <a:t>28.05.2016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772400" cy="2664296"/>
          </a:xfrm>
        </p:spPr>
        <p:txBody>
          <a:bodyPr>
            <a:normAutofit fontScale="90000"/>
          </a:bodyPr>
          <a:lstStyle/>
          <a:p>
            <a:r>
              <a:rPr lang="ru-RU" sz="5300" dirty="0" smtClean="0"/>
              <a:t>Библиотека </a:t>
            </a:r>
            <a:r>
              <a:rPr lang="ru-RU" sz="5300" dirty="0"/>
              <a:t>функций для работы с массивами на GPGPU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3501008"/>
            <a:ext cx="6400800" cy="1219200"/>
          </a:xfrm>
        </p:spPr>
        <p:txBody>
          <a:bodyPr>
            <a:normAutofit fontScale="25000" lnSpcReduction="20000"/>
          </a:bodyPr>
          <a:lstStyle/>
          <a:p>
            <a:pPr lvl="0" algn="l">
              <a:spcBef>
                <a:spcPts val="0"/>
              </a:spcBef>
              <a:buClr>
                <a:srgbClr val="888888"/>
              </a:buClr>
              <a:buSzPct val="25000"/>
            </a:pPr>
            <a:endParaRPr lang="ru-RU" sz="9600" dirty="0" smtClean="0">
              <a:solidFill>
                <a:schemeClr val="tx1"/>
              </a:solidFill>
            </a:endParaRPr>
          </a:p>
          <a:p>
            <a:pPr lvl="0" algn="l">
              <a:spcBef>
                <a:spcPts val="0"/>
              </a:spcBef>
              <a:buClr>
                <a:srgbClr val="888888"/>
              </a:buClr>
              <a:buSzPct val="25000"/>
            </a:pPr>
            <a:endParaRPr lang="ru-RU" sz="9600" dirty="0">
              <a:solidFill>
                <a:schemeClr val="tx1"/>
              </a:solidFill>
            </a:endParaRPr>
          </a:p>
          <a:p>
            <a:pPr lvl="0" algn="l">
              <a:spcBef>
                <a:spcPts val="0"/>
              </a:spcBef>
              <a:buClr>
                <a:srgbClr val="888888"/>
              </a:buClr>
              <a:buSzPct val="25000"/>
            </a:pPr>
            <a:r>
              <a:rPr lang="ru-RU" sz="9600" dirty="0" smtClean="0">
                <a:solidFill>
                  <a:schemeClr val="tx1"/>
                </a:solidFill>
                <a:latin typeface="Calibri" pitchFamily="34" charset="0"/>
              </a:rPr>
              <a:t>Автор</a:t>
            </a:r>
            <a:r>
              <a:rPr lang="ru-RU" sz="9600" dirty="0">
                <a:solidFill>
                  <a:schemeClr val="tx1"/>
                </a:solidFill>
                <a:latin typeface="Calibri" pitchFamily="34" charset="0"/>
              </a:rPr>
              <a:t>:</a:t>
            </a:r>
          </a:p>
          <a:p>
            <a:pPr lvl="0" algn="l">
              <a:spcBef>
                <a:spcPts val="0"/>
              </a:spcBef>
              <a:buClr>
                <a:srgbClr val="888888"/>
              </a:buClr>
              <a:buSzPct val="25000"/>
            </a:pPr>
            <a:r>
              <a:rPr lang="ru-RU" sz="9600" dirty="0">
                <a:solidFill>
                  <a:schemeClr val="tx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Лунина Полина </a:t>
            </a:r>
            <a:r>
              <a:rPr lang="ru-RU" sz="9600" dirty="0" smtClean="0">
                <a:solidFill>
                  <a:schemeClr val="tx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Сергеевна, 143 группа</a:t>
            </a:r>
            <a:endParaRPr lang="ru-RU" sz="9600" dirty="0">
              <a:solidFill>
                <a:schemeClr val="tx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lvl="0" algn="l">
              <a:spcBef>
                <a:spcPts val="640"/>
              </a:spcBef>
              <a:buClr>
                <a:srgbClr val="888888"/>
              </a:buClr>
              <a:buSzPct val="25000"/>
            </a:pPr>
            <a:r>
              <a:rPr lang="ru-RU" sz="9600" dirty="0">
                <a:solidFill>
                  <a:schemeClr val="tx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Научный руководитель</a:t>
            </a:r>
            <a:r>
              <a:rPr lang="ru-RU" sz="9600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ru-RU" sz="9600" dirty="0">
                <a:solidFill>
                  <a:schemeClr val="tx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 algn="l">
              <a:spcBef>
                <a:spcPts val="640"/>
              </a:spcBef>
              <a:buClr>
                <a:srgbClr val="888888"/>
              </a:buClr>
              <a:buSzPct val="25000"/>
            </a:pPr>
            <a:r>
              <a:rPr lang="ru-RU" sz="9600" dirty="0">
                <a:solidFill>
                  <a:schemeClr val="tx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с</a:t>
            </a:r>
            <a:r>
              <a:rPr lang="ru-RU" sz="9600" dirty="0" smtClean="0">
                <a:solidFill>
                  <a:schemeClr val="tx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т. пр. Григорьев </a:t>
            </a:r>
            <a:r>
              <a:rPr lang="ru-RU" sz="9600" dirty="0">
                <a:solidFill>
                  <a:schemeClr val="tx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Семён </a:t>
            </a:r>
            <a:r>
              <a:rPr lang="ru-RU" sz="9600" dirty="0" smtClean="0">
                <a:solidFill>
                  <a:schemeClr val="tx1"/>
                </a:solidFill>
                <a:latin typeface="Calibri" pitchFamily="34" charset="0"/>
                <a:ea typeface="Calibri"/>
                <a:cs typeface="Calibri"/>
                <a:sym typeface="Calibri"/>
              </a:rPr>
              <a:t>Вячеславович</a:t>
            </a:r>
            <a:endParaRPr lang="ru-RU" sz="9600" dirty="0">
              <a:solidFill>
                <a:schemeClr val="tx1"/>
              </a:solidFill>
              <a:latin typeface="Calibri" pitchFamily="34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640"/>
              </a:spcBef>
              <a:buClr>
                <a:srgbClr val="888888"/>
              </a:buClr>
              <a:buSzPct val="25000"/>
            </a:pPr>
            <a:endParaRPr lang="ru-RU" sz="9600" dirty="0">
              <a:solidFill>
                <a:schemeClr val="tx1"/>
              </a:solidFill>
              <a:latin typeface="Calibri" pitchFamily="34" charset="0"/>
            </a:endParaRPr>
          </a:p>
          <a:p>
            <a:pPr lvl="0">
              <a:spcBef>
                <a:spcPts val="640"/>
              </a:spcBef>
              <a:buClr>
                <a:srgbClr val="888888"/>
              </a:buClr>
              <a:buSzPct val="25000"/>
            </a:pPr>
            <a:endParaRPr lang="ru-RU" sz="9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0">
              <a:spcBef>
                <a:spcPts val="640"/>
              </a:spcBef>
              <a:buClr>
                <a:srgbClr val="888888"/>
              </a:buClr>
              <a:buSzPct val="25000"/>
            </a:pPr>
            <a:r>
              <a:rPr lang="ru-RU" sz="9600" dirty="0" smtClean="0">
                <a:solidFill>
                  <a:schemeClr val="tx1"/>
                </a:solidFill>
                <a:latin typeface="Calibri" pitchFamily="34" charset="0"/>
              </a:rPr>
              <a:t>СПбГУ</a:t>
            </a:r>
            <a:r>
              <a:rPr lang="ru-RU" sz="9600" dirty="0">
                <a:solidFill>
                  <a:schemeClr val="tx1"/>
                </a:solidFill>
                <a:latin typeface="Calibri" pitchFamily="34" charset="0"/>
              </a:rPr>
              <a:t>, 2016 год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9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80958" cy="453650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71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62" y="9397"/>
            <a:ext cx="6289838" cy="3240360"/>
          </a:xfr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" y="3429000"/>
            <a:ext cx="6552833" cy="3427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584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Реализована библиотека, предоставляющая следующие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функции для работы с массивами на 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GPGPU</a:t>
            </a:r>
            <a:endParaRPr lang="ru-RU" sz="2000" dirty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r>
              <a:rPr lang="ru-RU" sz="2000" dirty="0" err="1" smtClean="0">
                <a:solidFill>
                  <a:schemeClr val="tx1"/>
                </a:solidFill>
                <a:latin typeface="Calibri" pitchFamily="34" charset="0"/>
              </a:rPr>
              <a:t>map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ru-RU" sz="2000" dirty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r>
              <a:rPr lang="ru-RU" sz="2000" dirty="0" err="1">
                <a:solidFill>
                  <a:schemeClr val="tx1"/>
                </a:solidFill>
                <a:latin typeface="Calibri" pitchFamily="34" charset="0"/>
              </a:rPr>
              <a:t>mapi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lvl="1"/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map2 </a:t>
            </a:r>
          </a:p>
          <a:p>
            <a:pPr lvl="1"/>
            <a:r>
              <a:rPr lang="ru-RU" sz="2000" dirty="0" err="1">
                <a:solidFill>
                  <a:schemeClr val="tx1"/>
                </a:solidFill>
                <a:latin typeface="Calibri" pitchFamily="34" charset="0"/>
              </a:rPr>
              <a:t>reverse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Протестированы реализованные функции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и 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их композиции</a:t>
            </a:r>
            <a:endParaRPr lang="ru-RU" sz="200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Протестирована производительность в сравнении с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Array 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и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Array.Parallel</a:t>
            </a:r>
            <a:endParaRPr lang="ru-RU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О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бнаружена проблема, не позволившая реализовать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iter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и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iteri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(транслятор не обрабатывает цитированную функцию, имеющую тип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void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), заведена соответствующая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issue 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в </a:t>
            </a:r>
            <a:r>
              <a:rPr lang="ru-RU" sz="2000" dirty="0" err="1" smtClean="0">
                <a:solidFill>
                  <a:schemeClr val="tx1"/>
                </a:solidFill>
                <a:latin typeface="Calibri" pitchFamily="34" charset="0"/>
              </a:rPr>
              <a:t>репозитории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</a:rPr>
              <a:t>Brahma.FSharp</a:t>
            </a:r>
            <a:endParaRPr lang="ru-RU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Большие однотипные входные данные можно обрабатывать параллельно на графическом процессоре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GPGPU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General-purpose computing for graphics processing units)  —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техника использования 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GPU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для общих вычислений, обычно выполняемых  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CPU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Такую структуру данных, как массив, удобно обрабатывать на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GPGPU</a:t>
            </a:r>
            <a:endParaRPr lang="ru-RU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ru-RU" sz="55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52291"/>
            <a:ext cx="8229600" cy="1600200"/>
          </a:xfrm>
        </p:spPr>
        <p:txBody>
          <a:bodyPr/>
          <a:lstStyle/>
          <a:p>
            <a:r>
              <a:rPr lang="ru-RU" dirty="0" smtClean="0"/>
              <a:t>Обзор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3754760" cy="420506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OpenCL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 (Open 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Computing Language</a:t>
            </a:r>
            <a:r>
              <a:rPr lang="ru-RU" sz="20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  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—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  <a:latin typeface="Calibri" pitchFamily="34" charset="0"/>
              </a:rPr>
              <a:t>фреймворк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для написания программ, связанных с параллельными вычислениями на различных 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процессорах,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одна из реализаций техники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GPGPU</a:t>
            </a:r>
            <a:endParaRPr lang="ru-RU" sz="200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Brahma.FSharp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—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библиотека на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F#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 для интеграции вычислений на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GPGPU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, основана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на транслировании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F#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quotation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в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OpenCL</a:t>
            </a:r>
            <a:endParaRPr lang="ru-RU" sz="21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07" y="1826353"/>
            <a:ext cx="3934125" cy="4872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6631" y="1374674"/>
            <a:ext cx="5148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alibri" pitchFamily="34" charset="0"/>
              </a:rPr>
              <a:t>Вычисления на </a:t>
            </a:r>
            <a:r>
              <a:rPr lang="en-US" b="1" dirty="0">
                <a:latin typeface="Calibri" pitchFamily="34" charset="0"/>
              </a:rPr>
              <a:t>GPGPU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с использованием </a:t>
            </a:r>
            <a:r>
              <a:rPr lang="en-US" b="1" dirty="0" smtClean="0">
                <a:latin typeface="Calibri" pitchFamily="34" charset="0"/>
              </a:rPr>
              <a:t>Brahma</a:t>
            </a:r>
            <a:endParaRPr lang="ru-RU" b="1" dirty="0">
              <a:latin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2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Реализация библиотеки, предоставляющей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следующие функции для работы с массивами на 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GPGPU</a:t>
            </a:r>
          </a:p>
          <a:p>
            <a:pPr lvl="1"/>
            <a:r>
              <a:rPr lang="ru-RU" sz="2000" dirty="0" err="1" smtClean="0">
                <a:solidFill>
                  <a:schemeClr val="tx1"/>
                </a:solidFill>
                <a:latin typeface="Calibri" pitchFamily="34" charset="0"/>
              </a:rPr>
              <a:t>iter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lvl="1"/>
            <a:r>
              <a:rPr lang="ru-RU" sz="2000" dirty="0" err="1" smtClean="0">
                <a:solidFill>
                  <a:schemeClr val="tx1"/>
                </a:solidFill>
                <a:latin typeface="Calibri" pitchFamily="34" charset="0"/>
              </a:rPr>
              <a:t>iteri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 </a:t>
            </a:r>
            <a:endParaRPr lang="ru-RU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/>
            <a:r>
              <a:rPr lang="ru-RU" sz="2000" dirty="0" err="1" smtClean="0">
                <a:solidFill>
                  <a:schemeClr val="tx1"/>
                </a:solidFill>
                <a:latin typeface="Calibri" pitchFamily="34" charset="0"/>
              </a:rPr>
              <a:t>map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lvl="1"/>
            <a:r>
              <a:rPr lang="ru-RU" sz="2000" dirty="0" err="1" smtClean="0">
                <a:solidFill>
                  <a:schemeClr val="tx1"/>
                </a:solidFill>
                <a:latin typeface="Calibri" pitchFamily="34" charset="0"/>
              </a:rPr>
              <a:t>mapi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lvl="1"/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map2 </a:t>
            </a:r>
          </a:p>
          <a:p>
            <a:pPr lvl="1"/>
            <a:r>
              <a:rPr lang="ru-RU" sz="2000" dirty="0" err="1" smtClean="0">
                <a:solidFill>
                  <a:schemeClr val="tx1"/>
                </a:solidFill>
                <a:latin typeface="Calibri" pitchFamily="34" charset="0"/>
              </a:rPr>
              <a:t>reverse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Тестирование вышеперечисленных функций и их композиций</a:t>
            </a:r>
            <a:endParaRPr lang="ru-RU" sz="200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Сравнение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производительности реализованных 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функций со стандартными функциями </a:t>
            </a:r>
            <a:r>
              <a:rPr lang="ru-RU" sz="2000" dirty="0" err="1">
                <a:solidFill>
                  <a:schemeClr val="tx1"/>
                </a:solidFill>
                <a:latin typeface="Calibri" pitchFamily="34" charset="0"/>
              </a:rPr>
              <a:t>Array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 и </a:t>
            </a:r>
            <a:r>
              <a:rPr lang="ru-RU" sz="2000" dirty="0" err="1">
                <a:solidFill>
                  <a:schemeClr val="tx1"/>
                </a:solidFill>
                <a:latin typeface="Calibri" pitchFamily="34" charset="0"/>
              </a:rPr>
              <a:t>Array.Parallel</a:t>
            </a:r>
            <a:endParaRPr lang="ru-RU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296"/>
            <a:ext cx="8229600" cy="1600200"/>
          </a:xfrm>
        </p:spPr>
        <p:txBody>
          <a:bodyPr/>
          <a:lstStyle/>
          <a:p>
            <a:r>
              <a:rPr lang="ru-RU" dirty="0" smtClean="0"/>
              <a:t>Обработка массива в библиотеке </a:t>
            </a:r>
            <a:r>
              <a:rPr lang="en-US" dirty="0" err="1" smtClean="0"/>
              <a:t>ArrayGPU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55650"/>
            <a:ext cx="7283425" cy="5184576"/>
          </a:xfrm>
        </p:spPr>
      </p:pic>
    </p:spTree>
    <p:extLst>
      <p:ext uri="{BB962C8B-B14F-4D97-AF65-F5344CB8AC3E}">
        <p14:creationId xmlns:p14="http://schemas.microsoft.com/office/powerpoint/2010/main" val="40683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169662"/>
            <a:ext cx="3799767" cy="3688338"/>
          </a:xfrm>
        </p:spPr>
      </p:pic>
      <p:sp>
        <p:nvSpPr>
          <p:cNvPr id="7" name="TextBox 6"/>
          <p:cNvSpPr txBox="1"/>
          <p:nvPr/>
        </p:nvSpPr>
        <p:spPr>
          <a:xfrm>
            <a:off x="2339752" y="549301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Время, затраченное на разных этапах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484784"/>
            <a:ext cx="78787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Вызов функции:</a:t>
            </a:r>
          </a:p>
          <a:p>
            <a:r>
              <a:rPr lang="en-US" b="1" dirty="0" smtClean="0">
                <a:latin typeface="Calibri" pitchFamily="34" charset="0"/>
              </a:rPr>
              <a:t>let </a:t>
            </a:r>
            <a:r>
              <a:rPr lang="en-US" b="1" dirty="0" err="1">
                <a:latin typeface="Calibri" pitchFamily="34" charset="0"/>
              </a:rPr>
              <a:t>arr</a:t>
            </a:r>
            <a:r>
              <a:rPr lang="en-US" b="1" dirty="0">
                <a:latin typeface="Calibri" pitchFamily="34" charset="0"/>
              </a:rPr>
              <a:t> = [|for i in 1..1000000 -&gt; i|]</a:t>
            </a:r>
          </a:p>
          <a:p>
            <a:r>
              <a:rPr lang="en-US" b="1" dirty="0">
                <a:latin typeface="Calibri" pitchFamily="34" charset="0"/>
              </a:rPr>
              <a:t>let t = </a:t>
            </a:r>
            <a:r>
              <a:rPr lang="en-US" b="1" dirty="0" err="1">
                <a:latin typeface="Calibri" pitchFamily="34" charset="0"/>
              </a:rPr>
              <a:t>ArrayGPU.init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arr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//</a:t>
            </a:r>
            <a:r>
              <a:rPr lang="ru-RU" dirty="0">
                <a:latin typeface="Calibri" pitchFamily="34" charset="0"/>
              </a:rPr>
              <a:t>инициализация, получение системных параметров</a:t>
            </a:r>
          </a:p>
          <a:p>
            <a:r>
              <a:rPr lang="en-US" b="1" dirty="0">
                <a:latin typeface="Calibri" pitchFamily="34" charset="0"/>
              </a:rPr>
              <a:t>let </a:t>
            </a:r>
            <a:r>
              <a:rPr lang="en-US" b="1" dirty="0" err="1">
                <a:latin typeface="Calibri" pitchFamily="34" charset="0"/>
              </a:rPr>
              <a:t>outarr</a:t>
            </a:r>
            <a:r>
              <a:rPr lang="en-US" b="1" dirty="0">
                <a:latin typeface="Calibri" pitchFamily="34" charset="0"/>
              </a:rPr>
              <a:t> = </a:t>
            </a:r>
            <a:r>
              <a:rPr lang="fr-FR" b="1" dirty="0">
                <a:latin typeface="Calibri" pitchFamily="34" charset="0"/>
              </a:rPr>
              <a:t>ArrayGPU.Reverse (ArrayGPU.Map (&lt;@ fun x -&gt; x + 2 @&gt;) arr t) t</a:t>
            </a:r>
            <a:endParaRPr lang="ru-RU" dirty="0" smtClean="0">
              <a:latin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</a:rPr>
              <a:t>let </a:t>
            </a:r>
            <a:r>
              <a:rPr lang="en-US" b="1" dirty="0" err="1">
                <a:latin typeface="Calibri" pitchFamily="34" charset="0"/>
              </a:rPr>
              <a:t>outarr</a:t>
            </a:r>
            <a:r>
              <a:rPr lang="en-US" b="1" dirty="0">
                <a:latin typeface="Calibri" pitchFamily="34" charset="0"/>
              </a:rPr>
              <a:t> = </a:t>
            </a:r>
            <a:r>
              <a:rPr lang="en-US" b="1" dirty="0" err="1">
                <a:latin typeface="Calibri" pitchFamily="34" charset="0"/>
              </a:rPr>
              <a:t>ArrayGPU.getResult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outarr</a:t>
            </a:r>
            <a:r>
              <a:rPr lang="en-US" b="1" dirty="0">
                <a:latin typeface="Calibri" pitchFamily="34" charset="0"/>
              </a:rPr>
              <a:t> t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//</a:t>
            </a:r>
            <a:r>
              <a:rPr lang="ru-RU" dirty="0">
                <a:latin typeface="Calibri" pitchFamily="34" charset="0"/>
              </a:rPr>
              <a:t>копирование результата на хост</a:t>
            </a:r>
          </a:p>
          <a:p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2915816" y="6200899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1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Протестирована корректность функций 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Протестирована корректность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и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х композиций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ru-RU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Проверено возникновение </a:t>
            </a:r>
            <a:r>
              <a:rPr lang="ru-RU" sz="2000" dirty="0">
                <a:solidFill>
                  <a:schemeClr val="tx1"/>
                </a:solidFill>
                <a:latin typeface="Calibri" pitchFamily="34" charset="0"/>
              </a:rPr>
              <a:t>исключений при подаче на вход пустого массива и двух массивов разной длины для функции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Map2</a:t>
            </a:r>
          </a:p>
          <a:p>
            <a:endParaRPr lang="ru-RU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/>
          <a:lstStyle/>
          <a:p>
            <a:r>
              <a:rPr lang="ru-RU" sz="4800" dirty="0" smtClean="0"/>
              <a:t>Производительность</a:t>
            </a:r>
            <a:r>
              <a:rPr lang="en-US" sz="4800" dirty="0" smtClean="0"/>
              <a:t> </a:t>
            </a:r>
            <a:endParaRPr lang="ru-RU" sz="4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854927" cy="460851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96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819299" cy="459365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9763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2496</TotalTime>
  <Words>233</Words>
  <Application>Microsoft Office PowerPoint</Application>
  <PresentationFormat>Экран (4:3)</PresentationFormat>
  <Paragraphs>51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Исполнительная</vt:lpstr>
      <vt:lpstr>Библиотека функций для работы с массивами на GPGPU </vt:lpstr>
      <vt:lpstr>Введение</vt:lpstr>
      <vt:lpstr>Обзор</vt:lpstr>
      <vt:lpstr>Задачи</vt:lpstr>
      <vt:lpstr>Обработка массива в библиотеке ArrayGPU</vt:lpstr>
      <vt:lpstr>Использование</vt:lpstr>
      <vt:lpstr>Тесты</vt:lpstr>
      <vt:lpstr>Производительность </vt:lpstr>
      <vt:lpstr>Презентация PowerPoint</vt:lpstr>
      <vt:lpstr>Презентация PowerPoint</vt:lpstr>
      <vt:lpstr>Презентация PowerPoint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функций для работы с массивами на GPGPU </dc:title>
  <dc:creator>Polina</dc:creator>
  <cp:lastModifiedBy>Polina</cp:lastModifiedBy>
  <cp:revision>98</cp:revision>
  <dcterms:created xsi:type="dcterms:W3CDTF">2016-05-16T14:55:26Z</dcterms:created>
  <dcterms:modified xsi:type="dcterms:W3CDTF">2016-05-28T05:47:54Z</dcterms:modified>
</cp:coreProperties>
</file>