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59" r:id="rId5"/>
    <p:sldId id="270" r:id="rId6"/>
    <p:sldId id="262" r:id="rId7"/>
    <p:sldId id="271" r:id="rId8"/>
    <p:sldId id="258" r:id="rId9"/>
    <p:sldId id="265" r:id="rId10"/>
    <p:sldId id="272" r:id="rId11"/>
    <p:sldId id="263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1C1168-00DA-4207-A644-5565C334DFC7}" type="datetimeFigureOut">
              <a:rPr lang="ru-RU" smtClean="0"/>
              <a:pPr/>
              <a:t>26.12.2016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8B703-5177-4A94-AACA-78D4D706776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708920"/>
            <a:ext cx="8579296" cy="1752600"/>
          </a:xfrm>
        </p:spPr>
        <p:txBody>
          <a:bodyPr>
            <a:normAutofit/>
          </a:bodyPr>
          <a:lstStyle/>
          <a:p>
            <a:r>
              <a:rPr lang="ru-RU" b="0" u="sng" dirty="0" smtClean="0">
                <a:solidFill>
                  <a:srgbClr val="C00000"/>
                </a:solidFill>
              </a:rPr>
              <a:t>Авторы:</a:t>
            </a:r>
            <a:r>
              <a:rPr lang="ru-RU" b="0" dirty="0" smtClean="0">
                <a:solidFill>
                  <a:schemeClr val="tx1"/>
                </a:solidFill>
              </a:rPr>
              <a:t> </a:t>
            </a:r>
            <a:r>
              <a:rPr lang="ru-RU" b="0" dirty="0" err="1" smtClean="0">
                <a:solidFill>
                  <a:schemeClr val="tx1"/>
                </a:solidFill>
              </a:rPr>
              <a:t>маллабаев</a:t>
            </a:r>
            <a:r>
              <a:rPr lang="ru-RU" b="0" dirty="0" smtClean="0">
                <a:solidFill>
                  <a:schemeClr val="tx1"/>
                </a:solidFill>
              </a:rPr>
              <a:t> </a:t>
            </a:r>
            <a:r>
              <a:rPr lang="ru-RU" b="0" dirty="0" err="1" smtClean="0">
                <a:solidFill>
                  <a:schemeClr val="tx1"/>
                </a:solidFill>
              </a:rPr>
              <a:t>азамат</a:t>
            </a:r>
            <a:r>
              <a:rPr lang="ru-RU" b="0" dirty="0" smtClean="0">
                <a:solidFill>
                  <a:schemeClr val="tx1"/>
                </a:solidFill>
              </a:rPr>
              <a:t>, </a:t>
            </a:r>
            <a:r>
              <a:rPr lang="ru-RU" b="0" dirty="0" err="1" smtClean="0">
                <a:solidFill>
                  <a:schemeClr val="tx1"/>
                </a:solidFill>
              </a:rPr>
              <a:t>лунина</a:t>
            </a:r>
            <a:r>
              <a:rPr lang="ru-RU" b="0" dirty="0" smtClean="0">
                <a:solidFill>
                  <a:schemeClr val="tx1"/>
                </a:solidFill>
              </a:rPr>
              <a:t> </a:t>
            </a:r>
            <a:r>
              <a:rPr lang="ru-RU" b="0" dirty="0" err="1" smtClean="0">
                <a:solidFill>
                  <a:schemeClr val="tx1"/>
                </a:solidFill>
              </a:rPr>
              <a:t>полина</a:t>
            </a:r>
            <a:r>
              <a:rPr lang="ru-RU" b="0" dirty="0" smtClean="0">
                <a:solidFill>
                  <a:schemeClr val="tx1"/>
                </a:solidFill>
              </a:rPr>
              <a:t>, </a:t>
            </a:r>
          </a:p>
          <a:p>
            <a:r>
              <a:rPr lang="ru-RU" b="0" dirty="0" err="1" smtClean="0">
                <a:solidFill>
                  <a:schemeClr val="tx1"/>
                </a:solidFill>
              </a:rPr>
              <a:t>сусанина</a:t>
            </a:r>
            <a:r>
              <a:rPr lang="ru-RU" b="0" dirty="0" smtClean="0">
                <a:solidFill>
                  <a:schemeClr val="tx1"/>
                </a:solidFill>
              </a:rPr>
              <a:t> </a:t>
            </a:r>
            <a:r>
              <a:rPr lang="ru-RU" b="0" dirty="0" err="1" smtClean="0">
                <a:solidFill>
                  <a:schemeClr val="tx1"/>
                </a:solidFill>
              </a:rPr>
              <a:t>юлия</a:t>
            </a:r>
            <a:r>
              <a:rPr lang="ru-RU" b="0" dirty="0" smtClean="0">
                <a:solidFill>
                  <a:schemeClr val="tx1"/>
                </a:solidFill>
              </a:rPr>
              <a:t>, </a:t>
            </a:r>
            <a:r>
              <a:rPr lang="ru-RU" b="0" dirty="0" err="1" smtClean="0">
                <a:solidFill>
                  <a:schemeClr val="tx1"/>
                </a:solidFill>
              </a:rPr>
              <a:t>васенина</a:t>
            </a:r>
            <a:r>
              <a:rPr lang="ru-RU" b="0" dirty="0" smtClean="0">
                <a:solidFill>
                  <a:schemeClr val="tx1"/>
                </a:solidFill>
              </a:rPr>
              <a:t> анна</a:t>
            </a:r>
          </a:p>
          <a:p>
            <a:r>
              <a:rPr lang="ru-RU" b="0" dirty="0" smtClean="0">
                <a:solidFill>
                  <a:schemeClr val="tx1"/>
                </a:solidFill>
              </a:rPr>
              <a:t>243 группа</a:t>
            </a:r>
          </a:p>
          <a:p>
            <a:r>
              <a:rPr lang="ru-RU" b="0" u="sng" dirty="0" smtClean="0">
                <a:solidFill>
                  <a:srgbClr val="C00000"/>
                </a:solidFill>
              </a:rPr>
              <a:t>Руководитель</a:t>
            </a:r>
            <a:r>
              <a:rPr lang="ru-RU" b="0" dirty="0" smtClean="0">
                <a:solidFill>
                  <a:schemeClr val="tx1"/>
                </a:solidFill>
              </a:rPr>
              <a:t>: </a:t>
            </a:r>
            <a:r>
              <a:rPr lang="ru-RU" b="0" cap="none" dirty="0" smtClean="0">
                <a:solidFill>
                  <a:schemeClr val="tx1"/>
                </a:solidFill>
              </a:rPr>
              <a:t>к</a:t>
            </a:r>
            <a:r>
              <a:rPr lang="en-US" b="0" cap="none" dirty="0" smtClean="0">
                <a:solidFill>
                  <a:schemeClr val="tx1"/>
                </a:solidFill>
              </a:rPr>
              <a:t>.</a:t>
            </a:r>
            <a:r>
              <a:rPr lang="ru-RU" b="0" cap="none" dirty="0" smtClean="0">
                <a:solidFill>
                  <a:schemeClr val="tx1"/>
                </a:solidFill>
              </a:rPr>
              <a:t> ф</a:t>
            </a:r>
            <a:r>
              <a:rPr lang="en-US" b="0" cap="none" dirty="0">
                <a:solidFill>
                  <a:schemeClr val="tx1"/>
                </a:solidFill>
              </a:rPr>
              <a:t>.</a:t>
            </a:r>
            <a:r>
              <a:rPr lang="ru-RU" b="0" cap="none" dirty="0" smtClean="0">
                <a:solidFill>
                  <a:schemeClr val="tx1"/>
                </a:solidFill>
              </a:rPr>
              <a:t>-м</a:t>
            </a:r>
            <a:r>
              <a:rPr lang="en-US" b="0" cap="none" dirty="0" smtClean="0">
                <a:solidFill>
                  <a:schemeClr val="tx1"/>
                </a:solidFill>
              </a:rPr>
              <a:t>.</a:t>
            </a:r>
            <a:r>
              <a:rPr lang="ru-RU" b="0" cap="none" dirty="0" smtClean="0">
                <a:solidFill>
                  <a:schemeClr val="tx1"/>
                </a:solidFill>
              </a:rPr>
              <a:t> н. </a:t>
            </a:r>
            <a:r>
              <a:rPr lang="ru-RU" b="0" dirty="0" err="1" smtClean="0">
                <a:solidFill>
                  <a:schemeClr val="tx1"/>
                </a:solidFill>
              </a:rPr>
              <a:t>григорьев</a:t>
            </a:r>
            <a:r>
              <a:rPr lang="ru-RU" b="0" dirty="0" smtClean="0">
                <a:solidFill>
                  <a:schemeClr val="tx1"/>
                </a:solidFill>
              </a:rPr>
              <a:t> </a:t>
            </a:r>
            <a:r>
              <a:rPr lang="ru-RU" b="0" dirty="0" err="1" smtClean="0">
                <a:solidFill>
                  <a:schemeClr val="tx1"/>
                </a:solidFill>
              </a:rPr>
              <a:t>с.В</a:t>
            </a:r>
            <a:r>
              <a:rPr lang="ru-RU" b="0" dirty="0" smtClean="0">
                <a:solidFill>
                  <a:schemeClr val="tx1"/>
                </a:solidFill>
              </a:rPr>
              <a:t>.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2272" y="332656"/>
            <a:ext cx="8458200" cy="1470025"/>
          </a:xfrm>
        </p:spPr>
        <p:txBody>
          <a:bodyPr/>
          <a:lstStyle/>
          <a:p>
            <a:r>
              <a:rPr lang="ru-RU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веб-приложения для анализа последовательностей РНК 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37321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МАТЕМАТИКО-МЕХАНИЧЕСКИЙ ФАКУЛЬТЕТ</a:t>
            </a:r>
          </a:p>
          <a:p>
            <a:pPr algn="ctr"/>
            <a:r>
              <a:rPr lang="ru-RU" sz="1600" dirty="0" smtClean="0"/>
              <a:t>САНКТ-ПЕТЕРБУРГСКОГО ГОСУДАРСТВЕННОГО УНИВЕРСИТЕТА</a:t>
            </a:r>
          </a:p>
          <a:p>
            <a:pPr algn="ctr"/>
            <a:r>
              <a:rPr lang="ru-RU" dirty="0" smtClean="0"/>
              <a:t>2</a:t>
            </a:r>
            <a:r>
              <a:rPr lang="en-US" dirty="0" smtClean="0"/>
              <a:t>6</a:t>
            </a:r>
            <a:r>
              <a:rPr lang="ru-RU" dirty="0" smtClean="0"/>
              <a:t>.12.2016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990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37863"/>
            <a:ext cx="8064896" cy="48434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43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68"/>
          <a:stretch/>
        </p:blipFill>
        <p:spPr>
          <a:xfrm>
            <a:off x="179512" y="1563464"/>
            <a:ext cx="8761288" cy="4241800"/>
          </a:xfr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 работы веб-приложения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94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2103112"/>
            <a:ext cx="8503920" cy="3702152"/>
          </a:xfrm>
        </p:spPr>
        <p:txBody>
          <a:bodyPr/>
          <a:lstStyle/>
          <a:p>
            <a:r>
              <a:rPr lang="ru-RU" dirty="0" smtClean="0"/>
              <a:t>Реализация пользовательского интерфейса</a:t>
            </a:r>
          </a:p>
          <a:p>
            <a:r>
              <a:rPr lang="ru-RU" dirty="0" smtClean="0"/>
              <a:t>Выполнение задач приложения на сервере и интеграция с пользовательским интерфейсом</a:t>
            </a:r>
          </a:p>
          <a:p>
            <a:r>
              <a:rPr lang="ru-RU" dirty="0"/>
              <a:t>Визуализация графа и </a:t>
            </a:r>
            <a:r>
              <a:rPr lang="ru-RU" dirty="0" smtClean="0"/>
              <a:t>выделение ребер</a:t>
            </a:r>
            <a:r>
              <a:rPr lang="ru-RU" dirty="0"/>
              <a:t>, интеграция с пользовательским интерфейсом</a:t>
            </a:r>
          </a:p>
          <a:p>
            <a:r>
              <a:rPr lang="ru-RU" dirty="0" smtClean="0"/>
              <a:t>Создание документации к веб-приложению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778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2031104"/>
            <a:ext cx="8503920" cy="37741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u="sng" dirty="0" smtClean="0">
                <a:solidFill>
                  <a:srgbClr val="C00000"/>
                </a:solidFill>
              </a:rPr>
              <a:t>Цель работы</a:t>
            </a:r>
            <a:r>
              <a:rPr lang="en-US" sz="2000" u="sng" dirty="0" smtClean="0">
                <a:solidFill>
                  <a:srgbClr val="C00000"/>
                </a:solidFill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поиск </a:t>
            </a:r>
            <a:r>
              <a:rPr lang="ru-RU" sz="2000" dirty="0" err="1"/>
              <a:t>подпоследовательностей</a:t>
            </a:r>
            <a:r>
              <a:rPr lang="ru-RU" sz="2000" dirty="0"/>
              <a:t> РНК, являющихся генами, в </a:t>
            </a:r>
            <a:r>
              <a:rPr lang="ru-RU" sz="2000" dirty="0" err="1"/>
              <a:t>метагеномных</a:t>
            </a:r>
            <a:r>
              <a:rPr lang="ru-RU" sz="2000" dirty="0"/>
              <a:t> </a:t>
            </a:r>
            <a:r>
              <a:rPr lang="ru-RU" sz="2000" dirty="0" smtClean="0"/>
              <a:t>сборках</a:t>
            </a:r>
            <a:r>
              <a:rPr lang="ru-RU" sz="2000" dirty="0"/>
              <a:t/>
            </a:r>
            <a:br>
              <a:rPr lang="ru-RU" sz="2000" dirty="0"/>
            </a:b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u="sng" dirty="0" smtClean="0">
                <a:solidFill>
                  <a:srgbClr val="C00000"/>
                </a:solidFill>
              </a:rPr>
              <a:t>Задачи</a:t>
            </a:r>
            <a:r>
              <a:rPr lang="en-US" sz="2000" u="sng" dirty="0" smtClean="0">
                <a:solidFill>
                  <a:srgbClr val="C00000"/>
                </a:solidFill>
              </a:rPr>
              <a:t>:</a:t>
            </a:r>
            <a:endParaRPr lang="ru-RU" sz="2000" u="sng" dirty="0">
              <a:solidFill>
                <a:srgbClr val="C0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ru-RU" sz="2000" dirty="0"/>
              <a:t>Поиск всех подцепочек РНК указанной длины и соответствующих некоторой (выбранной по умолчанию или заданной пользователем) грамматике</a:t>
            </a:r>
          </a:p>
          <a:p>
            <a:pPr fontAlgn="base">
              <a:spcBef>
                <a:spcPts val="0"/>
              </a:spcBef>
            </a:pPr>
            <a:r>
              <a:rPr lang="ru-RU" sz="2000" dirty="0"/>
              <a:t>Выделение полученных </a:t>
            </a:r>
            <a:r>
              <a:rPr lang="ru-RU" sz="2000" dirty="0" err="1"/>
              <a:t>подпоследовательностей</a:t>
            </a:r>
            <a:r>
              <a:rPr lang="ru-RU" sz="2000" dirty="0"/>
              <a:t> на входном графе (для небольших входных данных)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737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участников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2319136"/>
            <a:ext cx="8503920" cy="3414120"/>
          </a:xfrm>
        </p:spPr>
        <p:txBody>
          <a:bodyPr/>
          <a:lstStyle/>
          <a:p>
            <a:r>
              <a:rPr lang="ru-RU" dirty="0"/>
              <a:t>Создание документации к веб-приложению</a:t>
            </a:r>
          </a:p>
          <a:p>
            <a:r>
              <a:rPr lang="ru-RU" dirty="0"/>
              <a:t>Выполнение задач приложения на сервере и интеграция с пользовательским </a:t>
            </a:r>
            <a:r>
              <a:rPr lang="ru-RU" dirty="0" smtClean="0"/>
              <a:t>интерфейсом</a:t>
            </a:r>
          </a:p>
          <a:p>
            <a:r>
              <a:rPr lang="ru-RU" dirty="0" smtClean="0"/>
              <a:t>Реализация </a:t>
            </a:r>
            <a:r>
              <a:rPr lang="ru-RU" dirty="0"/>
              <a:t>пользовательского </a:t>
            </a:r>
            <a:r>
              <a:rPr lang="ru-RU" dirty="0" smtClean="0"/>
              <a:t>интерфейса</a:t>
            </a:r>
          </a:p>
          <a:p>
            <a:r>
              <a:rPr lang="ru-RU" dirty="0" smtClean="0"/>
              <a:t>Визуализация </a:t>
            </a:r>
            <a:r>
              <a:rPr lang="ru-RU" dirty="0"/>
              <a:t>графа и </a:t>
            </a:r>
            <a:r>
              <a:rPr lang="ru-RU" dirty="0" smtClean="0"/>
              <a:t>выделение </a:t>
            </a:r>
            <a:r>
              <a:rPr lang="ru-RU" dirty="0" smtClean="0"/>
              <a:t>ребер</a:t>
            </a:r>
            <a:endParaRPr lang="ru-RU" dirty="0" smtClean="0"/>
          </a:p>
          <a:p>
            <a:endParaRPr lang="ru-RU" dirty="0"/>
          </a:p>
          <a:p>
            <a:endParaRPr lang="ru-RU" u="sng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66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использования</a:t>
            </a:r>
            <a:endParaRPr lang="ru-RU" dirty="0"/>
          </a:p>
        </p:txBody>
      </p:sp>
      <p:pic>
        <p:nvPicPr>
          <p:cNvPr id="1028" name="Picture 4" descr="https://pp.vk.me/c638023/v638023474/16de5/0Tpolff_Fw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6" y="1556792"/>
            <a:ext cx="8820000" cy="476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63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1028" name="Picture 4" descr="https://pp.vk.me/c638023/v638023474/16dcb/P5gShm47tb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47148" cy="4921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4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13788"/>
            <a:ext cx="7725789" cy="46955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4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939683" cy="4752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19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534400" cy="758825"/>
          </a:xfrm>
        </p:spPr>
        <p:txBody>
          <a:bodyPr/>
          <a:lstStyle/>
          <a:p>
            <a:r>
              <a:rPr lang="ru-RU" dirty="0" smtClean="0"/>
              <a:t>Дизайн интерфейса</a:t>
            </a:r>
            <a:endParaRPr lang="ru-RU" dirty="0"/>
          </a:p>
        </p:txBody>
      </p:sp>
      <p:pic>
        <p:nvPicPr>
          <p:cNvPr id="2050" name="Picture 2" descr="https://pp.vk.me/c638023/v638023474/16dfd/Lndri8xqwJ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7" y="1124744"/>
            <a:ext cx="7992566" cy="517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0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56792"/>
            <a:ext cx="4486272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Технология</a:t>
            </a:r>
            <a:r>
              <a:rPr lang="ru-RU" sz="2400" dirty="0" smtClean="0"/>
              <a:t>: </a:t>
            </a:r>
            <a:r>
              <a:rPr lang="en-US" sz="2400" dirty="0" err="1" smtClean="0"/>
              <a:t>DraculaGraph</a:t>
            </a:r>
            <a:endParaRPr lang="ru-RU" sz="2400" dirty="0"/>
          </a:p>
          <a:p>
            <a:pPr lvl="1" fontAlgn="base"/>
            <a:r>
              <a:rPr lang="ru-RU" dirty="0">
                <a:solidFill>
                  <a:schemeClr val="tx1"/>
                </a:solidFill>
              </a:rPr>
              <a:t>создание функции визуализации графа</a:t>
            </a:r>
          </a:p>
          <a:p>
            <a:pPr lvl="1" fontAlgn="base"/>
            <a:r>
              <a:rPr lang="ru-RU" dirty="0">
                <a:solidFill>
                  <a:schemeClr val="tx1"/>
                </a:solidFill>
              </a:rPr>
              <a:t>создание функции раскрашивания необходимых ребер графа</a:t>
            </a:r>
          </a:p>
          <a:p>
            <a:pPr lvl="1" fontAlgn="base"/>
            <a:r>
              <a:rPr lang="ru-RU" dirty="0">
                <a:solidFill>
                  <a:schemeClr val="tx1"/>
                </a:solidFill>
              </a:rPr>
              <a:t>предоставление пользователю возможности изменения отображения </a:t>
            </a:r>
            <a:r>
              <a:rPr lang="ru-RU" dirty="0" smtClean="0">
                <a:solidFill>
                  <a:schemeClr val="tx1"/>
                </a:solidFill>
              </a:rPr>
              <a:t>графа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556792"/>
            <a:ext cx="4032448" cy="34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42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559</TotalTime>
  <Words>132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Разработка веб-приложения для анализа последовательностей РНК </vt:lpstr>
      <vt:lpstr>Цели и задачи приложения</vt:lpstr>
      <vt:lpstr>Задачи участников команды</vt:lpstr>
      <vt:lpstr>Сценарии использования</vt:lpstr>
      <vt:lpstr>Диаграмма модулей</vt:lpstr>
      <vt:lpstr>Сервер </vt:lpstr>
      <vt:lpstr>Парсер</vt:lpstr>
      <vt:lpstr>Дизайн интерфейса</vt:lpstr>
      <vt:lpstr>Визуализация графа</vt:lpstr>
      <vt:lpstr>Справка</vt:lpstr>
      <vt:lpstr>Слайд 11</vt:lpstr>
      <vt:lpstr>Результаты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анализа последовательностей РНК</dc:title>
  <dc:creator>Polina</dc:creator>
  <cp:lastModifiedBy>Almazis Saibrog</cp:lastModifiedBy>
  <cp:revision>26</cp:revision>
  <dcterms:created xsi:type="dcterms:W3CDTF">2016-12-22T15:37:50Z</dcterms:created>
  <dcterms:modified xsi:type="dcterms:W3CDTF">2016-12-25T22:22:28Z</dcterms:modified>
</cp:coreProperties>
</file>