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71" r:id="rId5"/>
    <p:sldId id="272" r:id="rId6"/>
    <p:sldId id="288" r:id="rId7"/>
    <p:sldId id="291" r:id="rId8"/>
    <p:sldId id="29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/>
    <p:restoredTop sz="94722"/>
  </p:normalViewPr>
  <p:slideViewPr>
    <p:cSldViewPr snapToGrid="0" snapToObjects="1">
      <p:cViewPr varScale="1">
        <p:scale>
          <a:sx n="81" d="100"/>
          <a:sy n="81" d="100"/>
        </p:scale>
        <p:origin x="979" y="6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03/10/2022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03/10/2022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  <a:p>
            <a:r>
              <a:rPr lang="ru-RU" dirty="0"/>
              <a:t>Компактная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Дифференциальное уравнение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617158"/>
                  </p:ext>
                </p:extLst>
              </p:nvPr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617158"/>
                  </p:ext>
                </p:extLst>
              </p:nvPr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EC3723C-87A1-4CB0-A0A2-82148917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548" y="1836302"/>
            <a:ext cx="2321906" cy="1482347"/>
          </a:xfrm>
          <a:prstGeom prst="rect">
            <a:avLst/>
          </a:prstGeom>
        </p:spPr>
      </p:pic>
      <p:pic>
        <p:nvPicPr>
          <p:cNvPr id="16" name="Picture 1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4556CB-4928-49F3-B546-6E771DDA5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627" y="1756646"/>
            <a:ext cx="2521243" cy="1641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15163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2+4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15163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923" r="-920988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923" r="-124699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923" r="-27981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1923" r="-920988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01923" r="-12469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01923" r="-279817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98113" r="-9209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98113" r="-1246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98113" r="-2798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03846" r="-920988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303846" r="-27981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403846" r="-920988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403846" r="-124699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403846" r="-27981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503846" r="-920988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503846" r="-124699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503846" r="-27981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72607" t="-503846" r="-66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38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схема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245561" cy="339323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/>
                  <a:t>Безразмерные параметры: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245561" cy="3393234"/>
              </a:xfrm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схема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60724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7−15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200" b="0" i="1" smtClean="0">
                                    <a:latin typeface="Cambria Math" panose="02040503050406030204" pitchFamily="18" charset="0"/>
                                  </a:rPr>
                                  <m:t>144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41−150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+90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560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−192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+7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2460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1+30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41+30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+90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246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60724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923" r="-920988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923" r="-124699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923" r="-27981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923" r="-660" b="-5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1923" r="-920988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01923" r="-12469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01923" r="-279817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01923" r="-660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98113" r="-9209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98113" r="-1246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98113" r="-2798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98113" r="-66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03846" r="-920988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303846" r="-124699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303846" r="-27981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303846" r="-660" b="-2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03846" r="-920988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403846" r="-124699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403846" r="-27981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403846" r="-660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503846" r="-920988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503846" r="-124699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503846" r="-27981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503846" r="-66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28AC9B7-1292-4E6A-8431-FCD29F9A6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76" y="1757051"/>
            <a:ext cx="2520000" cy="1640848"/>
          </a:xfrm>
          <a:prstGeom prst="rect">
            <a:avLst/>
          </a:prstGeom>
        </p:spPr>
      </p:pic>
      <p:pic>
        <p:nvPicPr>
          <p:cNvPr id="13" name="Picture 12" descr="A picture containing black, electronics, image&#10;&#10;Description automatically generated">
            <a:extLst>
              <a:ext uri="{FF2B5EF4-FFF2-40B4-BE49-F238E27FC236}">
                <a16:creationId xmlns:a16="http://schemas.microsoft.com/office/drawing/2014/main" id="{2CC76228-FB45-41C3-AE74-F5B8E84B6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376" y="1757051"/>
            <a:ext cx="2520000" cy="1608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FAAFE-7BEE-40AE-AE78-FA1A037848F7}"/>
                  </a:ext>
                </a:extLst>
              </p:cNvPr>
              <p:cNvSpPr txBox="1"/>
              <p:nvPr/>
            </p:nvSpPr>
            <p:spPr>
              <a:xfrm>
                <a:off x="6589376" y="3455774"/>
                <a:ext cx="3001912" cy="3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000" b="0" dirty="0">
                    <a:solidFill>
                      <a:srgbClr val="FF0000"/>
                    </a:solidFill>
                  </a:rPr>
                  <a:t>Условия устойчивости: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−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den>
                            </m:f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</m:oMath>
                </a14:m>
                <a:endParaRPr lang="fr-CH" sz="1000" dirty="0">
                  <a:solidFill>
                    <a:srgbClr val="FF0000"/>
                  </a:solidFill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FAAFE-7BEE-40AE-AE78-FA1A0378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76" y="3455774"/>
                <a:ext cx="3001912" cy="3212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Точные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Точные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830A81-702B-4B60-830A-15C67DBDED2F}"/>
                  </a:ext>
                </a:extLst>
              </p:cNvPr>
              <p:cNvSpPr txBox="1"/>
              <p:nvPr/>
            </p:nvSpPr>
            <p:spPr>
              <a:xfrm>
                <a:off x="6532535" y="2224815"/>
                <a:ext cx="4001545" cy="961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300" b="0" dirty="0">
                    <a:latin typeface="Cambria Math" panose="02040503050406030204" pitchFamily="18" charset="0"/>
                  </a:rPr>
                  <a:t>Периодические граничные условия</a:t>
                </a:r>
              </a:p>
              <a:p>
                <a:pPr marL="228600" indent="-22860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ad>
                              <m:radPr>
                                <m:degHide m:val="on"/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CH" sz="1300" dirty="0">
                  <a:latin typeface="HSE Sans" panose="02000000000000000000" pitchFamily="2" charset="0"/>
                </a:endParaRPr>
              </a:p>
              <a:p>
                <a:pPr marL="228600" indent="-2286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3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fr-CH" sz="13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830A81-702B-4B60-830A-15C67DBD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35" y="2224815"/>
                <a:ext cx="4001545" cy="961930"/>
              </a:xfrm>
              <a:prstGeom prst="rect">
                <a:avLst/>
              </a:prstGeom>
              <a:blipFill>
                <a:blip r:embed="rId3"/>
                <a:stretch>
                  <a:fillRect l="-305" t="-633" b="-25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5787075A-71AB-4623-9EC0-087883A0C7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156483"/>
                  </p:ext>
                </p:extLst>
              </p:nvPr>
            </p:nvGraphicFramePr>
            <p:xfrm>
              <a:off x="564196" y="4185993"/>
              <a:ext cx="5492882" cy="175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sz="1300" dirty="0"/>
                            <a:t>Коэффициент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Размерность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Значение</a:t>
                          </a:r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7 900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3028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210⋅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58935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524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5787075A-71AB-4623-9EC0-087883A0C7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156483"/>
                  </p:ext>
                </p:extLst>
              </p:nvPr>
            </p:nvGraphicFramePr>
            <p:xfrm>
              <a:off x="564196" y="4185993"/>
              <a:ext cx="5492882" cy="175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89560">
                    <a:tc>
                      <a:txBody>
                        <a:bodyPr/>
                        <a:lstStyle/>
                        <a:p>
                          <a:r>
                            <a:rPr lang="ru-RU" sz="1300" dirty="0"/>
                            <a:t>Коэффициент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Размерность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Значение</a:t>
                          </a:r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04255" r="-248462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104255" r="-160484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104255" r="-1015" b="-4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30283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92000" r="-248462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192000" r="-160484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192000" r="-1015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304167" r="-248462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304167" r="-16048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304167" r="-1015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412766" r="-248462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412766" r="-160484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412766" r="-1015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58935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502083" r="-248462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502083" r="-160484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502083" r="-1015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524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3DABB-5856-4B1D-91FD-ABEDC1F5729C}"/>
                  </a:ext>
                </a:extLst>
              </p:cNvPr>
              <p:cNvSpPr txBox="1"/>
              <p:nvPr/>
            </p:nvSpPr>
            <p:spPr>
              <a:xfrm>
                <a:off x="6532535" y="3339884"/>
                <a:ext cx="524556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ru-RU" dirty="0">
                    <a:latin typeface="HSE Sans" panose="02000000000000000000" pitchFamily="2" charset="0"/>
                  </a:rPr>
                  <a:t>Задачи</a:t>
                </a:r>
                <a:r>
                  <a:rPr lang="ru-RU" sz="1300" dirty="0">
                    <a:latin typeface="HSE Sans" panose="02000000000000000000" pitchFamily="2" charset="0"/>
                  </a:rPr>
                  <a:t>: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На сетке параметров</a:t>
                </a:r>
                <a:r>
                  <a:rPr lang="en-US" sz="1300" dirty="0">
                    <a:latin typeface="HSE Sans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300" dirty="0">
                    <a:latin typeface="HSE Sans" panose="02000000000000000000" pitchFamily="2" charset="0"/>
                  </a:rPr>
                  <a:t> исследовать погрешность в норме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CH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решений, полученных по схеме Кранка – Николсон и по компактной схеме.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Нарисовать изолинии погрешности на данной плоскости для обеих схем.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Выявить зоны на плоскости, где одна схема лучше другой.</a:t>
                </a:r>
                <a:endParaRPr lang="fr-CH" sz="13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3DABB-5856-4B1D-91FD-ABEDC1F5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35" y="3339884"/>
                <a:ext cx="5245561" cy="1569660"/>
              </a:xfrm>
              <a:prstGeom prst="rect">
                <a:avLst/>
              </a:prstGeom>
              <a:blipFill>
                <a:blip r:embed="rId5"/>
                <a:stretch>
                  <a:fillRect l="-1047" t="-2335" b="-272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7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Widescreen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поперечных колебаний стержня</vt:lpstr>
      <vt:lpstr>Дифференциальное уравнение</vt:lpstr>
      <vt:lpstr>Схема Кранка – Николсон</vt:lpstr>
      <vt:lpstr>Компактная схема</vt:lpstr>
      <vt:lpstr>Точные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25</cp:revision>
  <cp:lastPrinted>2021-11-11T13:08:42Z</cp:lastPrinted>
  <dcterms:created xsi:type="dcterms:W3CDTF">2021-11-11T08:52:47Z</dcterms:created>
  <dcterms:modified xsi:type="dcterms:W3CDTF">2022-03-10T06:54:48Z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