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271" r:id="rId5"/>
    <p:sldId id="272" r:id="rId6"/>
    <p:sldId id="288" r:id="rId7"/>
    <p:sldId id="291" r:id="rId8"/>
    <p:sldId id="293" r:id="rId9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9C63"/>
    <a:srgbClr val="96628C"/>
    <a:srgbClr val="11A0D7"/>
    <a:srgbClr val="E61F3D"/>
    <a:srgbClr val="CD5A5A"/>
    <a:srgbClr val="FFD746"/>
    <a:srgbClr val="0E2D69"/>
    <a:srgbClr val="D9D9D9"/>
    <a:srgbClr val="EB681F"/>
    <a:srgbClr val="2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21501-8AC7-D24B-9BD4-4AB280FA19DE}" v="6" dt="2021-11-26T18:08:21.5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43"/>
    <p:restoredTop sz="94722"/>
  </p:normalViewPr>
  <p:slideViewPr>
    <p:cSldViewPr snapToGrid="0" snapToObjects="1">
      <p:cViewPr varScale="1">
        <p:scale>
          <a:sx n="123" d="100"/>
          <a:sy n="123" d="100"/>
        </p:scale>
        <p:origin x="396" y="108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03/09/2022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03/09/2022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Уравнение поперечных колебаний стержня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Факультет экономических наук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Департамент математики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Москва</a:t>
            </a:r>
          </a:p>
          <a:p>
            <a:r>
              <a:rPr lang="ru-RU" dirty="0"/>
              <a:t>2022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Схема Кранка – Николсон</a:t>
            </a:r>
          </a:p>
          <a:p>
            <a:r>
              <a:rPr lang="ru-RU" dirty="0"/>
              <a:t>Компактная схема</a:t>
            </a:r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Дифференциальное уравнение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Уравнение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описывает динамику распространения поперечных колебаний стержня.</a:t>
                </a:r>
                <a:r>
                  <a:rPr lang="en-US" dirty="0"/>
                  <a:t> </a:t>
                </a:r>
                <a:r>
                  <a:rPr lang="ru-RU" dirty="0"/>
                  <a:t>Другой вид: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ru-RU" dirty="0"/>
                  <a:t>.</a:t>
                </a:r>
                <a:r>
                  <a:rPr lang="en-US" dirty="0"/>
                  <a:t> </a:t>
                </a:r>
                <a:r>
                  <a:rPr lang="ru-RU" dirty="0"/>
                  <a:t>Безразмерные параметры: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 l="-1858" t="-1436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экономических наук</a:t>
            </a:r>
          </a:p>
          <a:p>
            <a:r>
              <a:rPr lang="ru-RU" dirty="0"/>
              <a:t>Департамент математики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Уравнение поперечных колебаний стержня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2C6F59B2-DCEE-4659-B6E3-12BAF22233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9617158"/>
                  </p:ext>
                </p:extLst>
              </p:nvPr>
            </p:nvGraphicFramePr>
            <p:xfrm>
              <a:off x="564196" y="4185993"/>
              <a:ext cx="5492882" cy="15869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2143">
                      <a:extLst>
                        <a:ext uri="{9D8B030D-6E8A-4147-A177-3AD203B41FA5}">
                          <a16:colId xmlns:a16="http://schemas.microsoft.com/office/drawing/2014/main" val="219512031"/>
                        </a:ext>
                      </a:extLst>
                    </a:gridCol>
                    <a:gridCol w="1511085">
                      <a:extLst>
                        <a:ext uri="{9D8B030D-6E8A-4147-A177-3AD203B41FA5}">
                          <a16:colId xmlns:a16="http://schemas.microsoft.com/office/drawing/2014/main" val="2064641327"/>
                        </a:ext>
                      </a:extLst>
                    </a:gridCol>
                    <a:gridCol w="2399654">
                      <a:extLst>
                        <a:ext uri="{9D8B030D-6E8A-4147-A177-3AD203B41FA5}">
                          <a16:colId xmlns:a16="http://schemas.microsoft.com/office/drawing/2014/main" val="3570533111"/>
                        </a:ext>
                      </a:extLst>
                    </a:gridCol>
                  </a:tblGrid>
                  <a:tr h="279785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Коэффициент</a:t>
                          </a:r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Размерность</a:t>
                          </a:r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Описание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9856121"/>
                      </a:ext>
                    </a:extLst>
                  </a:tr>
                  <a:tr h="279785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Плотность стержня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2322357"/>
                      </a:ext>
                    </a:extLst>
                  </a:tr>
                  <a:tr h="489624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Радиус сечения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929364"/>
                      </a:ext>
                    </a:extLst>
                  </a:tr>
                  <a:tr h="279785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Модуль Юнга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647278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2C6F59B2-DCEE-4659-B6E3-12BAF22233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9617158"/>
                  </p:ext>
                </p:extLst>
              </p:nvPr>
            </p:nvGraphicFramePr>
            <p:xfrm>
              <a:off x="564196" y="4185993"/>
              <a:ext cx="5492882" cy="15869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2143">
                      <a:extLst>
                        <a:ext uri="{9D8B030D-6E8A-4147-A177-3AD203B41FA5}">
                          <a16:colId xmlns:a16="http://schemas.microsoft.com/office/drawing/2014/main" val="219512031"/>
                        </a:ext>
                      </a:extLst>
                    </a:gridCol>
                    <a:gridCol w="1511085">
                      <a:extLst>
                        <a:ext uri="{9D8B030D-6E8A-4147-A177-3AD203B41FA5}">
                          <a16:colId xmlns:a16="http://schemas.microsoft.com/office/drawing/2014/main" val="2064641327"/>
                        </a:ext>
                      </a:extLst>
                    </a:gridCol>
                    <a:gridCol w="2399654">
                      <a:extLst>
                        <a:ext uri="{9D8B030D-6E8A-4147-A177-3AD203B41FA5}">
                          <a16:colId xmlns:a16="http://schemas.microsoft.com/office/drawing/2014/main" val="357053311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Коэффициент</a:t>
                          </a:r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Размерность</a:t>
                          </a:r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Описание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985612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385" t="-108333" r="-248462" b="-26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105242" t="-108333" r="-160484" b="-26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Плотность стержня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2322357"/>
                      </a:ext>
                    </a:extLst>
                  </a:tr>
                  <a:tr h="48962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385" t="-154321" r="-248462" b="-938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105242" t="-154321" r="-160484" b="-938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Радиус сечения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9293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385" t="-343333" r="-248462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105242" t="-343333" r="-160484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Модуль Юнга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64727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4357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Кранка – Николсон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Уравнение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описывает динамику распространения поперечных колебаний стержня.</a:t>
                </a:r>
                <a:r>
                  <a:rPr lang="en-US" dirty="0"/>
                  <a:t> </a:t>
                </a:r>
                <a:r>
                  <a:rPr lang="ru-RU" dirty="0"/>
                  <a:t>Другой вид: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ru-RU" dirty="0"/>
                  <a:t>.</a:t>
                </a:r>
                <a:r>
                  <a:rPr lang="en-US" dirty="0"/>
                  <a:t> </a:t>
                </a:r>
                <a:r>
                  <a:rPr lang="ru-RU" dirty="0"/>
                  <a:t>Безразмерные параметры: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 l="-1858" t="-1436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экономических наук</a:t>
            </a:r>
          </a:p>
          <a:p>
            <a:r>
              <a:rPr lang="ru-RU" dirty="0"/>
              <a:t>Департамент математики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Уравнение поперечных колебаний стержня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Схема Кранка – Николсон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2C6F59B2-DCEE-4659-B6E3-12BAF222332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4196" y="4185993"/>
              <a:ext cx="5492882" cy="15869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2143">
                      <a:extLst>
                        <a:ext uri="{9D8B030D-6E8A-4147-A177-3AD203B41FA5}">
                          <a16:colId xmlns:a16="http://schemas.microsoft.com/office/drawing/2014/main" val="219512031"/>
                        </a:ext>
                      </a:extLst>
                    </a:gridCol>
                    <a:gridCol w="1511085">
                      <a:extLst>
                        <a:ext uri="{9D8B030D-6E8A-4147-A177-3AD203B41FA5}">
                          <a16:colId xmlns:a16="http://schemas.microsoft.com/office/drawing/2014/main" val="2064641327"/>
                        </a:ext>
                      </a:extLst>
                    </a:gridCol>
                    <a:gridCol w="2399654">
                      <a:extLst>
                        <a:ext uri="{9D8B030D-6E8A-4147-A177-3AD203B41FA5}">
                          <a16:colId xmlns:a16="http://schemas.microsoft.com/office/drawing/2014/main" val="3570533111"/>
                        </a:ext>
                      </a:extLst>
                    </a:gridCol>
                  </a:tblGrid>
                  <a:tr h="279785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Коэффициент</a:t>
                          </a:r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Размерность</a:t>
                          </a:r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Описание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9856121"/>
                      </a:ext>
                    </a:extLst>
                  </a:tr>
                  <a:tr h="2797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Плотность стержня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2322357"/>
                      </a:ext>
                    </a:extLst>
                  </a:tr>
                  <a:tr h="4896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Радиус сечения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929364"/>
                      </a:ext>
                    </a:extLst>
                  </a:tr>
                  <a:tr h="2797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Модуль Юнга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647278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2C6F59B2-DCEE-4659-B6E3-12BAF222332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4196" y="4185993"/>
              <a:ext cx="5492882" cy="15869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2143">
                      <a:extLst>
                        <a:ext uri="{9D8B030D-6E8A-4147-A177-3AD203B41FA5}">
                          <a16:colId xmlns:a16="http://schemas.microsoft.com/office/drawing/2014/main" val="219512031"/>
                        </a:ext>
                      </a:extLst>
                    </a:gridCol>
                    <a:gridCol w="1511085">
                      <a:extLst>
                        <a:ext uri="{9D8B030D-6E8A-4147-A177-3AD203B41FA5}">
                          <a16:colId xmlns:a16="http://schemas.microsoft.com/office/drawing/2014/main" val="2064641327"/>
                        </a:ext>
                      </a:extLst>
                    </a:gridCol>
                    <a:gridCol w="2399654">
                      <a:extLst>
                        <a:ext uri="{9D8B030D-6E8A-4147-A177-3AD203B41FA5}">
                          <a16:colId xmlns:a16="http://schemas.microsoft.com/office/drawing/2014/main" val="357053311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Коэффициент</a:t>
                          </a:r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Размерность</a:t>
                          </a:r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Описание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985612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385" t="-108333" r="-248462" b="-26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105242" t="-108333" r="-160484" b="-26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Плотность стержня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2322357"/>
                      </a:ext>
                    </a:extLst>
                  </a:tr>
                  <a:tr h="48962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385" t="-154321" r="-248462" b="-938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105242" t="-154321" r="-160484" b="-938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Радиус сечения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9293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385" t="-343333" r="-248462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105242" t="-343333" r="-160484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Модуль Юнга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647278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4" name="Picture 1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EC3723C-87A1-4CB0-A0A2-82148917D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7548" y="1836302"/>
            <a:ext cx="2321906" cy="1482347"/>
          </a:xfrm>
          <a:prstGeom prst="rect">
            <a:avLst/>
          </a:prstGeom>
        </p:spPr>
      </p:pic>
      <p:pic>
        <p:nvPicPr>
          <p:cNvPr id="16" name="Picture 1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4E4556CB-4928-49F3-B546-6E771DDA5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627" y="1756646"/>
            <a:ext cx="2521243" cy="16416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Table 17">
                <a:extLst>
                  <a:ext uri="{FF2B5EF4-FFF2-40B4-BE49-F238E27FC236}">
                    <a16:creationId xmlns:a16="http://schemas.microsoft.com/office/drawing/2014/main" id="{20AF5D56-3501-459B-A751-F1E098BF73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2915163"/>
                  </p:ext>
                </p:extLst>
              </p:nvPr>
            </p:nvGraphicFramePr>
            <p:xfrm>
              <a:off x="6581627" y="3866925"/>
              <a:ext cx="5024476" cy="1905972"/>
            </p:xfrm>
            <a:graphic>
              <a:graphicData uri="http://schemas.openxmlformats.org/drawingml/2006/table">
                <a:tbl>
                  <a:tblPr bandCol="1">
                    <a:tableStyleId>{5C22544A-7EE6-4342-B048-85BDC9FD1C3A}</a:tableStyleId>
                  </a:tblPr>
                  <a:tblGrid>
                    <a:gridCol w="494979">
                      <a:extLst>
                        <a:ext uri="{9D8B030D-6E8A-4147-A177-3AD203B41FA5}">
                          <a16:colId xmlns:a16="http://schemas.microsoft.com/office/drawing/2014/main" val="3066061001"/>
                        </a:ext>
                      </a:extLst>
                    </a:gridCol>
                    <a:gridCol w="2017259">
                      <a:extLst>
                        <a:ext uri="{9D8B030D-6E8A-4147-A177-3AD203B41FA5}">
                          <a16:colId xmlns:a16="http://schemas.microsoft.com/office/drawing/2014/main" val="3766615860"/>
                        </a:ext>
                      </a:extLst>
                    </a:gridCol>
                    <a:gridCol w="665300">
                      <a:extLst>
                        <a:ext uri="{9D8B030D-6E8A-4147-A177-3AD203B41FA5}">
                          <a16:colId xmlns:a16="http://schemas.microsoft.com/office/drawing/2014/main" val="3080476215"/>
                        </a:ext>
                      </a:extLst>
                    </a:gridCol>
                    <a:gridCol w="1846938">
                      <a:extLst>
                        <a:ext uri="{9D8B030D-6E8A-4147-A177-3AD203B41FA5}">
                          <a16:colId xmlns:a16="http://schemas.microsoft.com/office/drawing/2014/main" val="3552060546"/>
                        </a:ext>
                      </a:extLst>
                    </a:gridCol>
                  </a:tblGrid>
                  <a:tr h="31766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8799144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2+4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4588379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802044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196536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4435914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1+3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54037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Table 17">
                <a:extLst>
                  <a:ext uri="{FF2B5EF4-FFF2-40B4-BE49-F238E27FC236}">
                    <a16:creationId xmlns:a16="http://schemas.microsoft.com/office/drawing/2014/main" id="{20AF5D56-3501-459B-A751-F1E098BF73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2915163"/>
                  </p:ext>
                </p:extLst>
              </p:nvPr>
            </p:nvGraphicFramePr>
            <p:xfrm>
              <a:off x="6581627" y="3866925"/>
              <a:ext cx="5024476" cy="1905972"/>
            </p:xfrm>
            <a:graphic>
              <a:graphicData uri="http://schemas.openxmlformats.org/drawingml/2006/table">
                <a:tbl>
                  <a:tblPr bandCol="1">
                    <a:tableStyleId>{5C22544A-7EE6-4342-B048-85BDC9FD1C3A}</a:tableStyleId>
                  </a:tblPr>
                  <a:tblGrid>
                    <a:gridCol w="494979">
                      <a:extLst>
                        <a:ext uri="{9D8B030D-6E8A-4147-A177-3AD203B41FA5}">
                          <a16:colId xmlns:a16="http://schemas.microsoft.com/office/drawing/2014/main" val="3066061001"/>
                        </a:ext>
                      </a:extLst>
                    </a:gridCol>
                    <a:gridCol w="2017259">
                      <a:extLst>
                        <a:ext uri="{9D8B030D-6E8A-4147-A177-3AD203B41FA5}">
                          <a16:colId xmlns:a16="http://schemas.microsoft.com/office/drawing/2014/main" val="3766615860"/>
                        </a:ext>
                      </a:extLst>
                    </a:gridCol>
                    <a:gridCol w="665300">
                      <a:extLst>
                        <a:ext uri="{9D8B030D-6E8A-4147-A177-3AD203B41FA5}">
                          <a16:colId xmlns:a16="http://schemas.microsoft.com/office/drawing/2014/main" val="3080476215"/>
                        </a:ext>
                      </a:extLst>
                    </a:gridCol>
                    <a:gridCol w="1846938">
                      <a:extLst>
                        <a:ext uri="{9D8B030D-6E8A-4147-A177-3AD203B41FA5}">
                          <a16:colId xmlns:a16="http://schemas.microsoft.com/office/drawing/2014/main" val="3552060546"/>
                        </a:ext>
                      </a:extLst>
                    </a:gridCol>
                  </a:tblGrid>
                  <a:tr h="31766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1235" t="-1923" r="-920988" b="-5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24699" t="-1923" r="-124699" b="-5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379817" t="-1923" r="-279817" b="-5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8799144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1235" t="-101923" r="-920988" b="-4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24699" t="-101923" r="-124699" b="-4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379817" t="-101923" r="-279817" b="-4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4588379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1235" t="-198113" r="-92098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24699" t="-198113" r="-12469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379817" t="-198113" r="-27981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802044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1235" t="-303846" r="-920988" b="-2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379817" t="-303846" r="-279817" b="-2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196536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1235" t="-403846" r="-920988" b="-1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24699" t="-403846" r="-124699" b="-1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379817" t="-403846" r="-279817" b="-1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4435914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1235" t="-503846" r="-920988" b="-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24699" t="-503846" r="-124699" b="-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379817" t="-503846" r="-279817" b="-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172607" t="-503846" r="-660" b="-5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54037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63897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Компактная схема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585897" y="2379663"/>
                <a:ext cx="5245561" cy="3393234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Уравнение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описывает динамику распространения поперечных колебаний стержня.</a:t>
                </a:r>
                <a:r>
                  <a:rPr lang="en-US" dirty="0"/>
                  <a:t> </a:t>
                </a:r>
                <a:r>
                  <a:rPr lang="ru-RU" dirty="0"/>
                  <a:t>Другой вид: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ru-RU" dirty="0"/>
                  <a:t>.</a:t>
                </a:r>
                <a:r>
                  <a:rPr lang="en-US" dirty="0"/>
                  <a:t> </a:t>
                </a:r>
                <a:r>
                  <a:rPr lang="ru-RU" dirty="0"/>
                  <a:t>Безразмерные параметры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585897" y="2379663"/>
                <a:ext cx="5245561" cy="3393234"/>
              </a:xfrm>
              <a:blipFill>
                <a:blip r:embed="rId2"/>
                <a:stretch>
                  <a:fillRect l="-1858" t="-1436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экономических наук</a:t>
            </a:r>
          </a:p>
          <a:p>
            <a:r>
              <a:rPr lang="ru-RU" dirty="0"/>
              <a:t>Департамент математики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Уравнение поперечных колебаний стержня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Компактная схема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2C6F59B2-DCEE-4659-B6E3-12BAF222332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4196" y="4185993"/>
              <a:ext cx="5492882" cy="15869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2143">
                      <a:extLst>
                        <a:ext uri="{9D8B030D-6E8A-4147-A177-3AD203B41FA5}">
                          <a16:colId xmlns:a16="http://schemas.microsoft.com/office/drawing/2014/main" val="219512031"/>
                        </a:ext>
                      </a:extLst>
                    </a:gridCol>
                    <a:gridCol w="1511085">
                      <a:extLst>
                        <a:ext uri="{9D8B030D-6E8A-4147-A177-3AD203B41FA5}">
                          <a16:colId xmlns:a16="http://schemas.microsoft.com/office/drawing/2014/main" val="2064641327"/>
                        </a:ext>
                      </a:extLst>
                    </a:gridCol>
                    <a:gridCol w="2399654">
                      <a:extLst>
                        <a:ext uri="{9D8B030D-6E8A-4147-A177-3AD203B41FA5}">
                          <a16:colId xmlns:a16="http://schemas.microsoft.com/office/drawing/2014/main" val="3570533111"/>
                        </a:ext>
                      </a:extLst>
                    </a:gridCol>
                  </a:tblGrid>
                  <a:tr h="279785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Коэффициент</a:t>
                          </a:r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Размерность</a:t>
                          </a:r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Описание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9856121"/>
                      </a:ext>
                    </a:extLst>
                  </a:tr>
                  <a:tr h="2797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Плотность стержня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2322357"/>
                      </a:ext>
                    </a:extLst>
                  </a:tr>
                  <a:tr h="4896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Радиус сечения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929364"/>
                      </a:ext>
                    </a:extLst>
                  </a:tr>
                  <a:tr h="2797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Модуль Юнга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647278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2C6F59B2-DCEE-4659-B6E3-12BAF222332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4196" y="4185993"/>
              <a:ext cx="5492882" cy="15869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2143">
                      <a:extLst>
                        <a:ext uri="{9D8B030D-6E8A-4147-A177-3AD203B41FA5}">
                          <a16:colId xmlns:a16="http://schemas.microsoft.com/office/drawing/2014/main" val="219512031"/>
                        </a:ext>
                      </a:extLst>
                    </a:gridCol>
                    <a:gridCol w="1511085">
                      <a:extLst>
                        <a:ext uri="{9D8B030D-6E8A-4147-A177-3AD203B41FA5}">
                          <a16:colId xmlns:a16="http://schemas.microsoft.com/office/drawing/2014/main" val="2064641327"/>
                        </a:ext>
                      </a:extLst>
                    </a:gridCol>
                    <a:gridCol w="2399654">
                      <a:extLst>
                        <a:ext uri="{9D8B030D-6E8A-4147-A177-3AD203B41FA5}">
                          <a16:colId xmlns:a16="http://schemas.microsoft.com/office/drawing/2014/main" val="357053311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Коэффициент</a:t>
                          </a:r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Размерность</a:t>
                          </a:r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Описание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985612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385" t="-108333" r="-248462" b="-26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105242" t="-108333" r="-160484" b="-26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Плотность стержня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2322357"/>
                      </a:ext>
                    </a:extLst>
                  </a:tr>
                  <a:tr h="48962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385" t="-154321" r="-248462" b="-938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105242" t="-154321" r="-160484" b="-938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Радиус сечения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9293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385" t="-343333" r="-248462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105242" t="-343333" r="-160484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Модуль Юнга</a:t>
                          </a:r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64727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Table 17">
                <a:extLst>
                  <a:ext uri="{FF2B5EF4-FFF2-40B4-BE49-F238E27FC236}">
                    <a16:creationId xmlns:a16="http://schemas.microsoft.com/office/drawing/2014/main" id="{20AF5D56-3501-459B-A751-F1E098BF73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560724"/>
                  </p:ext>
                </p:extLst>
              </p:nvPr>
            </p:nvGraphicFramePr>
            <p:xfrm>
              <a:off x="6581627" y="3866925"/>
              <a:ext cx="5024476" cy="1905972"/>
            </p:xfrm>
            <a:graphic>
              <a:graphicData uri="http://schemas.openxmlformats.org/drawingml/2006/table">
                <a:tbl>
                  <a:tblPr bandCol="1">
                    <a:tableStyleId>{5C22544A-7EE6-4342-B048-85BDC9FD1C3A}</a:tableStyleId>
                  </a:tblPr>
                  <a:tblGrid>
                    <a:gridCol w="494979">
                      <a:extLst>
                        <a:ext uri="{9D8B030D-6E8A-4147-A177-3AD203B41FA5}">
                          <a16:colId xmlns:a16="http://schemas.microsoft.com/office/drawing/2014/main" val="3066061001"/>
                        </a:ext>
                      </a:extLst>
                    </a:gridCol>
                    <a:gridCol w="2017259">
                      <a:extLst>
                        <a:ext uri="{9D8B030D-6E8A-4147-A177-3AD203B41FA5}">
                          <a16:colId xmlns:a16="http://schemas.microsoft.com/office/drawing/2014/main" val="3766615860"/>
                        </a:ext>
                      </a:extLst>
                    </a:gridCol>
                    <a:gridCol w="665300">
                      <a:extLst>
                        <a:ext uri="{9D8B030D-6E8A-4147-A177-3AD203B41FA5}">
                          <a16:colId xmlns:a16="http://schemas.microsoft.com/office/drawing/2014/main" val="3080476215"/>
                        </a:ext>
                      </a:extLst>
                    </a:gridCol>
                    <a:gridCol w="1846938">
                      <a:extLst>
                        <a:ext uri="{9D8B030D-6E8A-4147-A177-3AD203B41FA5}">
                          <a16:colId xmlns:a16="http://schemas.microsoft.com/office/drawing/2014/main" val="3552060546"/>
                        </a:ext>
                      </a:extLst>
                    </a:gridCol>
                  </a:tblGrid>
                  <a:tr h="3176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200" b="0" i="1" smtClean="0">
                                    <a:latin typeface="Cambria Math" panose="02040503050406030204" pitchFamily="18" charset="0"/>
                                  </a:rPr>
                                  <m:t>96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200" b="0" i="1" smtClean="0">
                                        <a:latin typeface="Cambria Math" panose="02040503050406030204" pitchFamily="18" charset="0"/>
                                      </a:rPr>
                                      <m:t>7−</m:t>
                                    </m:r>
                                    <m:r>
                                      <a:rPr lang="ru-RU" sz="12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  <m:r>
                                      <a:rPr lang="ru-RU" sz="1200" b="0" i="1" smtClean="0">
                                        <a:latin typeface="Cambria Math" panose="02040503050406030204" pitchFamily="18" charset="0"/>
                                      </a:rPr>
                                      <m:t>−30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8799144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sz="1200" b="0" i="1" smtClean="0">
                                    <a:latin typeface="Cambria Math" panose="02040503050406030204" pitchFamily="18" charset="0"/>
                                  </a:rPr>
                                  <m:t>144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200" b="0" i="1" smtClean="0">
                                        <a:latin typeface="Cambria Math" panose="02040503050406030204" pitchFamily="18" charset="0"/>
                                      </a:rPr>
                                      <m:t>41−150</m:t>
                                    </m:r>
                                    <m:r>
                                      <a:rPr lang="ru-RU" sz="1200" b="0" i="1" smtClean="0"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90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560</m:t>
                                </m:r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4588379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−192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2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+7</m:t>
                                    </m:r>
                                    <m:r>
                                      <a:rPr lang="ru-RU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  <m:r>
                                      <a:rPr lang="ru-RU" sz="1200" b="0" i="1" smtClean="0">
                                        <a:latin typeface="Cambria Math" panose="02040503050406030204" pitchFamily="18" charset="0"/>
                                      </a:rPr>
                                      <m:t>−30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2460</m:t>
                                </m:r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802044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−24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ru-RU" sz="1200" b="0" i="1" smtClean="0">
                                        <a:latin typeface="Cambria Math" panose="02040503050406030204" pitchFamily="18" charset="0"/>
                                      </a:rPr>
                                      <m:t>−15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  <m:r>
                                      <a:rPr lang="ru-RU" sz="1200" b="0" i="1" smtClean="0">
                                        <a:latin typeface="Cambria Math" panose="02040503050406030204" pitchFamily="18" charset="0"/>
                                      </a:rPr>
                                      <m:t>−30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196536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1+30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  <m:r>
                                      <a:rPr lang="ru-RU" sz="1200" b="0" i="1" smtClean="0">
                                        <a:latin typeface="Cambria Math" panose="02040503050406030204" pitchFamily="18" charset="0"/>
                                      </a:rPr>
                                      <m:t>−30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56</m:t>
                                </m:r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4435914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72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41+30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+9</m:t>
                                    </m:r>
                                    <m:r>
                                      <a:rPr lang="ru-RU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246</m:t>
                                </m:r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54037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Table 17">
                <a:extLst>
                  <a:ext uri="{FF2B5EF4-FFF2-40B4-BE49-F238E27FC236}">
                    <a16:creationId xmlns:a16="http://schemas.microsoft.com/office/drawing/2014/main" id="{20AF5D56-3501-459B-A751-F1E098BF73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560724"/>
                  </p:ext>
                </p:extLst>
              </p:nvPr>
            </p:nvGraphicFramePr>
            <p:xfrm>
              <a:off x="6581627" y="3866925"/>
              <a:ext cx="5024476" cy="1905972"/>
            </p:xfrm>
            <a:graphic>
              <a:graphicData uri="http://schemas.openxmlformats.org/drawingml/2006/table">
                <a:tbl>
                  <a:tblPr bandCol="1">
                    <a:tableStyleId>{5C22544A-7EE6-4342-B048-85BDC9FD1C3A}</a:tableStyleId>
                  </a:tblPr>
                  <a:tblGrid>
                    <a:gridCol w="494979">
                      <a:extLst>
                        <a:ext uri="{9D8B030D-6E8A-4147-A177-3AD203B41FA5}">
                          <a16:colId xmlns:a16="http://schemas.microsoft.com/office/drawing/2014/main" val="3066061001"/>
                        </a:ext>
                      </a:extLst>
                    </a:gridCol>
                    <a:gridCol w="2017259">
                      <a:extLst>
                        <a:ext uri="{9D8B030D-6E8A-4147-A177-3AD203B41FA5}">
                          <a16:colId xmlns:a16="http://schemas.microsoft.com/office/drawing/2014/main" val="3766615860"/>
                        </a:ext>
                      </a:extLst>
                    </a:gridCol>
                    <a:gridCol w="665300">
                      <a:extLst>
                        <a:ext uri="{9D8B030D-6E8A-4147-A177-3AD203B41FA5}">
                          <a16:colId xmlns:a16="http://schemas.microsoft.com/office/drawing/2014/main" val="3080476215"/>
                        </a:ext>
                      </a:extLst>
                    </a:gridCol>
                    <a:gridCol w="1846938">
                      <a:extLst>
                        <a:ext uri="{9D8B030D-6E8A-4147-A177-3AD203B41FA5}">
                          <a16:colId xmlns:a16="http://schemas.microsoft.com/office/drawing/2014/main" val="3552060546"/>
                        </a:ext>
                      </a:extLst>
                    </a:gridCol>
                  </a:tblGrid>
                  <a:tr h="31766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235" t="-1923" r="-920988" b="-5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24699" t="-1923" r="-124699" b="-5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379817" t="-1923" r="-279817" b="-5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72607" t="-1923" r="-660" b="-5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8799144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235" t="-101923" r="-920988" b="-4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24699" t="-101923" r="-124699" b="-4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379817" t="-101923" r="-279817" b="-4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72607" t="-101923" r="-660" b="-4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4588379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235" t="-198113" r="-92098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24699" t="-198113" r="-12469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379817" t="-198113" r="-27981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72607" t="-198113" r="-66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4802044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235" t="-303846" r="-920988" b="-2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24699" t="-303846" r="-124699" b="-2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379817" t="-303846" r="-279817" b="-2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72607" t="-303846" r="-660" b="-205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196536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235" t="-403846" r="-920988" b="-1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24699" t="-403846" r="-124699" b="-1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379817" t="-403846" r="-279817" b="-1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72607" t="-403846" r="-660" b="-105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4435914"/>
                      </a:ext>
                    </a:extLst>
                  </a:tr>
                  <a:tr h="31766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235" t="-503846" r="-920988" b="-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24699" t="-503846" r="-124699" b="-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379817" t="-503846" r="-279817" b="-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72607" t="-503846" r="-660" b="-5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540372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Picture 10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628AC9B7-1292-4E6A-8431-FCD29F9A69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9376" y="1757051"/>
            <a:ext cx="2520000" cy="1640848"/>
          </a:xfrm>
          <a:prstGeom prst="rect">
            <a:avLst/>
          </a:prstGeom>
        </p:spPr>
      </p:pic>
      <p:pic>
        <p:nvPicPr>
          <p:cNvPr id="13" name="Picture 12" descr="A picture containing black, electronics, image&#10;&#10;Description automatically generated">
            <a:extLst>
              <a:ext uri="{FF2B5EF4-FFF2-40B4-BE49-F238E27FC236}">
                <a16:creationId xmlns:a16="http://schemas.microsoft.com/office/drawing/2014/main" id="{2CC76228-FB45-41C3-AE74-F5B8E84B6B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9376" y="1757051"/>
            <a:ext cx="2520000" cy="16088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6FAAFE-7BEE-40AE-AE78-FA1A037848F7}"/>
                  </a:ext>
                </a:extLst>
              </p:cNvPr>
              <p:cNvSpPr txBox="1"/>
              <p:nvPr/>
            </p:nvSpPr>
            <p:spPr>
              <a:xfrm>
                <a:off x="6589376" y="3455774"/>
                <a:ext cx="3001912" cy="321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ru-RU" sz="1000" b="0" dirty="0">
                    <a:solidFill>
                      <a:srgbClr val="FF0000"/>
                    </a:solidFill>
                  </a:rPr>
                  <a:t>Условия устойчивости: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&gt;0, </m:t>
                    </m:r>
                    <m:r>
                      <a:rPr lang="en-US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0, −</m:t>
                            </m:r>
                            <m:f>
                              <m:fPr>
                                <m:ctrlPr>
                                  <a:rPr lang="en-US" sz="1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num>
                              <m:den>
                                <m:r>
                                  <a:rPr lang="en-US" sz="1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120</m:t>
                                </m:r>
                              </m:den>
                            </m:f>
                            <m: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d>
                      </m:e>
                    </m:func>
                  </m:oMath>
                </a14:m>
                <a:endParaRPr lang="fr-CH" sz="1000" dirty="0">
                  <a:solidFill>
                    <a:srgbClr val="FF0000"/>
                  </a:solidFill>
                  <a:latin typeface="HSE Sans" panose="02000000000000000000" pitchFamily="2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6FAAFE-7BEE-40AE-AE78-FA1A03784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376" y="3455774"/>
                <a:ext cx="3001912" cy="3212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86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Точные решения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r>
                  <a:rPr lang="ru-RU" dirty="0"/>
                  <a:t>Уравнение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описывает динамику распространения поперечных колебаний стержня.</a:t>
                </a:r>
                <a:r>
                  <a:rPr lang="en-US" dirty="0"/>
                  <a:t> </a:t>
                </a:r>
                <a:r>
                  <a:rPr lang="ru-RU" dirty="0"/>
                  <a:t>Другой вид: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ru-RU" dirty="0"/>
                  <a:t>.</a:t>
                </a:r>
                <a:r>
                  <a:rPr lang="en-US" dirty="0"/>
                  <a:t> </a:t>
                </a:r>
                <a:r>
                  <a:rPr lang="ru-RU" dirty="0"/>
                  <a:t>Безразмерные параметры: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 l="-1858" t="-1436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экономических наук</a:t>
            </a:r>
          </a:p>
          <a:p>
            <a:r>
              <a:rPr lang="ru-RU" dirty="0"/>
              <a:t>Департамент математики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Уравнение поперечных колебаний стержня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Точные решения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830A81-702B-4B60-830A-15C67DBDED2F}"/>
                  </a:ext>
                </a:extLst>
              </p:cNvPr>
              <p:cNvSpPr txBox="1"/>
              <p:nvPr/>
            </p:nvSpPr>
            <p:spPr>
              <a:xfrm>
                <a:off x="6532535" y="2224815"/>
                <a:ext cx="4001545" cy="961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ru-RU" sz="1300" b="0" dirty="0">
                    <a:latin typeface="Cambria Math" panose="02040503050406030204" pitchFamily="18" charset="0"/>
                  </a:rPr>
                  <a:t>Периодические граничные условия</a:t>
                </a:r>
              </a:p>
              <a:p>
                <a:pPr marL="228600" indent="-228600" algn="l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d>
                      <m:d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3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ad>
                              <m:radPr>
                                <m:degHide m:val="on"/>
                                <m:ctrlP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num>
                                  <m:den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</m:rad>
                          </m:e>
                        </m:d>
                      </m:e>
                    </m:func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d>
                      <m:d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CH" sz="1300" dirty="0">
                  <a:latin typeface="HSE Sans" panose="02000000000000000000" pitchFamily="2" charset="0"/>
                </a:endParaRPr>
              </a:p>
              <a:p>
                <a:pPr marL="228600" indent="-228600">
                  <a:buFontTx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d>
                      <m:d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3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3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1300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d>
                      <m:d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3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sSup>
                          <m:sSupPr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func>
                      <m:func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3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fr-CH" sz="1300" dirty="0">
                  <a:latin typeface="HSE Sans" panose="02000000000000000000" pitchFamily="2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830A81-702B-4B60-830A-15C67DBDE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535" y="2224815"/>
                <a:ext cx="4001545" cy="961930"/>
              </a:xfrm>
              <a:prstGeom prst="rect">
                <a:avLst/>
              </a:prstGeom>
              <a:blipFill>
                <a:blip r:embed="rId3"/>
                <a:stretch>
                  <a:fillRect l="-305" t="-633" b="-2532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5787075A-71AB-4623-9EC0-087883A0C7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7156483"/>
                  </p:ext>
                </p:extLst>
              </p:nvPr>
            </p:nvGraphicFramePr>
            <p:xfrm>
              <a:off x="564196" y="4185993"/>
              <a:ext cx="5492882" cy="17506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2143">
                      <a:extLst>
                        <a:ext uri="{9D8B030D-6E8A-4147-A177-3AD203B41FA5}">
                          <a16:colId xmlns:a16="http://schemas.microsoft.com/office/drawing/2014/main" val="219512031"/>
                        </a:ext>
                      </a:extLst>
                    </a:gridCol>
                    <a:gridCol w="1511085">
                      <a:extLst>
                        <a:ext uri="{9D8B030D-6E8A-4147-A177-3AD203B41FA5}">
                          <a16:colId xmlns:a16="http://schemas.microsoft.com/office/drawing/2014/main" val="2064641327"/>
                        </a:ext>
                      </a:extLst>
                    </a:gridCol>
                    <a:gridCol w="2399654">
                      <a:extLst>
                        <a:ext uri="{9D8B030D-6E8A-4147-A177-3AD203B41FA5}">
                          <a16:colId xmlns:a16="http://schemas.microsoft.com/office/drawing/2014/main" val="3570533111"/>
                        </a:ext>
                      </a:extLst>
                    </a:gridCol>
                  </a:tblGrid>
                  <a:tr h="279785">
                    <a:tc>
                      <a:txBody>
                        <a:bodyPr/>
                        <a:lstStyle/>
                        <a:p>
                          <a:r>
                            <a:rPr lang="ru-RU" sz="1300" dirty="0"/>
                            <a:t>Коэффициент</a:t>
                          </a:r>
                          <a:endParaRPr lang="fr-CH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300"/>
                            <a:t>Размерность</a:t>
                          </a:r>
                          <a:endParaRPr lang="fr-CH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300"/>
                            <a:t>Значение</a:t>
                          </a:r>
                          <a:endParaRPr lang="fr-CH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9856121"/>
                      </a:ext>
                    </a:extLst>
                  </a:tr>
                  <a:tr h="2797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fr-CH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𝑘𝑔</m:t>
                                </m:r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H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7 900</m:t>
                                </m:r>
                              </m:oMath>
                            </m:oMathPara>
                          </a14:m>
                          <a:endParaRPr lang="fr-CH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2322357"/>
                      </a:ext>
                    </a:extLst>
                  </a:tr>
                  <a:tr h="30283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fr-CH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fr-CH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H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929364"/>
                      </a:ext>
                    </a:extLst>
                  </a:tr>
                  <a:tr h="2797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fr-CH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𝑘𝑔</m:t>
                                </m:r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/(</m:t>
                                </m:r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CH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210⋅</m:t>
                                </m:r>
                                <m:sSup>
                                  <m:sSup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H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6472783"/>
                      </a:ext>
                    </a:extLst>
                  </a:tr>
                  <a:tr h="2797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fr-CH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fr-CH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fr-CH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5589354"/>
                      </a:ext>
                    </a:extLst>
                  </a:tr>
                  <a:tr h="2797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fr-CH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fr-CH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fr-CH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75245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5787075A-71AB-4623-9EC0-087883A0C7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7156483"/>
                  </p:ext>
                </p:extLst>
              </p:nvPr>
            </p:nvGraphicFramePr>
            <p:xfrm>
              <a:off x="564196" y="4185993"/>
              <a:ext cx="5492882" cy="17506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2143">
                      <a:extLst>
                        <a:ext uri="{9D8B030D-6E8A-4147-A177-3AD203B41FA5}">
                          <a16:colId xmlns:a16="http://schemas.microsoft.com/office/drawing/2014/main" val="219512031"/>
                        </a:ext>
                      </a:extLst>
                    </a:gridCol>
                    <a:gridCol w="1511085">
                      <a:extLst>
                        <a:ext uri="{9D8B030D-6E8A-4147-A177-3AD203B41FA5}">
                          <a16:colId xmlns:a16="http://schemas.microsoft.com/office/drawing/2014/main" val="2064641327"/>
                        </a:ext>
                      </a:extLst>
                    </a:gridCol>
                    <a:gridCol w="2399654">
                      <a:extLst>
                        <a:ext uri="{9D8B030D-6E8A-4147-A177-3AD203B41FA5}">
                          <a16:colId xmlns:a16="http://schemas.microsoft.com/office/drawing/2014/main" val="3570533111"/>
                        </a:ext>
                      </a:extLst>
                    </a:gridCol>
                  </a:tblGrid>
                  <a:tr h="289560">
                    <a:tc>
                      <a:txBody>
                        <a:bodyPr/>
                        <a:lstStyle/>
                        <a:p>
                          <a:r>
                            <a:rPr lang="ru-RU" sz="1300" dirty="0"/>
                            <a:t>Коэффициент</a:t>
                          </a:r>
                          <a:endParaRPr lang="fr-CH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300"/>
                            <a:t>Размерность</a:t>
                          </a:r>
                          <a:endParaRPr lang="fr-CH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300"/>
                            <a:t>Значение</a:t>
                          </a:r>
                          <a:endParaRPr lang="fr-CH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9856121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385" t="-104255" r="-248462" b="-4148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05242" t="-104255" r="-160484" b="-4148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29188" t="-104255" r="-1015" b="-4148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2322357"/>
                      </a:ext>
                    </a:extLst>
                  </a:tr>
                  <a:tr h="30283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385" t="-192000" r="-248462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05242" t="-192000" r="-160484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29188" t="-192000" r="-1015" b="-2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9364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385" t="-304167" r="-248462" b="-2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05242" t="-304167" r="-160484" b="-2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29188" t="-304167" r="-1015" b="-20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6472783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385" t="-412766" r="-248462" b="-10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05242" t="-412766" r="-160484" b="-10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29188" t="-412766" r="-1015" b="-1063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5589354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385" t="-502083" r="-248462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05242" t="-502083" r="-160484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29188" t="-502083" r="-1015" b="-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75245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63DABB-5856-4B1D-91FD-ABEDC1F5729C}"/>
                  </a:ext>
                </a:extLst>
              </p:cNvPr>
              <p:cNvSpPr txBox="1"/>
              <p:nvPr/>
            </p:nvSpPr>
            <p:spPr>
              <a:xfrm>
                <a:off x="6532535" y="3339884"/>
                <a:ext cx="524556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ru-RU" dirty="0">
                    <a:latin typeface="HSE Sans" panose="02000000000000000000" pitchFamily="2" charset="0"/>
                  </a:rPr>
                  <a:t>Задачи</a:t>
                </a:r>
                <a:r>
                  <a:rPr lang="ru-RU" sz="1300" dirty="0">
                    <a:latin typeface="HSE Sans" panose="02000000000000000000" pitchFamily="2" charset="0"/>
                  </a:rPr>
                  <a:t>:</a:t>
                </a:r>
              </a:p>
              <a:p>
                <a:pPr marL="228600" indent="-228600" algn="l">
                  <a:buFont typeface="+mj-lt"/>
                  <a:buAutoNum type="arabicPeriod"/>
                </a:pPr>
                <a:r>
                  <a:rPr lang="ru-RU" sz="1300" dirty="0">
                    <a:latin typeface="HSE Sans" panose="02000000000000000000" pitchFamily="2" charset="0"/>
                  </a:rPr>
                  <a:t>На сетке параметров</a:t>
                </a:r>
                <a:r>
                  <a:rPr lang="en-US" sz="1300" dirty="0">
                    <a:latin typeface="HSE Sans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300" dirty="0">
                    <a:latin typeface="HSE Sans" panose="02000000000000000000" pitchFamily="2" charset="0"/>
                  </a:rPr>
                  <a:t> исследовать погрешность в норме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fr-CH" sz="1300" dirty="0">
                    <a:latin typeface="HSE Sans" panose="02000000000000000000" pitchFamily="2" charset="0"/>
                  </a:rPr>
                  <a:t> </a:t>
                </a:r>
                <a:r>
                  <a:rPr lang="ru-RU" sz="1300" dirty="0">
                    <a:latin typeface="HSE Sans" panose="02000000000000000000" pitchFamily="2" charset="0"/>
                  </a:rPr>
                  <a:t>решений, полученных по схеме Кранка – Николсон и по компактной схеме.</a:t>
                </a:r>
              </a:p>
              <a:p>
                <a:pPr marL="228600" indent="-228600" algn="l">
                  <a:buFont typeface="+mj-lt"/>
                  <a:buAutoNum type="arabicPeriod"/>
                </a:pPr>
                <a:r>
                  <a:rPr lang="ru-RU" sz="1300" dirty="0">
                    <a:latin typeface="HSE Sans" panose="02000000000000000000" pitchFamily="2" charset="0"/>
                  </a:rPr>
                  <a:t>Нарисовать изолинии погрешности на данной плоскости для обеих схем.</a:t>
                </a:r>
              </a:p>
              <a:p>
                <a:pPr marL="228600" indent="-228600" algn="l">
                  <a:buFont typeface="+mj-lt"/>
                  <a:buAutoNum type="arabicPeriod"/>
                </a:pPr>
                <a:r>
                  <a:rPr lang="ru-RU" sz="1300" dirty="0">
                    <a:latin typeface="HSE Sans" panose="02000000000000000000" pitchFamily="2" charset="0"/>
                  </a:rPr>
                  <a:t>Выявить зоны на плоскости, где одна схема лучше другой.</a:t>
                </a:r>
                <a:endParaRPr lang="fr-CH" sz="1300" dirty="0">
                  <a:latin typeface="HSE Sans" panose="02000000000000000000" pitchFamily="2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63DABB-5856-4B1D-91FD-ABEDC1F57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535" y="3339884"/>
                <a:ext cx="5245561" cy="1569660"/>
              </a:xfrm>
              <a:prstGeom prst="rect">
                <a:avLst/>
              </a:prstGeom>
              <a:blipFill>
                <a:blip r:embed="rId5"/>
                <a:stretch>
                  <a:fillRect l="-1047" t="-2335" b="-2724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573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3DAF31-D8A6-49A0-9A5D-8B2EA5B1C511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e96afe77-3acb-4328-97fc-408e1bde3ecd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9875bd71-cde8-496c-a136-433f55d5e6d0"/>
  </ds:schemaRefs>
</ds:datastoreItem>
</file>

<file path=customXml/itemProps2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</Words>
  <Application>Microsoft Office PowerPoint</Application>
  <PresentationFormat>Widescreen</PresentationFormat>
  <Paragraphs>155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HSE Sans</vt:lpstr>
      <vt:lpstr>Office Theme</vt:lpstr>
      <vt:lpstr>Уравнение поперечных колебаний стержня</vt:lpstr>
      <vt:lpstr>Дифференциальное уравнение</vt:lpstr>
      <vt:lpstr>Схема Кранка – Николсон</vt:lpstr>
      <vt:lpstr>Компактная схема</vt:lpstr>
      <vt:lpstr>Точные решения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Aleksandr Shemendyuk</cp:lastModifiedBy>
  <cp:revision>24</cp:revision>
  <cp:lastPrinted>2021-11-11T13:08:42Z</cp:lastPrinted>
  <dcterms:created xsi:type="dcterms:W3CDTF">2021-11-11T08:52:47Z</dcterms:created>
  <dcterms:modified xsi:type="dcterms:W3CDTF">2022-03-09T17:53:37Z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