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71" r:id="rId5"/>
    <p:sldId id="272" r:id="rId6"/>
    <p:sldId id="288" r:id="rId7"/>
    <p:sldId id="291" r:id="rId8"/>
    <p:sldId id="293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3"/>
    <p:restoredTop sz="94722"/>
  </p:normalViewPr>
  <p:slideViewPr>
    <p:cSldViewPr snapToGrid="0" snapToObjects="1">
      <p:cViewPr varScale="1">
        <p:scale>
          <a:sx n="93" d="100"/>
          <a:sy n="93" d="100"/>
        </p:scale>
        <p:origin x="533" y="8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01/18/2024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01/18/2024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Схема Кранка – Николсон</a:t>
            </a:r>
          </a:p>
          <a:p>
            <a:r>
              <a:rPr lang="ru-RU" dirty="0"/>
              <a:t>Компактная схема «5-5-5»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Дифференциальное уравнение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Безразмерные параметры: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9617158"/>
                  </p:ext>
                </p:extLst>
              </p:nvPr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9617158"/>
                  </p:ext>
                </p:extLst>
              </p:nvPr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08333" r="-248462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08333" r="-160484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54321" r="-248462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54321" r="-160484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343333" r="-2484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343333" r="-16048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Кранка – Николсон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Безразмерные параметры: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Схема Кранка – Николсон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08333" r="-248462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08333" r="-160484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54321" r="-248462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54321" r="-160484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343333" r="-2484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343333" r="-16048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EC3723C-87A1-4CB0-A0A2-82148917D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548" y="1836302"/>
            <a:ext cx="2321906" cy="1482347"/>
          </a:xfrm>
          <a:prstGeom prst="rect">
            <a:avLst/>
          </a:prstGeom>
        </p:spPr>
      </p:pic>
      <p:pic>
        <p:nvPicPr>
          <p:cNvPr id="16" name="Picture 1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4556CB-4928-49F3-B546-6E771DDA5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627" y="1756646"/>
            <a:ext cx="2521243" cy="1641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915163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2+4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915163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923" r="-920988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1923" r="-124699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1923" r="-27981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01923" r="-920988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101923" r="-124699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101923" r="-279817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98113" r="-92098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198113" r="-12469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198113" r="-27981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303846" r="-920988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303846" r="-279817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403846" r="-920988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403846" r="-124699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403846" r="-27981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503846" r="-920988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503846" r="-124699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503846" r="-279817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72607" t="-503846" r="-660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389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Компактная схема «5-5-5»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5245561" cy="3393234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/>
                  <a:t>Безразмерные параметры: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5245561" cy="3393234"/>
              </a:xfrm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Компактная схема «5-5-5»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08333" r="-248462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08333" r="-160484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54321" r="-248462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54321" r="-160484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343333" r="-2484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343333" r="-16048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560724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0" i="1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7−15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1200" b="0" i="1" smtClean="0">
                                    <a:latin typeface="Cambria Math" panose="02040503050406030204" pitchFamily="18" charset="0"/>
                                  </a:rPr>
                                  <m:t>144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41−150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+90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560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−192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+7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2460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−24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−15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1+30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72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41+30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+90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246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560724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923" r="-920988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1923" r="-124699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1923" r="-27981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1923" r="-660" b="-5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01923" r="-920988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101923" r="-124699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101923" r="-279817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101923" r="-660" b="-4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98113" r="-92098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198113" r="-12469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198113" r="-27981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198113" r="-66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303846" r="-920988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303846" r="-124699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303846" r="-279817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303846" r="-660" b="-2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403846" r="-920988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403846" r="-124699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403846" r="-27981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403846" r="-660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503846" r="-920988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503846" r="-124699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503846" r="-279817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503846" r="-660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28AC9B7-1292-4E6A-8431-FCD29F9A6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376" y="1757051"/>
            <a:ext cx="2520000" cy="1640848"/>
          </a:xfrm>
          <a:prstGeom prst="rect">
            <a:avLst/>
          </a:prstGeom>
        </p:spPr>
      </p:pic>
      <p:pic>
        <p:nvPicPr>
          <p:cNvPr id="13" name="Picture 12" descr="A picture containing black, electronics, image&#10;&#10;Description automatically generated">
            <a:extLst>
              <a:ext uri="{FF2B5EF4-FFF2-40B4-BE49-F238E27FC236}">
                <a16:creationId xmlns:a16="http://schemas.microsoft.com/office/drawing/2014/main" id="{2CC76228-FB45-41C3-AE74-F5B8E84B6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376" y="1757051"/>
            <a:ext cx="2520000" cy="1608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FAAFE-7BEE-40AE-AE78-FA1A037848F7}"/>
                  </a:ext>
                </a:extLst>
              </p:cNvPr>
              <p:cNvSpPr txBox="1"/>
              <p:nvPr/>
            </p:nvSpPr>
            <p:spPr>
              <a:xfrm>
                <a:off x="6589376" y="3455774"/>
                <a:ext cx="3001912" cy="3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000" b="0" dirty="0">
                    <a:solidFill>
                      <a:srgbClr val="FF0000"/>
                    </a:solidFill>
                  </a:rPr>
                  <a:t>Условия устойчивости: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 −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den>
                            </m:f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</m:oMath>
                </a14:m>
                <a:endParaRPr lang="fr-CH" sz="1000" dirty="0">
                  <a:solidFill>
                    <a:srgbClr val="FF0000"/>
                  </a:solidFill>
                  <a:latin typeface="HSE Sans" panose="02000000000000000000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FAAFE-7BEE-40AE-AE78-FA1A0378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76" y="3455774"/>
                <a:ext cx="3001912" cy="3212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Точные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Безразмерные параметры: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Точные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830A81-702B-4B60-830A-15C67DBDED2F}"/>
                  </a:ext>
                </a:extLst>
              </p:cNvPr>
              <p:cNvSpPr txBox="1"/>
              <p:nvPr/>
            </p:nvSpPr>
            <p:spPr>
              <a:xfrm>
                <a:off x="6532535" y="2224815"/>
                <a:ext cx="4001545" cy="961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300" b="0" dirty="0">
                    <a:latin typeface="Cambria Math" panose="02040503050406030204" pitchFamily="18" charset="0"/>
                  </a:rPr>
                  <a:t>Периодические граничные условия</a:t>
                </a:r>
              </a:p>
              <a:p>
                <a:pPr marL="228600" indent="-228600" algn="l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ad>
                              <m:radPr>
                                <m:degHide m:val="on"/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CH" sz="1300" dirty="0">
                  <a:latin typeface="HSE Sans" panose="02000000000000000000" pitchFamily="2" charset="0"/>
                </a:endParaRPr>
              </a:p>
              <a:p>
                <a:pPr marL="228600" indent="-2286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3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fr-CH" sz="1300" dirty="0">
                  <a:latin typeface="HSE Sans" panose="02000000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830A81-702B-4B60-830A-15C67DBDE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35" y="2224815"/>
                <a:ext cx="4001545" cy="961930"/>
              </a:xfrm>
              <a:prstGeom prst="rect">
                <a:avLst/>
              </a:prstGeom>
              <a:blipFill>
                <a:blip r:embed="rId3"/>
                <a:stretch>
                  <a:fillRect l="-305" t="-633" b="-25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5787075A-71AB-4623-9EC0-087883A0C7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156483"/>
                  </p:ext>
                </p:extLst>
              </p:nvPr>
            </p:nvGraphicFramePr>
            <p:xfrm>
              <a:off x="564196" y="4185993"/>
              <a:ext cx="5492882" cy="17506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sz="1300" dirty="0"/>
                            <a:t>Коэффициент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Размерность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Значение</a:t>
                          </a:r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7 900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3028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210⋅</m:t>
                                </m:r>
                                <m:sSup>
                                  <m:sSup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58935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7524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5787075A-71AB-4623-9EC0-087883A0C7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156483"/>
                  </p:ext>
                </p:extLst>
              </p:nvPr>
            </p:nvGraphicFramePr>
            <p:xfrm>
              <a:off x="564196" y="4185993"/>
              <a:ext cx="5492882" cy="17506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89560">
                    <a:tc>
                      <a:txBody>
                        <a:bodyPr/>
                        <a:lstStyle/>
                        <a:p>
                          <a:r>
                            <a:rPr lang="ru-RU" sz="1300" dirty="0"/>
                            <a:t>Коэффициент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Размерность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Значение</a:t>
                          </a:r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104255" r="-248462" b="-4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104255" r="-160484" b="-4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104255" r="-1015" b="-4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30283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192000" r="-248462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192000" r="-160484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192000" r="-1015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304167" r="-248462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304167" r="-160484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304167" r="-1015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412766" r="-248462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412766" r="-160484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412766" r="-1015" b="-1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58935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502083" r="-248462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502083" r="-160484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502083" r="-1015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524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3DABB-5856-4B1D-91FD-ABEDC1F5729C}"/>
                  </a:ext>
                </a:extLst>
              </p:cNvPr>
              <p:cNvSpPr txBox="1"/>
              <p:nvPr/>
            </p:nvSpPr>
            <p:spPr>
              <a:xfrm>
                <a:off x="6532535" y="3339884"/>
                <a:ext cx="5245561" cy="230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ru-RU" dirty="0">
                    <a:latin typeface="HSE Sans" panose="02000000000000000000" pitchFamily="2" charset="0"/>
                  </a:rPr>
                  <a:t>Практика</a:t>
                </a:r>
                <a:r>
                  <a:rPr lang="ru-RU" sz="1300" dirty="0">
                    <a:latin typeface="HSE Sans" panose="02000000000000000000" pitchFamily="2" charset="0"/>
                  </a:rPr>
                  <a:t>:</a:t>
                </a:r>
              </a:p>
              <a:p>
                <a:pPr marL="228600" indent="-228600" algn="l">
                  <a:buFont typeface="+mj-lt"/>
                  <a:buAutoNum type="arabicPeriod"/>
                </a:pPr>
                <a:r>
                  <a:rPr lang="ru-RU" sz="1300" dirty="0">
                    <a:latin typeface="HSE Sans" panose="02000000000000000000" pitchFamily="2" charset="0"/>
                  </a:rPr>
                  <a:t>Для фиксированных параметров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fr-CH" sz="1300" dirty="0">
                    <a:latin typeface="HSE Sans" panose="02000000000000000000" pitchFamily="2" charset="0"/>
                  </a:rPr>
                  <a:t> </a:t>
                </a:r>
                <a:r>
                  <a:rPr lang="ru-RU" sz="1300" dirty="0">
                    <a:latin typeface="HSE Sans" panose="02000000000000000000" pitchFamily="2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fr-CH" sz="1300" dirty="0">
                    <a:latin typeface="HSE Sans" panose="02000000000000000000" pitchFamily="2" charset="0"/>
                  </a:rPr>
                  <a:t> </a:t>
                </a:r>
                <a:r>
                  <a:rPr lang="ru-RU" sz="1300" dirty="0">
                    <a:latin typeface="HSE Sans" panose="02000000000000000000" pitchFamily="2" charset="0"/>
                  </a:rPr>
                  <a:t>построить численное решение для первой и второй задач.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300" dirty="0">
                    <a:latin typeface="HSE Sans" panose="02000000000000000000" pitchFamily="2" charset="0"/>
                  </a:rPr>
                  <a:t>Для разных наборов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12, 25, 50, 100</m:t>
                        </m:r>
                      </m:e>
                    </m:d>
                  </m:oMath>
                </a14:m>
                <a:r>
                  <a:rPr lang="fr-CH" sz="1300" dirty="0">
                    <a:latin typeface="HSE Sans" panose="02000000000000000000" pitchFamily="2" charset="0"/>
                  </a:rPr>
                  <a:t> </a:t>
                </a:r>
                <a:r>
                  <a:rPr lang="ru-RU" sz="1300" dirty="0">
                    <a:latin typeface="HSE Sans" panose="02000000000000000000" pitchFamily="2" charset="0"/>
                  </a:rPr>
                  <a:t>построить решение задач; найти норму модуля разницы между полученным решением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sz="1300" dirty="0">
                    <a:latin typeface="HSE Sans" panose="02000000000000000000" pitchFamily="2" charset="0"/>
                  </a:rPr>
                  <a:t> и точным решением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sz="1300" dirty="0">
                    <a:latin typeface="HSE Sans" panose="02000000000000000000" pitchFamily="2" charset="0"/>
                  </a:rPr>
                  <a:t> </a:t>
                </a:r>
                <a:r>
                  <a:rPr lang="ru-RU" sz="1300" dirty="0">
                    <a:latin typeface="HSE Sans" panose="02000000000000000000" pitchFamily="2" charset="0"/>
                  </a:rPr>
                  <a:t>в фактический момент времени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ru-RU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13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lang="en-US" sz="1300" dirty="0">
                    <a:latin typeface="HSE Sans" panose="02000000000000000000" pitchFamily="2" charset="0"/>
                  </a:rPr>
                </a:b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3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ru-RU" sz="13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300" dirty="0">
                  <a:latin typeface="HSE Sans" panose="02000000000000000000" pitchFamily="2" charset="0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300" dirty="0">
                    <a:latin typeface="HSE Sans" panose="02000000000000000000" pitchFamily="2" charset="0"/>
                  </a:rPr>
                  <a:t>Построить график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</m:d>
                  </m:oMath>
                </a14:m>
                <a:r>
                  <a:rPr lang="ru-RU" sz="1300" dirty="0">
                    <a:latin typeface="HSE Sans" panose="02000000000000000000" pitchFamily="2" charset="0"/>
                  </a:rPr>
                  <a:t> в зависимости от количества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1300" dirty="0">
                    <a:latin typeface="HSE Sans" panose="02000000000000000000" pitchFamily="2" charset="0"/>
                  </a:rPr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300" dirty="0">
                    <a:latin typeface="HSE Sans" panose="02000000000000000000" pitchFamily="2" charset="0"/>
                  </a:rPr>
                  <a:t>Оценить порядок схемы Кранка-Николсон и схемы «5-5-5».</a:t>
                </a:r>
                <a:endParaRPr lang="fr-CH" sz="1300" dirty="0">
                  <a:latin typeface="HSE Sans" panose="02000000000000000000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3DABB-5856-4B1D-91FD-ABEDC1F5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35" y="3339884"/>
                <a:ext cx="5245561" cy="2309735"/>
              </a:xfrm>
              <a:prstGeom prst="rect">
                <a:avLst/>
              </a:prstGeom>
              <a:blipFill>
                <a:blip r:embed="rId5"/>
                <a:stretch>
                  <a:fillRect l="-1047" t="-1583" r="-233" b="-131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7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Widescreen</PresentationFormat>
  <Paragraphs>156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HSE Sans</vt:lpstr>
      <vt:lpstr>Office Theme</vt:lpstr>
      <vt:lpstr>Уравнение поперечных колебаний стержня</vt:lpstr>
      <vt:lpstr>Дифференциальное уравнение</vt:lpstr>
      <vt:lpstr>Схема Кранка – Николсон</vt:lpstr>
      <vt:lpstr>Компактная схема «5-5-5»</vt:lpstr>
      <vt:lpstr>Точные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Aleksandr Shemendyuk</cp:lastModifiedBy>
  <cp:revision>28</cp:revision>
  <cp:lastPrinted>2021-11-11T13:08:42Z</cp:lastPrinted>
  <dcterms:created xsi:type="dcterms:W3CDTF">2021-11-11T08:52:47Z</dcterms:created>
  <dcterms:modified xsi:type="dcterms:W3CDTF">2024-01-18T10:00:46Z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