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0ad9f3aa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ad9f3aa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0ad9f3aaa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ad9f3aaa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0ad9f3aaa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ad9f3aaa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0ad9f3aa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0ad9f3aa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0ad9f3aaa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0ad9f3aaa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0ad9f3aaa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ad9f3aa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0ad9f3aaa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0ad9f3aaa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0ad9f3aaa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0ad9f3aaa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0ad9f3aaa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0ad9f3aaa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0ad9f3aaa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0ad9f3aaa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0ad9f3aa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ad9f3aa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0ad9f3aaa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ad9f3aaa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0ad9f3aa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0ad9f3aa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0ad9f3aa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ad9f3aa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0ad9f3aa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0ad9f3aa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0ad9f3aa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0ad9f3aa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0ad9f3aaa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0ad9f3aaa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ad9f3aa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ad9f3aa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0ad9f3aa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ad9f3aa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0ad9f3aa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ad9f3aa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0ad9f3aa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ad9f3aa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0ad9f3aa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ad9f3aa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0ad9f3aaa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ad9f3aaa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0ad9f3aaa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ad9f3aa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rdHY6mCemzE"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go.unimelb.edu.au/2i3r" TargetMode="External"/><Relationship Id="rId4" Type="http://schemas.openxmlformats.org/officeDocument/2006/relationships/hyperlink" Target="https://www.facebook.com/groups/unimelbnviv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NVivo Part 4: Visualisations with NVivo</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Shermon | Research Computing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I want to do is to just quickly check the prominence of key words and phrases in my research project.</a:t>
            </a:r>
            <a:endParaRPr/>
          </a:p>
          <a:p>
            <a:pPr indent="0" lvl="0" marL="0" rtl="0" algn="l">
              <a:spcBef>
                <a:spcPts val="1600"/>
              </a:spcBef>
              <a:spcAft>
                <a:spcPts val="0"/>
              </a:spcAft>
              <a:buNone/>
            </a:pPr>
            <a:r>
              <a:rPr lang="en"/>
              <a:t>To do that, I’ll whip up a quick word cloud, before creating a cross-table to help me to start comparing themes and demographic attributes.</a:t>
            </a:r>
            <a:endParaRPr/>
          </a:p>
          <a:p>
            <a:pPr indent="0" lvl="0" marL="0" rtl="0" algn="l">
              <a:spcBef>
                <a:spcPts val="1600"/>
              </a:spcBef>
              <a:spcAft>
                <a:spcPts val="1600"/>
              </a:spcAft>
              <a:buNone/>
            </a:pPr>
            <a:r>
              <a:rPr lang="en"/>
              <a:t>This wouldn’t be possible if I hadn’t spent many afternoons working away at my codes and cases!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Creating a Word Cloud</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demo, I’ll show you how to create and edit a Word Cloud using the queries function on NVivo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Create and Edit a Word Cloud</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Using the queries function, create a word cloud</a:t>
            </a:r>
            <a:endParaRPr/>
          </a:p>
          <a:p>
            <a:pPr indent="-342900" lvl="0" marL="457200" rtl="0" algn="l">
              <a:spcBef>
                <a:spcPts val="0"/>
              </a:spcBef>
              <a:spcAft>
                <a:spcPts val="0"/>
              </a:spcAft>
              <a:buSzPts val="1800"/>
              <a:buAutoNum type="arabicPeriod"/>
            </a:pPr>
            <a:r>
              <a:rPr lang="en"/>
              <a:t>Extension tasks</a:t>
            </a:r>
            <a:endParaRPr/>
          </a:p>
          <a:p>
            <a:pPr indent="-317500" lvl="1" marL="914400" rtl="0" algn="l">
              <a:spcBef>
                <a:spcPts val="0"/>
              </a:spcBef>
              <a:spcAft>
                <a:spcPts val="0"/>
              </a:spcAft>
              <a:buSzPts val="1400"/>
              <a:buAutoNum type="alphaLcPeriod"/>
            </a:pPr>
            <a:r>
              <a:rPr lang="en"/>
              <a:t>Attempt to change the colour and presentation of the word cloud</a:t>
            </a:r>
            <a:endParaRPr/>
          </a:p>
          <a:p>
            <a:pPr indent="-317500" lvl="1" marL="914400" rtl="0" algn="l">
              <a:spcBef>
                <a:spcPts val="0"/>
              </a:spcBef>
              <a:spcAft>
                <a:spcPts val="0"/>
              </a:spcAft>
              <a:buSzPts val="1400"/>
              <a:buAutoNum type="alphaLcPeriod"/>
            </a:pPr>
            <a:r>
              <a:rPr lang="en"/>
              <a:t>Attempt to remove words from the word cloud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Cross Tables</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demo, I’ll show you how to create a cross table</a:t>
            </a:r>
            <a:endParaRPr/>
          </a:p>
          <a:p>
            <a:pPr indent="0" lvl="0" marL="0" rtl="0" algn="l">
              <a:spcBef>
                <a:spcPts val="1600"/>
              </a:spcBef>
              <a:spcAft>
                <a:spcPts val="1600"/>
              </a:spcAft>
              <a:buNone/>
            </a:pPr>
            <a:r>
              <a:rPr lang="en"/>
              <a:t>This is also referred to as “Matrix Coding”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Bar Charts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Charts in NVivo</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anything like me, you might be frustrated with how bar charts are designed and presented in NVivo.</a:t>
            </a:r>
            <a:endParaRPr/>
          </a:p>
          <a:p>
            <a:pPr indent="0" lvl="0" marL="0" rtl="0" algn="l">
              <a:spcBef>
                <a:spcPts val="1600"/>
              </a:spcBef>
              <a:spcAft>
                <a:spcPts val="0"/>
              </a:spcAft>
              <a:buNone/>
            </a:pPr>
            <a:r>
              <a:rPr lang="en"/>
              <a:t>Broadly, it’s good to make sure that you have a robust set of codes, cases, and files to play around with bar charts.</a:t>
            </a:r>
            <a:endParaRPr/>
          </a:p>
          <a:p>
            <a:pPr indent="0" lvl="0" marL="0" rtl="0" algn="l">
              <a:spcBef>
                <a:spcPts val="1600"/>
              </a:spcBef>
              <a:spcAft>
                <a:spcPts val="1600"/>
              </a:spcAft>
              <a:buNone/>
            </a:pPr>
            <a:r>
              <a:rPr lang="en"/>
              <a:t>On the Mac, make sure that you have a file or node selected so that the bar chart option is not blurred out for you.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created a lovely cross-table, I want to see if there are more impactful ways to present some of my research findings. </a:t>
            </a:r>
            <a:endParaRPr/>
          </a:p>
          <a:p>
            <a:pPr indent="0" lvl="0" marL="0" rtl="0" algn="l">
              <a:spcBef>
                <a:spcPts val="1600"/>
              </a:spcBef>
              <a:spcAft>
                <a:spcPts val="1600"/>
              </a:spcAft>
              <a:buNone/>
            </a:pPr>
            <a:r>
              <a:rPr lang="en"/>
              <a:t>In particular, I want to see how some coding looks in a single file, to do that, I’ll be creating a bar graph!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Creating a Bar Chart in NVivo</a:t>
            </a:r>
            <a:endParaRPr/>
          </a:p>
        </p:txBody>
      </p:sp>
      <p:sp>
        <p:nvSpPr>
          <p:cNvPr id="181" name="Google Shape;18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demo, I’ll show you how to create a bar chart in NVivo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3: Creating a Bar Chart in NVivo</a:t>
            </a:r>
            <a:endParaRPr/>
          </a:p>
        </p:txBody>
      </p:sp>
      <p:sp>
        <p:nvSpPr>
          <p:cNvPr id="187" name="Google Shape;18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Create and edit a bar chart</a:t>
            </a:r>
            <a:endParaRPr/>
          </a:p>
          <a:p>
            <a:pPr indent="-317500" lvl="1" marL="914400" rtl="0" algn="l">
              <a:spcBef>
                <a:spcPts val="0"/>
              </a:spcBef>
              <a:spcAft>
                <a:spcPts val="0"/>
              </a:spcAft>
              <a:buSzPts val="1400"/>
              <a:buAutoNum type="alphaLcPeriod"/>
            </a:pPr>
            <a:r>
              <a:rPr lang="en"/>
              <a:t>Attempt to edit the chart</a:t>
            </a:r>
            <a:endParaRPr/>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It’s important to think about what kinds of questions you might be able to answer using this type of visualisation.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Hierarchy Charts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Research Computing Services!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We are here at the University of Melbourne to help you with next generation digital skills, storage and data. Research can be lonely, but it doesn't have to be. Work smarter not harder with Research Computing Services. Sign up for FREE training here: https://research.unimelb.edu.au/infrastructure/research-computing-services/services/training" id="93" name="Google Shape;93;p14" title="Research Computing Services (formerly Research Platform Services)">
            <a:hlinkClick r:id="rId3"/>
          </p:cNvPr>
          <p:cNvPicPr preferRelativeResize="0"/>
          <p:nvPr/>
        </p:nvPicPr>
        <p:blipFill>
          <a:blip r:embed="rId4">
            <a:alphaModFix/>
          </a:blip>
          <a:stretch>
            <a:fillRect/>
          </a:stretch>
        </p:blipFill>
        <p:spPr>
          <a:xfrm>
            <a:off x="1254525" y="1184875"/>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Hierarchy Charts?</a:t>
            </a:r>
            <a:endParaRPr/>
          </a:p>
        </p:txBody>
      </p:sp>
      <p:sp>
        <p:nvSpPr>
          <p:cNvPr id="198" name="Google Shape;198;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Hierarchy Charts are a great way to get a snapshot of your data and to help kickstart the process of writing (from my own experience)</a:t>
            </a:r>
            <a:endParaRPr/>
          </a:p>
          <a:p>
            <a:pPr indent="0" lvl="0" marL="0" rtl="0" algn="l">
              <a:spcBef>
                <a:spcPts val="1600"/>
              </a:spcBef>
              <a:spcAft>
                <a:spcPts val="0"/>
              </a:spcAft>
              <a:buNone/>
            </a:pPr>
            <a:r>
              <a:rPr lang="en"/>
              <a:t>Having a hierarchy chart open while you write a memo, annotation, or in your research is a really smooth workflow. </a:t>
            </a:r>
            <a:endParaRPr/>
          </a:p>
          <a:p>
            <a:pPr indent="0" lvl="0" marL="0" rtl="0" algn="l">
              <a:spcBef>
                <a:spcPts val="1600"/>
              </a:spcBef>
              <a:spcAft>
                <a:spcPts val="1600"/>
              </a:spcAft>
              <a:buNone/>
            </a:pPr>
            <a:r>
              <a:rPr lang="en"/>
              <a:t>They’re also a great way of showing the proportion of coding across your project, so you can see the most prominent themes.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204" name="Google Shape;20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I have some insightful visualisations created, I am thinking about beginning to write up my results, analysis, discussion etc.</a:t>
            </a:r>
            <a:endParaRPr/>
          </a:p>
          <a:p>
            <a:pPr indent="0" lvl="0" marL="0" rtl="0" algn="l">
              <a:spcBef>
                <a:spcPts val="1600"/>
              </a:spcBef>
              <a:spcAft>
                <a:spcPts val="0"/>
              </a:spcAft>
              <a:buNone/>
            </a:pPr>
            <a:r>
              <a:rPr lang="en"/>
              <a:t>However, none of the visualisations I’ve created thus far are going to give me a broad perspective on my research data.</a:t>
            </a:r>
            <a:endParaRPr/>
          </a:p>
          <a:p>
            <a:pPr indent="0" lvl="0" marL="0" rtl="0" algn="l">
              <a:spcBef>
                <a:spcPts val="1600"/>
              </a:spcBef>
              <a:spcAft>
                <a:spcPts val="1600"/>
              </a:spcAft>
              <a:buNone/>
            </a:pPr>
            <a:r>
              <a:rPr lang="en"/>
              <a:t>For that, I will turn to a hierarchy chart to provide me with the data I need to begin writing!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Creating a Hierarchy Chart</a:t>
            </a:r>
            <a:endParaRPr/>
          </a:p>
        </p:txBody>
      </p:sp>
      <p:sp>
        <p:nvSpPr>
          <p:cNvPr id="210" name="Google Shape;210;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demo, I’ll show you how to create a hierarchy chart!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4: Creating a Hierarchy Chart </a:t>
            </a:r>
            <a:endParaRPr/>
          </a:p>
        </p:txBody>
      </p:sp>
      <p:sp>
        <p:nvSpPr>
          <p:cNvPr id="216" name="Google Shape;216;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You guessed it! </a:t>
            </a:r>
            <a:endParaRPr/>
          </a:p>
          <a:p>
            <a:pPr indent="-342900" lvl="0" marL="457200" rtl="0" algn="l">
              <a:spcBef>
                <a:spcPts val="0"/>
              </a:spcBef>
              <a:spcAft>
                <a:spcPts val="0"/>
              </a:spcAft>
              <a:buSzPts val="1800"/>
              <a:buAutoNum type="arabicPeriod"/>
            </a:pPr>
            <a:r>
              <a:rPr lang="en"/>
              <a:t>Using your powerful knowledge and expertise of NVivo, create a hierarchy chart and explore it!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222" name="Google Shape;222;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has hopefully introduced you to ways to visualise your research data in NVivo</a:t>
            </a:r>
            <a:endParaRPr/>
          </a:p>
          <a:p>
            <a:pPr indent="0" lvl="0" marL="0" rtl="0" algn="l">
              <a:spcBef>
                <a:spcPts val="1600"/>
              </a:spcBef>
              <a:spcAft>
                <a:spcPts val="0"/>
              </a:spcAft>
              <a:buNone/>
            </a:pPr>
            <a:r>
              <a:rPr lang="en"/>
              <a:t>This concludes the basic four part course on how to use NVivo. Part 5 is about literature reviews, and Part 6 concerns using Twitter data and web scraping with NVivo.</a:t>
            </a:r>
            <a:endParaRPr/>
          </a:p>
          <a:p>
            <a:pPr indent="0" lvl="0" marL="0" rtl="0" algn="l">
              <a:spcBef>
                <a:spcPts val="1600"/>
              </a:spcBef>
              <a:spcAft>
                <a:spcPts val="0"/>
              </a:spcAft>
              <a:buNone/>
            </a:pPr>
            <a:r>
              <a:rPr lang="en"/>
              <a:t>Today, you should know how to</a:t>
            </a:r>
            <a:endParaRPr/>
          </a:p>
          <a:p>
            <a:pPr indent="-342900" lvl="0" marL="457200" rtl="0" algn="l">
              <a:spcBef>
                <a:spcPts val="1600"/>
              </a:spcBef>
              <a:spcAft>
                <a:spcPts val="0"/>
              </a:spcAft>
              <a:buSzPts val="1800"/>
              <a:buAutoNum type="arabicPeriod"/>
            </a:pPr>
            <a:r>
              <a:rPr lang="en"/>
              <a:t>Use queries to create word cloud and cross-tables</a:t>
            </a:r>
            <a:endParaRPr/>
          </a:p>
          <a:p>
            <a:pPr indent="-342900" lvl="0" marL="457200" rtl="0" algn="l">
              <a:spcBef>
                <a:spcPts val="0"/>
              </a:spcBef>
              <a:spcAft>
                <a:spcPts val="0"/>
              </a:spcAft>
              <a:buSzPts val="1800"/>
              <a:buAutoNum type="arabicPeriod"/>
            </a:pPr>
            <a:r>
              <a:rPr lang="en"/>
              <a:t>Create a bar graph</a:t>
            </a:r>
            <a:endParaRPr/>
          </a:p>
          <a:p>
            <a:pPr indent="-342900" lvl="0" marL="457200" rtl="0" algn="l">
              <a:spcBef>
                <a:spcPts val="0"/>
              </a:spcBef>
              <a:spcAft>
                <a:spcPts val="0"/>
              </a:spcAft>
              <a:buSzPts val="1800"/>
              <a:buAutoNum type="arabicPeriod"/>
            </a:pPr>
            <a:r>
              <a:rPr lang="en"/>
              <a:t>Create a hierarchy chart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t>
            </a:r>
            <a:endParaRPr/>
          </a:p>
        </p:txBody>
      </p:sp>
      <p:sp>
        <p:nvSpPr>
          <p:cNvPr id="228" name="Google Shape;228;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always, the GitBook contains extra videos and information to help you learn NVivo:  </a:t>
            </a:r>
            <a:r>
              <a:rPr lang="en" u="sng">
                <a:solidFill>
                  <a:schemeClr val="dk1"/>
                </a:solidFill>
                <a:hlinkClick r:id="rId3"/>
              </a:rPr>
              <a:t>http://go.unimelb.edu.au/2i3r</a:t>
            </a:r>
            <a:r>
              <a:rPr lang="en"/>
              <a:t> (Module 5 on Lit Reviews is now up!) - I’m currently putting together the one from the training today!</a:t>
            </a:r>
            <a:endParaRPr/>
          </a:p>
          <a:p>
            <a:pPr indent="0" lvl="0" marL="0" rtl="0" algn="l">
              <a:spcBef>
                <a:spcPts val="1600"/>
              </a:spcBef>
              <a:spcAft>
                <a:spcPts val="0"/>
              </a:spcAft>
              <a:buNone/>
            </a:pPr>
            <a:r>
              <a:rPr lang="en">
                <a:solidFill>
                  <a:srgbClr val="000000"/>
                </a:solidFill>
              </a:rPr>
              <a:t>Please fill in the feedback form:</a:t>
            </a:r>
            <a:endParaRPr/>
          </a:p>
          <a:p>
            <a:pPr indent="0" lvl="0" marL="0" rtl="0" algn="l">
              <a:spcBef>
                <a:spcPts val="1600"/>
              </a:spcBef>
              <a:spcAft>
                <a:spcPts val="0"/>
              </a:spcAft>
              <a:buNone/>
            </a:pPr>
            <a:r>
              <a:rPr lang="en"/>
              <a:t>Join the Facebook group if you have any questions: </a:t>
            </a:r>
            <a:r>
              <a:rPr lang="en" u="sng">
                <a:solidFill>
                  <a:schemeClr val="dk1"/>
                </a:solidFill>
                <a:hlinkClick r:id="rId4"/>
              </a:rPr>
              <a:t>https://www.facebook.com/groups/unimelbnvivo</a:t>
            </a:r>
            <a:endParaRPr/>
          </a:p>
          <a:p>
            <a:pPr indent="0" lvl="0" marL="0" rtl="0" algn="l">
              <a:spcBef>
                <a:spcPts val="1600"/>
              </a:spcBef>
              <a:spcAft>
                <a:spcPts val="1600"/>
              </a:spcAft>
              <a:buNone/>
            </a:pPr>
            <a:r>
              <a:rPr lang="en">
                <a:solidFill>
                  <a:srgbClr val="000000"/>
                </a:solidFill>
              </a:rPr>
              <a:t>Get in touch with me at </a:t>
            </a:r>
            <a:r>
              <a:rPr lang="en" u="sng">
                <a:solidFill>
                  <a:schemeClr val="dk1"/>
                </a:solidFill>
              </a:rPr>
              <a:t>alex.shermon@unimelb.edu.au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Support Packs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this time, we’ve moved our face to face training online. </a:t>
            </a:r>
            <a:endParaRPr/>
          </a:p>
          <a:p>
            <a:pPr indent="0" lvl="0" marL="0" rtl="0" algn="l">
              <a:spcBef>
                <a:spcPts val="1600"/>
              </a:spcBef>
              <a:spcAft>
                <a:spcPts val="0"/>
              </a:spcAft>
              <a:buNone/>
            </a:pPr>
            <a:r>
              <a:rPr lang="en"/>
              <a:t>Our trainings are now shorter, and are accompanied with an online learning lab.</a:t>
            </a:r>
            <a:endParaRPr/>
          </a:p>
          <a:p>
            <a:pPr indent="0" lvl="0" marL="0" rtl="0" algn="l">
              <a:spcBef>
                <a:spcPts val="1600"/>
              </a:spcBef>
              <a:spcAft>
                <a:spcPts val="1600"/>
              </a:spcAft>
              <a:buNone/>
            </a:pPr>
            <a:r>
              <a:rPr lang="en"/>
              <a:t>This lab will help guide you through today’s training, and contains extra resources to help you learn NVivo!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 Etiquette </a:t>
            </a:r>
            <a:endParaRPr/>
          </a:p>
        </p:txBody>
      </p:sp>
      <p:pic>
        <p:nvPicPr>
          <p:cNvPr id="105" name="Google Shape;105;p16"/>
          <p:cNvPicPr preferRelativeResize="0"/>
          <p:nvPr/>
        </p:nvPicPr>
        <p:blipFill>
          <a:blip r:embed="rId3">
            <a:alphaModFix/>
          </a:blip>
          <a:stretch>
            <a:fillRect/>
          </a:stretch>
        </p:blipFill>
        <p:spPr>
          <a:xfrm>
            <a:off x="1588125" y="1017800"/>
            <a:ext cx="5342497"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Masters of Global Media Communications Student</a:t>
            </a:r>
            <a:endParaRPr/>
          </a:p>
          <a:p>
            <a:pPr indent="-342900" lvl="0" marL="457200" rtl="0" algn="l">
              <a:spcBef>
                <a:spcPts val="0"/>
              </a:spcBef>
              <a:spcAft>
                <a:spcPts val="0"/>
              </a:spcAft>
              <a:buSzPts val="1800"/>
              <a:buChar char="-"/>
            </a:pPr>
            <a:r>
              <a:rPr lang="en"/>
              <a:t>Omeka and NVivo Research Community Coordinator</a:t>
            </a:r>
            <a:endParaRPr/>
          </a:p>
          <a:p>
            <a:pPr indent="-342900" lvl="0" marL="457200" rtl="0" algn="l">
              <a:spcBef>
                <a:spcPts val="0"/>
              </a:spcBef>
              <a:spcAft>
                <a:spcPts val="0"/>
              </a:spcAft>
              <a:buSzPts val="1800"/>
              <a:buChar char="-"/>
            </a:pPr>
            <a:r>
              <a:rPr lang="en"/>
              <a:t>Research Assistant on some neat archival projects</a:t>
            </a:r>
            <a:endParaRPr/>
          </a:p>
          <a:p>
            <a:pPr indent="-342900" lvl="0" marL="457200" rtl="0" algn="l">
              <a:spcBef>
                <a:spcPts val="0"/>
              </a:spcBef>
              <a:spcAft>
                <a:spcPts val="0"/>
              </a:spcAft>
              <a:buSzPts val="1800"/>
              <a:buChar char="-"/>
            </a:pPr>
            <a:r>
              <a:rPr lang="en"/>
              <a:t>Playing SO MUCH Dungeons and Dragons right now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Objectives</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will teach you how to create visualisations from your data in NVivo</a:t>
            </a:r>
            <a:endParaRPr/>
          </a:p>
          <a:p>
            <a:pPr indent="0" lvl="0" marL="0" rtl="0" algn="l">
              <a:spcBef>
                <a:spcPts val="1600"/>
              </a:spcBef>
              <a:spcAft>
                <a:spcPts val="0"/>
              </a:spcAft>
              <a:buNone/>
            </a:pPr>
            <a:r>
              <a:rPr lang="en"/>
              <a:t>By the end of this workshop you will understand how to:</a:t>
            </a:r>
            <a:endParaRPr/>
          </a:p>
          <a:p>
            <a:pPr indent="-342900" lvl="0" marL="457200" rtl="0" algn="l">
              <a:spcBef>
                <a:spcPts val="1600"/>
              </a:spcBef>
              <a:spcAft>
                <a:spcPts val="0"/>
              </a:spcAft>
              <a:buSzPts val="1800"/>
              <a:buAutoNum type="arabicPeriod"/>
            </a:pPr>
            <a:r>
              <a:rPr lang="en"/>
              <a:t>Create a Word Cloud and Cross-Table using Queries</a:t>
            </a:r>
            <a:endParaRPr/>
          </a:p>
          <a:p>
            <a:pPr indent="-342900" lvl="0" marL="457200" rtl="0" algn="l">
              <a:spcBef>
                <a:spcPts val="0"/>
              </a:spcBef>
              <a:spcAft>
                <a:spcPts val="0"/>
              </a:spcAft>
              <a:buSzPts val="1800"/>
              <a:buAutoNum type="arabicPeriod"/>
            </a:pPr>
            <a:r>
              <a:rPr lang="en"/>
              <a:t>Create a Bar Chart</a:t>
            </a:r>
            <a:endParaRPr/>
          </a:p>
          <a:p>
            <a:pPr indent="-342900" lvl="0" marL="457200" rtl="0" algn="l">
              <a:spcBef>
                <a:spcPts val="0"/>
              </a:spcBef>
              <a:spcAft>
                <a:spcPts val="0"/>
              </a:spcAft>
              <a:buSzPts val="1800"/>
              <a:buAutoNum type="arabicPeriod"/>
            </a:pPr>
            <a:r>
              <a:rPr lang="en"/>
              <a:t>Create a Hierarchy Chart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495300" lvl="0" marL="457200" rtl="0" algn="l">
              <a:spcBef>
                <a:spcPts val="0"/>
              </a:spcBef>
              <a:spcAft>
                <a:spcPts val="0"/>
              </a:spcAft>
              <a:buSzPts val="4200"/>
              <a:buAutoNum type="arabicPeriod"/>
            </a:pPr>
            <a:r>
              <a:rPr lang="en"/>
              <a:t>Queries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 of our Research Project</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Parts 1, 2, and 3 I imported, coded, and reflected on my data which was aimed at answering the research project: </a:t>
            </a:r>
            <a:r>
              <a:rPr i="1" lang="en"/>
              <a:t>what do these interviewees have to say about the water system in their local area and does this differ across demographic attributes?</a:t>
            </a:r>
            <a:endParaRPr i="1"/>
          </a:p>
          <a:p>
            <a:pPr indent="0" lvl="0" marL="0" rtl="0" algn="l">
              <a:spcBef>
                <a:spcPts val="1600"/>
              </a:spcBef>
              <a:spcAft>
                <a:spcPts val="1600"/>
              </a:spcAft>
              <a:buNone/>
            </a:pPr>
            <a:r>
              <a:rPr lang="en"/>
              <a:t>Today, now that I’ve done the hard yards, I want to begin to visualise my data to gain a better understanding of what my research is telling me. To do that, I’ll be creating word clouds, cross tables, bar charts, and hierarchy charts!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Queries?</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are designed to help you to “explore” your data in NVivo/</a:t>
            </a:r>
            <a:endParaRPr/>
          </a:p>
          <a:p>
            <a:pPr indent="0" lvl="0" marL="0" rtl="0" algn="l">
              <a:spcBef>
                <a:spcPts val="1600"/>
              </a:spcBef>
              <a:spcAft>
                <a:spcPts val="0"/>
              </a:spcAft>
              <a:buNone/>
            </a:pPr>
            <a:r>
              <a:rPr lang="en"/>
              <a:t>Queries can be used to:</a:t>
            </a:r>
            <a:endParaRPr/>
          </a:p>
          <a:p>
            <a:pPr indent="-342900" lvl="0" marL="457200" rtl="0" algn="l">
              <a:spcBef>
                <a:spcPts val="1600"/>
              </a:spcBef>
              <a:spcAft>
                <a:spcPts val="0"/>
              </a:spcAft>
              <a:buSzPts val="1800"/>
              <a:buChar char="●"/>
            </a:pPr>
            <a:r>
              <a:rPr lang="en"/>
              <a:t>Search through text in your project</a:t>
            </a:r>
            <a:endParaRPr/>
          </a:p>
          <a:p>
            <a:pPr indent="-342900" lvl="0" marL="457200" rtl="0" algn="l">
              <a:spcBef>
                <a:spcPts val="0"/>
              </a:spcBef>
              <a:spcAft>
                <a:spcPts val="0"/>
              </a:spcAft>
              <a:buSzPts val="1800"/>
              <a:buChar char="●"/>
            </a:pPr>
            <a:r>
              <a:rPr lang="en"/>
              <a:t>Find combinations of items</a:t>
            </a:r>
            <a:endParaRPr/>
          </a:p>
          <a:p>
            <a:pPr indent="-342900" lvl="0" marL="457200" rtl="0" algn="l">
              <a:spcBef>
                <a:spcPts val="0"/>
              </a:spcBef>
              <a:spcAft>
                <a:spcPts val="0"/>
              </a:spcAft>
              <a:buSzPts val="1800"/>
              <a:buChar char="●"/>
            </a:pPr>
            <a:r>
              <a:rPr lang="en"/>
              <a:t>Calculate word frequency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