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53c2b9df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53c2b9df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70fb94e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0fb94e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53c2b9df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53c2b9df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53c2b9df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53c2b9df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53c2b9df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53c2b9df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53c2b9df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53c2b9df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70fb94e2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70fb94e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53c2b9df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53c2b9df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53c2b9df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53c2b9df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53c2b9df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53c2b9df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53c2b9df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53c2b9df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53c2b9df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53c2b9df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70fb94e2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0fb94e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53c2b9df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53c2b9df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53c2b9df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3c2b9df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3c2b9df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3c2b9df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53c2b9df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53c2b9df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53c2b9df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53c2b9df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53c2b9df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3c2b9df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53c2b9df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53c2b9df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53c2b9df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53c2b9df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53c2b9df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3c2b9df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53c2b9df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53c2b9df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70fb94e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0fb94e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53c2b9df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53c2b9df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rdHY6mCemzE"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go.unimelb.edu.au/2i3r" TargetMode="External"/><Relationship Id="rId4" Type="http://schemas.openxmlformats.org/officeDocument/2006/relationships/hyperlink" Target="https://www.facebook.com/groups/unimelbnviv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NVivo Part 3: Memos and Annotations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Shermon | Research Computing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Annotations?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Annotations are like memos, but they are stored within and alongside the file themselves.</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rPr lang="en" sz="2300"/>
              <a:t>They are useful for tracking things like comments or observations about specific information within files or nodes.</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spent a few hours with my research, and it strikes me that I will one day need to begin writing up a paper about it.</a:t>
            </a:r>
            <a:endParaRPr/>
          </a:p>
          <a:p>
            <a:pPr indent="0" lvl="0" marL="0" rtl="0" algn="l">
              <a:spcBef>
                <a:spcPts val="1600"/>
              </a:spcBef>
              <a:spcAft>
                <a:spcPts val="0"/>
              </a:spcAft>
              <a:buNone/>
            </a:pPr>
            <a:r>
              <a:rPr lang="en"/>
              <a:t>There’s no better time than the present to begin writing, so I turn towards memos and annotations to help me with this process.</a:t>
            </a:r>
            <a:endParaRPr/>
          </a:p>
          <a:p>
            <a:pPr indent="0" lvl="0" marL="0" rtl="0" algn="l">
              <a:spcBef>
                <a:spcPts val="1600"/>
              </a:spcBef>
              <a:spcAft>
                <a:spcPts val="1600"/>
              </a:spcAft>
              <a:buNone/>
            </a:pPr>
            <a:r>
              <a:rPr lang="en"/>
              <a:t>I’ll be using these to write down any ideas or insights that I have while I’m engaging with my research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Memos and Annotations</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demo, I’ll show you how to create memos and annotations.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Memos and Annotations</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 sz="2600"/>
              <a:t>Create a Memo</a:t>
            </a:r>
            <a:endParaRPr sz="2600"/>
          </a:p>
          <a:p>
            <a:pPr indent="-393700" lvl="0" marL="457200" rtl="0" algn="l">
              <a:spcBef>
                <a:spcPts val="0"/>
              </a:spcBef>
              <a:spcAft>
                <a:spcPts val="0"/>
              </a:spcAft>
              <a:buSzPts val="2600"/>
              <a:buAutoNum type="arabicPeriod"/>
            </a:pPr>
            <a:r>
              <a:rPr lang="en" sz="2600"/>
              <a:t>Create an Annotation</a:t>
            </a:r>
            <a:endParaRPr sz="2600"/>
          </a:p>
          <a:p>
            <a:pPr indent="0" lvl="0" marL="0" rtl="0" algn="l">
              <a:spcBef>
                <a:spcPts val="1600"/>
              </a:spcBef>
              <a:spcAft>
                <a:spcPts val="1600"/>
              </a:spcAft>
              <a:buNone/>
            </a:pPr>
            <a:r>
              <a:rPr lang="en" sz="2600"/>
              <a:t>Bonus Task: Link a memo to a file</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File Classifications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File Classifications?</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Remember Case Classifications? File Classifications are the same but for the files within your research project. </a:t>
            </a:r>
            <a:endParaRPr sz="2100"/>
          </a:p>
          <a:p>
            <a:pPr indent="0" lvl="0" marL="0" rtl="0" algn="l">
              <a:spcBef>
                <a:spcPts val="1600"/>
              </a:spcBef>
              <a:spcAft>
                <a:spcPts val="0"/>
              </a:spcAft>
              <a:buNone/>
            </a:pPr>
            <a:r>
              <a:rPr lang="en" sz="2100"/>
              <a:t>File classifications can help you provide metadata for your files.</a:t>
            </a:r>
            <a:endParaRPr sz="2100"/>
          </a:p>
          <a:p>
            <a:pPr indent="0" lvl="0" marL="0" rtl="0" algn="l">
              <a:spcBef>
                <a:spcPts val="1600"/>
              </a:spcBef>
              <a:spcAft>
                <a:spcPts val="0"/>
              </a:spcAft>
              <a:buNone/>
            </a:pPr>
            <a:r>
              <a:rPr lang="en" sz="2100"/>
              <a:t>Classification examples</a:t>
            </a:r>
            <a:endParaRPr sz="2100"/>
          </a:p>
          <a:p>
            <a:pPr indent="-361950" lvl="0" marL="457200" rtl="0" algn="l">
              <a:spcBef>
                <a:spcPts val="1600"/>
              </a:spcBef>
              <a:spcAft>
                <a:spcPts val="0"/>
              </a:spcAft>
              <a:buSzPts val="2100"/>
              <a:buChar char="-"/>
            </a:pPr>
            <a:r>
              <a:rPr lang="en" sz="2100"/>
              <a:t>Videos</a:t>
            </a:r>
            <a:endParaRPr sz="2100"/>
          </a:p>
          <a:p>
            <a:pPr indent="-361950" lvl="0" marL="457200" rtl="0" algn="l">
              <a:spcBef>
                <a:spcPts val="0"/>
              </a:spcBef>
              <a:spcAft>
                <a:spcPts val="0"/>
              </a:spcAft>
              <a:buSzPts val="2100"/>
              <a:buChar char="-"/>
            </a:pPr>
            <a:r>
              <a:rPr lang="en" sz="2100"/>
              <a:t>Newspaper Articles</a:t>
            </a:r>
            <a:endParaRPr sz="2100"/>
          </a:p>
          <a:p>
            <a:pPr indent="-361950" lvl="0" marL="457200" rtl="0" algn="l">
              <a:spcBef>
                <a:spcPts val="0"/>
              </a:spcBef>
              <a:spcAft>
                <a:spcPts val="0"/>
              </a:spcAft>
              <a:buSzPts val="2100"/>
              <a:buChar char="-"/>
            </a:pPr>
            <a:r>
              <a:rPr lang="en" sz="2100"/>
              <a:t>Books</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spent some time critically reflecting on my work, and I realise that my research project would benefit from incorporating some newspaper articles from the local area into my dataset for analysis.</a:t>
            </a:r>
            <a:endParaRPr/>
          </a:p>
          <a:p>
            <a:pPr indent="0" lvl="0" marL="0" rtl="0" algn="l">
              <a:spcBef>
                <a:spcPts val="1600"/>
              </a:spcBef>
              <a:spcAft>
                <a:spcPts val="0"/>
              </a:spcAft>
              <a:buNone/>
            </a:pPr>
            <a:r>
              <a:rPr lang="en"/>
              <a:t>I want my research to be as robust as possible, and because I’ve mastered case classifications, I feel comfortable with assigning file classifications.</a:t>
            </a:r>
            <a:endParaRPr/>
          </a:p>
          <a:p>
            <a:pPr indent="0" lvl="0" marL="0" rtl="0" algn="l">
              <a:spcBef>
                <a:spcPts val="1600"/>
              </a:spcBef>
              <a:spcAft>
                <a:spcPts val="1600"/>
              </a:spcAft>
              <a:buNone/>
            </a:pPr>
            <a:r>
              <a:rPr lang="en"/>
              <a:t>This will help me down the line if I need to compare and contrast newspaper articles, looking at attributes like date, author, or publication!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Creating a File Classification	</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demo, I’ll show you how to create a file classification and to assign a file to that classification.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Creating a File Classification</a:t>
            </a:r>
            <a:endParaRPr/>
          </a:p>
        </p:txBody>
      </p:sp>
      <p:sp>
        <p:nvSpPr>
          <p:cNvPr id="187" name="Google Shape;18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AutoNum type="arabicPeriod"/>
            </a:pPr>
            <a:r>
              <a:rPr lang="en" sz="2700"/>
              <a:t>Create (or import) a File Classification</a:t>
            </a:r>
            <a:endParaRPr sz="2700"/>
          </a:p>
          <a:p>
            <a:pPr indent="-400050" lvl="0" marL="457200" rtl="0" algn="l">
              <a:spcBef>
                <a:spcPts val="0"/>
              </a:spcBef>
              <a:spcAft>
                <a:spcPts val="0"/>
              </a:spcAft>
              <a:buSzPts val="2700"/>
              <a:buAutoNum type="arabicPeriod"/>
            </a:pPr>
            <a:r>
              <a:rPr lang="en" sz="2700"/>
              <a:t>Assign a file to that classification</a:t>
            </a:r>
            <a:endParaRPr sz="2700"/>
          </a:p>
          <a:p>
            <a:pPr indent="-400050" lvl="0" marL="457200" rtl="0" algn="l">
              <a:spcBef>
                <a:spcPts val="0"/>
              </a:spcBef>
              <a:spcAft>
                <a:spcPts val="0"/>
              </a:spcAft>
              <a:buSzPts val="2700"/>
              <a:buAutoNum type="arabicPeriod"/>
            </a:pPr>
            <a:r>
              <a:rPr lang="en" sz="2700"/>
              <a:t>Assign values to the attributes in the classification</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Project Maps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Research Computing Services!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We are here at the University of Melbourne to help you with next generation digital skills, storage and data. Research can be lonely, but it doesn't have to be. Work smarter not harder with Research Computing Services. Sign up for FREE training here: https://research.unimelb.edu.au/infrastructure/research-computing-services/services/training" id="93" name="Google Shape;93;p14" title="Research Computing Services (formerly Research Platform Services)">
            <a:hlinkClick r:id="rId3"/>
          </p:cNvPr>
          <p:cNvPicPr preferRelativeResize="0"/>
          <p:nvPr/>
        </p:nvPicPr>
        <p:blipFill>
          <a:blip r:embed="rId4">
            <a:alphaModFix/>
          </a:blip>
          <a:stretch>
            <a:fillRect/>
          </a:stretch>
        </p:blipFill>
        <p:spPr>
          <a:xfrm>
            <a:off x="1254525" y="1184875"/>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Project Maps?</a:t>
            </a:r>
            <a:endParaRPr/>
          </a:p>
        </p:txBody>
      </p:sp>
      <p:sp>
        <p:nvSpPr>
          <p:cNvPr id="198" name="Google Shape;19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Project Maps are a great way of starting to visualise how your research fits together. </a:t>
            </a:r>
            <a:endParaRPr sz="2700"/>
          </a:p>
          <a:p>
            <a:pPr indent="0" lvl="0" marL="0" rtl="0" algn="l">
              <a:spcBef>
                <a:spcPts val="1600"/>
              </a:spcBef>
              <a:spcAft>
                <a:spcPts val="1600"/>
              </a:spcAft>
              <a:buNone/>
            </a:pPr>
            <a:r>
              <a:rPr lang="en" sz="2700"/>
              <a:t>They can show you links between your files, cases, and nodes!</a:t>
            </a:r>
            <a:endParaRPr sz="2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204" name="Google Shape;20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few glasses of wine, I’m still unable to properly conceptualise how my research project is looking. How does it all fit together?</a:t>
            </a:r>
            <a:endParaRPr/>
          </a:p>
          <a:p>
            <a:pPr indent="0" lvl="0" marL="0" rtl="0" algn="l">
              <a:spcBef>
                <a:spcPts val="1600"/>
              </a:spcBef>
              <a:spcAft>
                <a:spcPts val="0"/>
              </a:spcAft>
              <a:buNone/>
            </a:pPr>
            <a:r>
              <a:rPr lang="en"/>
              <a:t>Looking at all these different folders and tabs is a pain, so I want to create a visual representation of my research project. </a:t>
            </a:r>
            <a:endParaRPr/>
          </a:p>
          <a:p>
            <a:pPr indent="0" lvl="0" marL="0" rtl="0" algn="l">
              <a:spcBef>
                <a:spcPts val="1600"/>
              </a:spcBef>
              <a:spcAft>
                <a:spcPts val="1600"/>
              </a:spcAft>
              <a:buNone/>
            </a:pPr>
            <a:r>
              <a:rPr lang="en"/>
              <a:t>So, I create either a Mind Map (Mac) or a Project Map (Windows) to start to see how my research project is looking!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Creating a Project Map</a:t>
            </a:r>
            <a:endParaRPr/>
          </a:p>
        </p:txBody>
      </p:sp>
      <p:sp>
        <p:nvSpPr>
          <p:cNvPr id="210" name="Google Shape;210;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demo, I’ll show you how to create a Project Map.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3: Creating a Project Map</a:t>
            </a:r>
            <a:endParaRPr/>
          </a:p>
        </p:txBody>
      </p:sp>
      <p:sp>
        <p:nvSpPr>
          <p:cNvPr id="216" name="Google Shape;21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sz="2800"/>
              <a:t>Using the “Explore Tab”, create a Project Map</a:t>
            </a:r>
            <a:endParaRPr sz="2800"/>
          </a:p>
          <a:p>
            <a:pPr indent="-406400" lvl="0" marL="457200" rtl="0" algn="l">
              <a:spcBef>
                <a:spcPts val="0"/>
              </a:spcBef>
              <a:spcAft>
                <a:spcPts val="0"/>
              </a:spcAft>
              <a:buSzPts val="2800"/>
              <a:buAutoNum type="arabicPeriod"/>
            </a:pPr>
            <a:r>
              <a:rPr lang="en" sz="2800"/>
              <a:t>Drag and drop elements from your project into the Map to explore how it works</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222" name="Google Shape;222;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has hopefully introduced you to ways to keep track of your research data in NVivo</a:t>
            </a:r>
            <a:endParaRPr/>
          </a:p>
          <a:p>
            <a:pPr indent="0" lvl="0" marL="0" rtl="0" algn="l">
              <a:spcBef>
                <a:spcPts val="1600"/>
              </a:spcBef>
              <a:spcAft>
                <a:spcPts val="0"/>
              </a:spcAft>
              <a:buNone/>
            </a:pPr>
            <a:r>
              <a:rPr lang="en"/>
              <a:t>In Module 4, we’ll be looking at other ways to visualise your research data in NVivo</a:t>
            </a:r>
            <a:endParaRPr/>
          </a:p>
          <a:p>
            <a:pPr indent="0" lvl="0" marL="0" rtl="0" algn="l">
              <a:spcBef>
                <a:spcPts val="1600"/>
              </a:spcBef>
              <a:spcAft>
                <a:spcPts val="0"/>
              </a:spcAft>
              <a:buNone/>
            </a:pPr>
            <a:r>
              <a:rPr lang="en"/>
              <a:t>You should know how to</a:t>
            </a:r>
            <a:endParaRPr/>
          </a:p>
          <a:p>
            <a:pPr indent="-342900" lvl="0" marL="457200" rtl="0" algn="l">
              <a:spcBef>
                <a:spcPts val="1600"/>
              </a:spcBef>
              <a:spcAft>
                <a:spcPts val="0"/>
              </a:spcAft>
              <a:buSzPts val="1800"/>
              <a:buAutoNum type="arabicPeriod"/>
            </a:pPr>
            <a:r>
              <a:rPr lang="en"/>
              <a:t>Create memos and annotations</a:t>
            </a:r>
            <a:endParaRPr/>
          </a:p>
          <a:p>
            <a:pPr indent="-342900" lvl="0" marL="457200" rtl="0" algn="l">
              <a:spcBef>
                <a:spcPts val="0"/>
              </a:spcBef>
              <a:spcAft>
                <a:spcPts val="0"/>
              </a:spcAft>
              <a:buSzPts val="1800"/>
              <a:buAutoNum type="arabicPeriod"/>
            </a:pPr>
            <a:r>
              <a:rPr lang="en"/>
              <a:t>Create file classifications</a:t>
            </a:r>
            <a:endParaRPr/>
          </a:p>
          <a:p>
            <a:pPr indent="-342900" lvl="0" marL="457200" rtl="0" algn="l">
              <a:spcBef>
                <a:spcPts val="0"/>
              </a:spcBef>
              <a:spcAft>
                <a:spcPts val="0"/>
              </a:spcAft>
              <a:buSzPts val="1800"/>
              <a:buAutoNum type="arabicPeriod"/>
            </a:pPr>
            <a:r>
              <a:rPr lang="en"/>
              <a:t>Create a project map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t>
            </a:r>
            <a:endParaRPr/>
          </a:p>
        </p:txBody>
      </p:sp>
      <p:sp>
        <p:nvSpPr>
          <p:cNvPr id="228" name="Google Shape;228;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Module 4: We’ll look at ways of visualising your research data</a:t>
            </a:r>
            <a:endParaRPr/>
          </a:p>
          <a:p>
            <a:pPr indent="0" lvl="0" marL="0" rtl="0" algn="l">
              <a:spcBef>
                <a:spcPts val="1600"/>
              </a:spcBef>
              <a:spcAft>
                <a:spcPts val="0"/>
              </a:spcAft>
              <a:buNone/>
            </a:pPr>
            <a:r>
              <a:rPr lang="en"/>
              <a:t>As always, the GitBook contains extra videos and information to help you learn NVivo:  </a:t>
            </a:r>
            <a:r>
              <a:rPr lang="en" u="sng">
                <a:solidFill>
                  <a:schemeClr val="dk1"/>
                </a:solidFill>
                <a:hlinkClick r:id="rId3"/>
              </a:rPr>
              <a:t>http://go.unimelb.edu.au/2i3r</a:t>
            </a:r>
            <a:r>
              <a:rPr lang="en"/>
              <a:t> (Module 5 on Lit Reviews is now up!)</a:t>
            </a:r>
            <a:endParaRPr/>
          </a:p>
          <a:p>
            <a:pPr indent="0" lvl="0" marL="0" rtl="0" algn="l">
              <a:spcBef>
                <a:spcPts val="1600"/>
              </a:spcBef>
              <a:spcAft>
                <a:spcPts val="0"/>
              </a:spcAft>
              <a:buNone/>
            </a:pPr>
            <a:r>
              <a:rPr lang="en">
                <a:solidFill>
                  <a:srgbClr val="000000"/>
                </a:solidFill>
              </a:rPr>
              <a:t>Please fill in the feedback form:</a:t>
            </a:r>
            <a:endParaRPr/>
          </a:p>
          <a:p>
            <a:pPr indent="0" lvl="0" marL="0" rtl="0" algn="l">
              <a:spcBef>
                <a:spcPts val="1600"/>
              </a:spcBef>
              <a:spcAft>
                <a:spcPts val="0"/>
              </a:spcAft>
              <a:buNone/>
            </a:pPr>
            <a:r>
              <a:rPr lang="en"/>
              <a:t>Join the Facebook group if you have any questions: </a:t>
            </a:r>
            <a:r>
              <a:rPr lang="en" u="sng">
                <a:solidFill>
                  <a:schemeClr val="dk1"/>
                </a:solidFill>
                <a:hlinkClick r:id="rId4"/>
              </a:rPr>
              <a:t>https://www.facebook.com/groups/unimelbnvivo</a:t>
            </a:r>
            <a:endParaRPr/>
          </a:p>
          <a:p>
            <a:pPr indent="0" lvl="0" marL="0" rtl="0" algn="l">
              <a:spcBef>
                <a:spcPts val="1600"/>
              </a:spcBef>
              <a:spcAft>
                <a:spcPts val="1600"/>
              </a:spcAft>
              <a:buNone/>
            </a:pPr>
            <a:r>
              <a:rPr lang="en">
                <a:solidFill>
                  <a:srgbClr val="000000"/>
                </a:solidFill>
              </a:rPr>
              <a:t>Get in touch with me at </a:t>
            </a:r>
            <a:r>
              <a:rPr lang="en" u="sng">
                <a:solidFill>
                  <a:schemeClr val="dk1"/>
                </a:solidFill>
              </a:rPr>
              <a:t>alex.shermon@unimelb.edu.au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Support Packs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this time, we’ve moved our face to face training online. </a:t>
            </a:r>
            <a:endParaRPr/>
          </a:p>
          <a:p>
            <a:pPr indent="0" lvl="0" marL="0" rtl="0" algn="l">
              <a:spcBef>
                <a:spcPts val="1600"/>
              </a:spcBef>
              <a:spcAft>
                <a:spcPts val="0"/>
              </a:spcAft>
              <a:buNone/>
            </a:pPr>
            <a:r>
              <a:rPr lang="en"/>
              <a:t>Our trainings are now shorter, and are accompanied with an online learning lab.</a:t>
            </a:r>
            <a:endParaRPr/>
          </a:p>
          <a:p>
            <a:pPr indent="0" lvl="0" marL="0" rtl="0" algn="l">
              <a:spcBef>
                <a:spcPts val="1600"/>
              </a:spcBef>
              <a:spcAft>
                <a:spcPts val="1600"/>
              </a:spcAft>
              <a:buNone/>
            </a:pPr>
            <a:r>
              <a:rPr lang="en"/>
              <a:t>This lab will help guide you through today’s training, and contains extra resources to help you learn NVivo!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 Etiquette </a:t>
            </a:r>
            <a:endParaRPr/>
          </a:p>
        </p:txBody>
      </p:sp>
      <p:pic>
        <p:nvPicPr>
          <p:cNvPr id="105" name="Google Shape;105;p16"/>
          <p:cNvPicPr preferRelativeResize="0"/>
          <p:nvPr/>
        </p:nvPicPr>
        <p:blipFill>
          <a:blip r:embed="rId3">
            <a:alphaModFix/>
          </a:blip>
          <a:stretch>
            <a:fillRect/>
          </a:stretch>
        </p:blipFill>
        <p:spPr>
          <a:xfrm>
            <a:off x="1588125" y="1017800"/>
            <a:ext cx="5342497"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Masters of Global Media Communications Student</a:t>
            </a:r>
            <a:endParaRPr/>
          </a:p>
          <a:p>
            <a:pPr indent="-342900" lvl="0" marL="457200" rtl="0" algn="l">
              <a:spcBef>
                <a:spcPts val="0"/>
              </a:spcBef>
              <a:spcAft>
                <a:spcPts val="0"/>
              </a:spcAft>
              <a:buSzPts val="1800"/>
              <a:buChar char="-"/>
            </a:pPr>
            <a:r>
              <a:rPr lang="en"/>
              <a:t>Omeka and NVivo Research Community Coordinator</a:t>
            </a:r>
            <a:endParaRPr/>
          </a:p>
          <a:p>
            <a:pPr indent="-342900" lvl="0" marL="457200" rtl="0" algn="l">
              <a:spcBef>
                <a:spcPts val="0"/>
              </a:spcBef>
              <a:spcAft>
                <a:spcPts val="0"/>
              </a:spcAft>
              <a:buSzPts val="1800"/>
              <a:buChar char="-"/>
            </a:pPr>
            <a:r>
              <a:rPr lang="en"/>
              <a:t>Research Assistant on some neat archival projects</a:t>
            </a:r>
            <a:endParaRPr/>
          </a:p>
          <a:p>
            <a:pPr indent="-342900" lvl="0" marL="457200" rtl="0" algn="l">
              <a:spcBef>
                <a:spcPts val="0"/>
              </a:spcBef>
              <a:spcAft>
                <a:spcPts val="0"/>
              </a:spcAft>
              <a:buSzPts val="1800"/>
              <a:buChar char="-"/>
            </a:pPr>
            <a:r>
              <a:rPr lang="en"/>
              <a:t>Playing SO MUCH Dungeons and Dragons right 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will teach you how to keep track of your project over time in NVivo</a:t>
            </a:r>
            <a:endParaRPr/>
          </a:p>
          <a:p>
            <a:pPr indent="0" lvl="0" marL="0" rtl="0" algn="l">
              <a:spcBef>
                <a:spcPts val="1600"/>
              </a:spcBef>
              <a:spcAft>
                <a:spcPts val="0"/>
              </a:spcAft>
              <a:buNone/>
            </a:pPr>
            <a:r>
              <a:rPr lang="en"/>
              <a:t>By the end of this workshop you will understand how to:</a:t>
            </a:r>
            <a:endParaRPr/>
          </a:p>
          <a:p>
            <a:pPr indent="-342900" lvl="0" marL="457200" rtl="0" algn="l">
              <a:spcBef>
                <a:spcPts val="1600"/>
              </a:spcBef>
              <a:spcAft>
                <a:spcPts val="0"/>
              </a:spcAft>
              <a:buSzPts val="1800"/>
              <a:buAutoNum type="arabicPeriod"/>
            </a:pPr>
            <a:r>
              <a:rPr lang="en"/>
              <a:t>Create memos and annotations</a:t>
            </a:r>
            <a:endParaRPr/>
          </a:p>
          <a:p>
            <a:pPr indent="-342900" lvl="0" marL="457200" rtl="0" algn="l">
              <a:spcBef>
                <a:spcPts val="0"/>
              </a:spcBef>
              <a:spcAft>
                <a:spcPts val="0"/>
              </a:spcAft>
              <a:buSzPts val="1800"/>
              <a:buAutoNum type="arabicPeriod"/>
            </a:pPr>
            <a:r>
              <a:rPr lang="en"/>
              <a:t>The importance of file classifications</a:t>
            </a:r>
            <a:endParaRPr/>
          </a:p>
          <a:p>
            <a:pPr indent="-342900" lvl="0" marL="457200" rtl="0" algn="l">
              <a:spcBef>
                <a:spcPts val="0"/>
              </a:spcBef>
              <a:spcAft>
                <a:spcPts val="0"/>
              </a:spcAft>
              <a:buSzPts val="1800"/>
              <a:buAutoNum type="arabicPeriod"/>
            </a:pPr>
            <a:r>
              <a:rPr lang="en"/>
              <a:t>Create a Project Map</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95300" lvl="0" marL="457200" rtl="0" algn="l">
              <a:spcBef>
                <a:spcPts val="0"/>
              </a:spcBef>
              <a:spcAft>
                <a:spcPts val="0"/>
              </a:spcAft>
              <a:buSzPts val="4200"/>
              <a:buAutoNum type="arabicPeriod"/>
            </a:pPr>
            <a:r>
              <a:rPr lang="en"/>
              <a:t>Memos and Annotations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 of our </a:t>
            </a:r>
            <a:r>
              <a:rPr lang="en"/>
              <a:t>Research</a:t>
            </a:r>
            <a:r>
              <a:rPr lang="en"/>
              <a:t> Project</a:t>
            </a:r>
            <a:endParaRPr/>
          </a:p>
        </p:txBody>
      </p:sp>
      <p:sp>
        <p:nvSpPr>
          <p:cNvPr id="128" name="Google Shape;128;p20"/>
          <p:cNvSpPr txBox="1"/>
          <p:nvPr>
            <p:ph idx="1" type="body"/>
          </p:nvPr>
        </p:nvSpPr>
        <p:spPr>
          <a:xfrm>
            <a:off x="311700" y="12542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 1, I imported interview transcripts and coded them</a:t>
            </a:r>
            <a:endParaRPr/>
          </a:p>
          <a:p>
            <a:pPr indent="0" lvl="0" marL="0" rtl="0" algn="l">
              <a:spcBef>
                <a:spcPts val="1600"/>
              </a:spcBef>
              <a:spcAft>
                <a:spcPts val="0"/>
              </a:spcAft>
              <a:buNone/>
            </a:pPr>
            <a:r>
              <a:rPr lang="en"/>
              <a:t>In Part 2, I created case classifications and cases to compare demographic attributes according to theme</a:t>
            </a:r>
            <a:endParaRPr/>
          </a:p>
          <a:p>
            <a:pPr indent="0" lvl="0" marL="0" rtl="0" algn="l">
              <a:spcBef>
                <a:spcPts val="1600"/>
              </a:spcBef>
              <a:spcAft>
                <a:spcPts val="0"/>
              </a:spcAft>
              <a:buNone/>
            </a:pPr>
            <a:r>
              <a:rPr lang="en"/>
              <a:t>Today, I want to take some time to critically reflect on my research question: </a:t>
            </a:r>
            <a:r>
              <a:rPr i="1" lang="en"/>
              <a:t>what do these interviewees have to say about the water system in their local area and does this differ across demographic attributes? </a:t>
            </a:r>
            <a:r>
              <a:rPr lang="en"/>
              <a:t>I will be: </a:t>
            </a:r>
            <a:endParaRPr/>
          </a:p>
          <a:p>
            <a:pPr indent="-342900" lvl="0" marL="457200" rtl="0" algn="l">
              <a:spcBef>
                <a:spcPts val="1600"/>
              </a:spcBef>
              <a:spcAft>
                <a:spcPts val="0"/>
              </a:spcAft>
              <a:buSzPts val="1800"/>
              <a:buAutoNum type="arabicPeriod"/>
            </a:pPr>
            <a:r>
              <a:rPr lang="en"/>
              <a:t>Writing Memos and Annotations</a:t>
            </a:r>
            <a:endParaRPr/>
          </a:p>
          <a:p>
            <a:pPr indent="-342900" lvl="0" marL="457200" rtl="0" algn="l">
              <a:spcBef>
                <a:spcPts val="0"/>
              </a:spcBef>
              <a:spcAft>
                <a:spcPts val="0"/>
              </a:spcAft>
              <a:buSzPts val="1800"/>
              <a:buAutoNum type="arabicPeriod"/>
            </a:pPr>
            <a:r>
              <a:rPr lang="en"/>
              <a:t>Creating a Project Map</a:t>
            </a:r>
            <a:endParaRPr/>
          </a:p>
          <a:p>
            <a:pPr indent="-342900" lvl="0" marL="457200" rtl="0" algn="l">
              <a:spcBef>
                <a:spcPts val="0"/>
              </a:spcBef>
              <a:spcAft>
                <a:spcPts val="0"/>
              </a:spcAft>
              <a:buSzPts val="1800"/>
              <a:buAutoNum type="arabicPeriod"/>
            </a:pPr>
            <a:r>
              <a:rPr lang="en"/>
              <a:t>Assigning File Classifications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Memos?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Memos are a type of document designed to help you keep track of your research.</a:t>
            </a:r>
            <a:endParaRPr sz="2500"/>
          </a:p>
          <a:p>
            <a:pPr indent="0" lvl="0" marL="0" rtl="0" algn="l">
              <a:spcBef>
                <a:spcPts val="1600"/>
              </a:spcBef>
              <a:spcAft>
                <a:spcPts val="0"/>
              </a:spcAft>
              <a:buNone/>
            </a:pPr>
            <a:r>
              <a:t/>
            </a:r>
            <a:endParaRPr sz="2500"/>
          </a:p>
          <a:p>
            <a:pPr indent="0" lvl="0" marL="0" rtl="0" algn="l">
              <a:spcBef>
                <a:spcPts val="1600"/>
              </a:spcBef>
              <a:spcAft>
                <a:spcPts val="1600"/>
              </a:spcAft>
              <a:buNone/>
            </a:pPr>
            <a:r>
              <a:rPr lang="en" sz="2500"/>
              <a:t>They are a way of keeping your data and your analysis separate but still contained within the same project file.</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