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464263ae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64263a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464263ae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64263ae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464263ae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64263ae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70d446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0d446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0d446a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0d446a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70d446a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0d446a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70d446a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0d446a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64263ae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64263ae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464263ae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64263ae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70d446a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0d446a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464263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64263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464263ae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64263ae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464263ae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64263ae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464263ae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464263ae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464263ae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64263ae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70d446a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70d446a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464263ae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464263ae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464263ae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464263ae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464263ae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464263ae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464263ae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464263ae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464263ae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464263ae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64263ae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64263a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64263ae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64263a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464263a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64263a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464263a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64263a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464263ae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64263ae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464263ae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64263ae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464263ae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464263a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rdHY6mCemzE"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go.unimelb.edu.au/8i3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facebook.com/groups/unimelbnvivo" TargetMode="External"/><Relationship Id="rId4" Type="http://schemas.openxmlformats.org/officeDocument/2006/relationships/hyperlink" Target="http://go.unimelb.edu.au/2i3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Part 1: Introduction to NVivo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Shermon | Research Computing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History of NVivo</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at La Trobe University in the 80s by Lyn and Tom Richards.</a:t>
            </a:r>
            <a:endParaRPr/>
          </a:p>
          <a:p>
            <a:pPr indent="0" lvl="0" marL="0" rtl="0" algn="l">
              <a:spcBef>
                <a:spcPts val="1600"/>
              </a:spcBef>
              <a:spcAft>
                <a:spcPts val="0"/>
              </a:spcAft>
              <a:buNone/>
            </a:pPr>
            <a:r>
              <a:rPr lang="en"/>
              <a:t>Originally called NUD*IST</a:t>
            </a:r>
            <a:endParaRPr/>
          </a:p>
          <a:p>
            <a:pPr indent="0" lvl="0" marL="0" rtl="0" algn="l">
              <a:spcBef>
                <a:spcPts val="1600"/>
              </a:spcBef>
              <a:spcAft>
                <a:spcPts val="0"/>
              </a:spcAft>
              <a:buNone/>
            </a:pPr>
            <a:r>
              <a:rPr lang="en"/>
              <a:t>Renamed to N </a:t>
            </a:r>
            <a:endParaRPr/>
          </a:p>
          <a:p>
            <a:pPr indent="0" lvl="0" marL="0" rtl="0" algn="l">
              <a:spcBef>
                <a:spcPts val="1600"/>
              </a:spcBef>
              <a:spcAft>
                <a:spcPts val="0"/>
              </a:spcAft>
              <a:buNone/>
            </a:pPr>
            <a:r>
              <a:rPr lang="en"/>
              <a:t>NVivo launched in 2002 along N6 </a:t>
            </a:r>
            <a:endParaRPr/>
          </a:p>
          <a:p>
            <a:pPr indent="0" lvl="0" marL="0" rtl="0" algn="l">
              <a:spcBef>
                <a:spcPts val="1600"/>
              </a:spcBef>
              <a:spcAft>
                <a:spcPts val="0"/>
              </a:spcAft>
              <a:buNone/>
            </a:pPr>
            <a:r>
              <a:rPr lang="en"/>
              <a:t>NVivo 1.0 launched in March 2020</a:t>
            </a:r>
            <a:endParaRPr/>
          </a:p>
          <a:p>
            <a:pPr indent="0" lvl="0" marL="0" rtl="0" algn="l">
              <a:spcBef>
                <a:spcPts val="1600"/>
              </a:spcBef>
              <a:spcAft>
                <a:spcPts val="1600"/>
              </a:spcAft>
              <a:buNone/>
            </a:pPr>
            <a:r>
              <a:rPr b="1" lang="en"/>
              <a:t>We’re using NVivo 12!</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NVivo?</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r>
              <a:rPr lang="en"/>
              <a:t>omputer </a:t>
            </a:r>
            <a:r>
              <a:rPr b="1" lang="en"/>
              <a:t>A</a:t>
            </a:r>
            <a:r>
              <a:rPr lang="en"/>
              <a:t>ssisted </a:t>
            </a:r>
            <a:r>
              <a:rPr b="1" lang="en"/>
              <a:t>Q</a:t>
            </a:r>
            <a:r>
              <a:rPr lang="en"/>
              <a:t>ualitative </a:t>
            </a:r>
            <a:r>
              <a:rPr b="1" lang="en"/>
              <a:t>D</a:t>
            </a:r>
            <a:r>
              <a:rPr lang="en"/>
              <a:t>ata </a:t>
            </a:r>
            <a:r>
              <a:rPr b="1" lang="en"/>
              <a:t>A</a:t>
            </a:r>
            <a:r>
              <a:rPr lang="en"/>
              <a:t>nalysis </a:t>
            </a:r>
            <a:r>
              <a:rPr b="1" lang="en"/>
              <a:t>S</a:t>
            </a:r>
            <a:r>
              <a:rPr lang="en"/>
              <a:t>oftware (CAQDAS)</a:t>
            </a:r>
            <a:endParaRPr/>
          </a:p>
          <a:p>
            <a:pPr indent="0" lvl="0" marL="0" rtl="0" algn="l">
              <a:spcBef>
                <a:spcPts val="1600"/>
              </a:spcBef>
              <a:spcAft>
                <a:spcPts val="0"/>
              </a:spcAft>
              <a:buNone/>
            </a:pPr>
            <a:r>
              <a:rPr lang="en"/>
              <a:t>Designed to </a:t>
            </a:r>
            <a:r>
              <a:rPr b="1" lang="en"/>
              <a:t>assist</a:t>
            </a:r>
            <a:r>
              <a:rPr lang="en"/>
              <a:t> qualitative and mixed methods researchers</a:t>
            </a:r>
            <a:endParaRPr/>
          </a:p>
          <a:p>
            <a:pPr indent="0" lvl="0" marL="0" rtl="0" algn="l">
              <a:spcBef>
                <a:spcPts val="1600"/>
              </a:spcBef>
              <a:spcAft>
                <a:spcPts val="0"/>
              </a:spcAft>
              <a:buNone/>
            </a:pPr>
            <a:r>
              <a:rPr lang="en"/>
              <a:t>Three key functionalities:</a:t>
            </a:r>
            <a:endParaRPr/>
          </a:p>
          <a:p>
            <a:pPr indent="-342900" lvl="0" marL="457200" rtl="0" algn="l">
              <a:spcBef>
                <a:spcPts val="1600"/>
              </a:spcBef>
              <a:spcAft>
                <a:spcPts val="0"/>
              </a:spcAft>
              <a:buSzPts val="1800"/>
              <a:buAutoNum type="arabicPeriod"/>
            </a:pPr>
            <a:r>
              <a:rPr lang="en"/>
              <a:t>Import</a:t>
            </a:r>
            <a:endParaRPr/>
          </a:p>
          <a:p>
            <a:pPr indent="-342900" lvl="0" marL="457200" rtl="0" algn="l">
              <a:spcBef>
                <a:spcPts val="0"/>
              </a:spcBef>
              <a:spcAft>
                <a:spcPts val="0"/>
              </a:spcAft>
              <a:buSzPts val="1800"/>
              <a:buAutoNum type="arabicPeriod"/>
            </a:pPr>
            <a:r>
              <a:rPr lang="en"/>
              <a:t>Organise</a:t>
            </a:r>
            <a:endParaRPr/>
          </a:p>
          <a:p>
            <a:pPr indent="-342900" lvl="0" marL="457200" rtl="0" algn="l">
              <a:spcBef>
                <a:spcPts val="0"/>
              </a:spcBef>
              <a:spcAft>
                <a:spcPts val="0"/>
              </a:spcAft>
              <a:buSzPts val="1800"/>
              <a:buAutoNum type="arabicPeriod"/>
            </a:pPr>
            <a:r>
              <a:rPr lang="en"/>
              <a:t>Explore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Disclaimers</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NVivo looks different on Mac than it does on PC - I do not own a Mac (yet)! </a:t>
            </a:r>
            <a:endParaRPr sz="3000"/>
          </a:p>
          <a:p>
            <a:pPr indent="-419100" lvl="0" marL="457200" rtl="0" algn="l">
              <a:spcBef>
                <a:spcPts val="0"/>
              </a:spcBef>
              <a:spcAft>
                <a:spcPts val="0"/>
              </a:spcAft>
              <a:buSzPts val="3000"/>
              <a:buAutoNum type="arabicPeriod"/>
            </a:pPr>
            <a:r>
              <a:rPr lang="en" sz="3000"/>
              <a:t>NVivo does not do your research for you! </a:t>
            </a:r>
            <a:endParaRPr sz="3000"/>
          </a:p>
          <a:p>
            <a:pPr indent="-419100" lvl="0" marL="457200" rtl="0" algn="l">
              <a:spcBef>
                <a:spcPts val="0"/>
              </a:spcBef>
              <a:spcAft>
                <a:spcPts val="0"/>
              </a:spcAft>
              <a:buSzPts val="3000"/>
              <a:buAutoNum type="arabicPeriod"/>
            </a:pPr>
            <a:r>
              <a:rPr lang="en" sz="3000"/>
              <a:t>Research with NVivo takes time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Why use NVivo? Case Studies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Research Project</a:t>
            </a:r>
            <a:endParaRPr/>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NVivo to conduct a critical discourse analysis of conservative newspaper opinion editorials</a:t>
            </a:r>
            <a:endParaRPr/>
          </a:p>
          <a:p>
            <a:pPr indent="-342900" lvl="0" marL="457200" rtl="0" algn="l">
              <a:spcBef>
                <a:spcPts val="1600"/>
              </a:spcBef>
              <a:spcAft>
                <a:spcPts val="0"/>
              </a:spcAft>
              <a:buSzPts val="1800"/>
              <a:buChar char="-"/>
            </a:pPr>
            <a:r>
              <a:rPr lang="en"/>
              <a:t>I used NODES to code THEMES </a:t>
            </a:r>
            <a:endParaRPr/>
          </a:p>
          <a:p>
            <a:pPr indent="-342900" lvl="0" marL="457200" rtl="0" algn="l">
              <a:spcBef>
                <a:spcPts val="0"/>
              </a:spcBef>
              <a:spcAft>
                <a:spcPts val="0"/>
              </a:spcAft>
              <a:buSzPts val="1800"/>
              <a:buChar char="-"/>
            </a:pPr>
            <a:r>
              <a:rPr lang="en"/>
              <a:t>I used CASES to code AUTHORS</a:t>
            </a:r>
            <a:endParaRPr/>
          </a:p>
          <a:p>
            <a:pPr indent="-342900" lvl="0" marL="457200" rtl="0" algn="l">
              <a:spcBef>
                <a:spcPts val="0"/>
              </a:spcBef>
              <a:spcAft>
                <a:spcPts val="0"/>
              </a:spcAft>
              <a:buSzPts val="1800"/>
              <a:buChar char="-"/>
            </a:pPr>
            <a:r>
              <a:rPr lang="en"/>
              <a:t>I used VISUALISATIONS to compare and contrast THEMES across AUTHORS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Reviews (Throughout this Course)</a:t>
            </a:r>
            <a:endParaRPr/>
          </a:p>
        </p:txBody>
      </p:sp>
      <p:sp>
        <p:nvSpPr>
          <p:cNvPr id="168" name="Google Shape;168;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conduct a literature review in NVivo</a:t>
            </a:r>
            <a:endParaRPr/>
          </a:p>
          <a:p>
            <a:pPr indent="-342900" lvl="0" marL="457200" rtl="0" algn="l">
              <a:spcBef>
                <a:spcPts val="1600"/>
              </a:spcBef>
              <a:spcAft>
                <a:spcPts val="0"/>
              </a:spcAft>
              <a:buSzPts val="1800"/>
              <a:buAutoNum type="arabicPeriod"/>
            </a:pPr>
            <a:r>
              <a:rPr lang="en"/>
              <a:t>Import your reference library (Part 1 and Part 5)</a:t>
            </a:r>
            <a:endParaRPr/>
          </a:p>
          <a:p>
            <a:pPr indent="-342900" lvl="0" marL="457200" rtl="0" algn="l">
              <a:spcBef>
                <a:spcPts val="0"/>
              </a:spcBef>
              <a:spcAft>
                <a:spcPts val="0"/>
              </a:spcAft>
              <a:buSzPts val="1800"/>
              <a:buAutoNum type="arabicPeriod"/>
            </a:pPr>
            <a:r>
              <a:rPr lang="en"/>
              <a:t>Organise your reading list (Part 3)</a:t>
            </a:r>
            <a:endParaRPr/>
          </a:p>
          <a:p>
            <a:pPr indent="-342900" lvl="0" marL="457200" rtl="0" algn="l">
              <a:spcBef>
                <a:spcPts val="0"/>
              </a:spcBef>
              <a:spcAft>
                <a:spcPts val="0"/>
              </a:spcAft>
              <a:buSzPts val="1800"/>
              <a:buAutoNum type="arabicPeriod"/>
            </a:pPr>
            <a:r>
              <a:rPr lang="en"/>
              <a:t>Write up annotations and memos of your critical reflections on this literature (Part 3)</a:t>
            </a:r>
            <a:endParaRPr/>
          </a:p>
          <a:p>
            <a:pPr indent="-342900" lvl="0" marL="457200" rtl="0" algn="l">
              <a:spcBef>
                <a:spcPts val="0"/>
              </a:spcBef>
              <a:spcAft>
                <a:spcPts val="0"/>
              </a:spcAft>
              <a:buSzPts val="1800"/>
              <a:buAutoNum type="arabicPeriod"/>
            </a:pPr>
            <a:r>
              <a:rPr lang="en"/>
              <a:t>Thematically analyse your critical reflections (Part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Researching with Interviews - Our Sample Project</a:t>
            </a:r>
            <a:endParaRPr/>
          </a:p>
        </p:txBody>
      </p:sp>
      <p:sp>
        <p:nvSpPr>
          <p:cNvPr id="174" name="Google Shape;17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Interviews are the dataset that I will be using in my demonstrations today.</a:t>
            </a:r>
            <a:endParaRPr/>
          </a:p>
          <a:p>
            <a:pPr indent="0" lvl="0" marL="0" rtl="0" algn="l">
              <a:spcBef>
                <a:spcPts val="1600"/>
              </a:spcBef>
              <a:spcAft>
                <a:spcPts val="0"/>
              </a:spcAft>
              <a:buNone/>
            </a:pPr>
            <a:r>
              <a:rPr lang="en"/>
              <a:t>Our research question will be = </a:t>
            </a:r>
            <a:r>
              <a:rPr i="1" lang="en"/>
              <a:t>what do these interviewees have to say about the water system in their local area and does this differ across demographic attributes?</a:t>
            </a:r>
            <a:endParaRPr i="1"/>
          </a:p>
          <a:p>
            <a:pPr indent="0" lvl="0" marL="0" rtl="0" algn="l">
              <a:spcBef>
                <a:spcPts val="1600"/>
              </a:spcBef>
              <a:spcAft>
                <a:spcPts val="0"/>
              </a:spcAft>
              <a:buNone/>
            </a:pPr>
            <a:r>
              <a:rPr lang="en"/>
              <a:t>Today, we will be importing our interview transcripts, and beginning the process of coding a thematic analysis.</a:t>
            </a:r>
            <a:endParaRPr/>
          </a:p>
          <a:p>
            <a:pPr indent="0" lvl="0" marL="0" rtl="0" algn="l">
              <a:spcBef>
                <a:spcPts val="1600"/>
              </a:spcBef>
              <a:spcAft>
                <a:spcPts val="1600"/>
              </a:spcAft>
              <a:buNone/>
            </a:pPr>
            <a:r>
              <a:rPr lang="en"/>
              <a:t>In future sessions, we will look at exploring the differences between demographic attributes of our interviewees - such as their age and occupation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Importing Files in NVivo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Files can NVivo Import?</a:t>
            </a:r>
            <a:endParaRPr/>
          </a:p>
        </p:txBody>
      </p:sp>
      <p:sp>
        <p:nvSpPr>
          <p:cNvPr id="185" name="Google Shape;18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NVivo can import loads of different files types:</a:t>
            </a:r>
            <a:endParaRPr/>
          </a:p>
          <a:p>
            <a:pPr indent="-342900" lvl="0" marL="457200" rtl="0" algn="l">
              <a:spcBef>
                <a:spcPts val="1600"/>
              </a:spcBef>
              <a:spcAft>
                <a:spcPts val="0"/>
              </a:spcAft>
              <a:buSzPts val="1800"/>
              <a:buChar char="-"/>
            </a:pPr>
            <a:r>
              <a:rPr lang="en"/>
              <a:t>Text documents (Word, pdfs, txt.)</a:t>
            </a:r>
            <a:endParaRPr/>
          </a:p>
          <a:p>
            <a:pPr indent="-342900" lvl="0" marL="457200" rtl="0" algn="l">
              <a:spcBef>
                <a:spcPts val="0"/>
              </a:spcBef>
              <a:spcAft>
                <a:spcPts val="0"/>
              </a:spcAft>
              <a:buSzPts val="1800"/>
              <a:buChar char="-"/>
            </a:pPr>
            <a:r>
              <a:rPr lang="en"/>
              <a:t>Audio files</a:t>
            </a:r>
            <a:endParaRPr/>
          </a:p>
          <a:p>
            <a:pPr indent="-342900" lvl="0" marL="457200" rtl="0" algn="l">
              <a:spcBef>
                <a:spcPts val="0"/>
              </a:spcBef>
              <a:spcAft>
                <a:spcPts val="0"/>
              </a:spcAft>
              <a:buSzPts val="1800"/>
              <a:buChar char="-"/>
            </a:pPr>
            <a:r>
              <a:rPr lang="en"/>
              <a:t>Images</a:t>
            </a:r>
            <a:endParaRPr/>
          </a:p>
          <a:p>
            <a:pPr indent="-342900" lvl="0" marL="457200" rtl="0" algn="l">
              <a:spcBef>
                <a:spcPts val="0"/>
              </a:spcBef>
              <a:spcAft>
                <a:spcPts val="0"/>
              </a:spcAft>
              <a:buSzPts val="1800"/>
              <a:buChar char="-"/>
            </a:pPr>
            <a:r>
              <a:rPr lang="en"/>
              <a:t>Reference data from Zotero, Endnote</a:t>
            </a:r>
            <a:endParaRPr/>
          </a:p>
          <a:p>
            <a:pPr indent="-342900" lvl="0" marL="457200" rtl="0" algn="l">
              <a:spcBef>
                <a:spcPts val="0"/>
              </a:spcBef>
              <a:spcAft>
                <a:spcPts val="0"/>
              </a:spcAft>
              <a:buSzPts val="1800"/>
              <a:buChar char="-"/>
            </a:pPr>
            <a:r>
              <a:rPr lang="en"/>
              <a:t>Survey data </a:t>
            </a:r>
            <a:endParaRPr/>
          </a:p>
          <a:p>
            <a:pPr indent="-342900" lvl="0" marL="457200" rtl="0" algn="l">
              <a:spcBef>
                <a:spcPts val="0"/>
              </a:spcBef>
              <a:spcAft>
                <a:spcPts val="0"/>
              </a:spcAft>
              <a:buSzPts val="1800"/>
              <a:buChar char="-"/>
            </a:pPr>
            <a:r>
              <a:rPr lang="en"/>
              <a:t>Twitter data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91" name="Google Shape;19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done a round of interviews.</a:t>
            </a:r>
            <a:endParaRPr/>
          </a:p>
          <a:p>
            <a:pPr indent="0" lvl="0" marL="0" rtl="0" algn="l">
              <a:spcBef>
                <a:spcPts val="1600"/>
              </a:spcBef>
              <a:spcAft>
                <a:spcPts val="1600"/>
              </a:spcAft>
              <a:buNone/>
            </a:pPr>
            <a:r>
              <a:rPr lang="en"/>
              <a:t>I want to import those interviews into NVivo, and organise them into a folder.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Research Computing Services!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We are here at the University of Melbourne to help you with next generation digital skills, storage and data. Research can be lonely, but it doesn't have to be. Work smarter not harder with Research Computing Services. Sign up for FREE training here: https://research.unimelb.edu.au/infrastructure/research-computing-services/services/training" id="93" name="Google Shape;93;p14" title="Research Computing Services (formerly Research Platform Services)">
            <a:hlinkClick r:id="rId3"/>
          </p:cNvPr>
          <p:cNvPicPr preferRelativeResize="0"/>
          <p:nvPr/>
        </p:nvPicPr>
        <p:blipFill>
          <a:blip r:embed="rId4">
            <a:alphaModFix/>
          </a:blip>
          <a:stretch>
            <a:fillRect/>
          </a:stretch>
        </p:blipFill>
        <p:spPr>
          <a:xfrm>
            <a:off x="1254525" y="1184875"/>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Importing Files </a:t>
            </a:r>
            <a:endParaRPr/>
          </a:p>
        </p:txBody>
      </p:sp>
      <p:sp>
        <p:nvSpPr>
          <p:cNvPr id="197" name="Google Shape;197;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demo, I’m going to show you:</a:t>
            </a:r>
            <a:endParaRPr/>
          </a:p>
          <a:p>
            <a:pPr indent="-342900" lvl="0" marL="457200" rtl="0" algn="l">
              <a:spcBef>
                <a:spcPts val="1600"/>
              </a:spcBef>
              <a:spcAft>
                <a:spcPts val="0"/>
              </a:spcAft>
              <a:buSzPts val="1800"/>
              <a:buChar char="-"/>
            </a:pPr>
            <a:r>
              <a:rPr lang="en"/>
              <a:t>What NVivo’s interface looks like and how it works</a:t>
            </a:r>
            <a:endParaRPr/>
          </a:p>
          <a:p>
            <a:pPr indent="-342900" lvl="0" marL="457200" rtl="0" algn="l">
              <a:spcBef>
                <a:spcPts val="0"/>
              </a:spcBef>
              <a:spcAft>
                <a:spcPts val="0"/>
              </a:spcAft>
              <a:buSzPts val="1800"/>
              <a:buChar char="-"/>
            </a:pPr>
            <a:r>
              <a:rPr lang="en"/>
              <a:t>How to create a file folder</a:t>
            </a:r>
            <a:endParaRPr/>
          </a:p>
          <a:p>
            <a:pPr indent="-342900" lvl="0" marL="457200" rtl="0" algn="l">
              <a:spcBef>
                <a:spcPts val="0"/>
              </a:spcBef>
              <a:spcAft>
                <a:spcPts val="0"/>
              </a:spcAft>
              <a:buSzPts val="1800"/>
              <a:buChar char="-"/>
            </a:pPr>
            <a:r>
              <a:rPr lang="en"/>
              <a:t>How to import files into NVivo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Importing Files into NVivo</a:t>
            </a:r>
            <a:endParaRPr/>
          </a:p>
        </p:txBody>
      </p:sp>
      <p:sp>
        <p:nvSpPr>
          <p:cNvPr id="203" name="Google Shape;203;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stuff that YOU get to do:</a:t>
            </a:r>
            <a:endParaRPr/>
          </a:p>
          <a:p>
            <a:pPr indent="-342900" lvl="0" marL="457200" rtl="0" algn="l">
              <a:spcBef>
                <a:spcPts val="1600"/>
              </a:spcBef>
              <a:spcAft>
                <a:spcPts val="0"/>
              </a:spcAft>
              <a:buSzPts val="1800"/>
              <a:buAutoNum type="arabicPeriod"/>
            </a:pPr>
            <a:r>
              <a:rPr lang="en"/>
              <a:t>Create a blank project in NVivo</a:t>
            </a:r>
            <a:endParaRPr/>
          </a:p>
          <a:p>
            <a:pPr indent="-342900" lvl="0" marL="457200" rtl="0" algn="l">
              <a:spcBef>
                <a:spcPts val="0"/>
              </a:spcBef>
              <a:spcAft>
                <a:spcPts val="0"/>
              </a:spcAft>
              <a:buSzPts val="1800"/>
              <a:buAutoNum type="arabicPeriod"/>
            </a:pPr>
            <a:r>
              <a:rPr lang="en"/>
              <a:t>Create a folder for your files in NVivo</a:t>
            </a:r>
            <a:endParaRPr/>
          </a:p>
          <a:p>
            <a:pPr indent="-342900" lvl="0" marL="457200" rtl="0" algn="l">
              <a:spcBef>
                <a:spcPts val="0"/>
              </a:spcBef>
              <a:spcAft>
                <a:spcPts val="0"/>
              </a:spcAft>
              <a:buSzPts val="1800"/>
              <a:buAutoNum type="arabicPeriod"/>
            </a:pPr>
            <a:r>
              <a:rPr lang="en"/>
              <a:t>Import files into NVivo</a:t>
            </a:r>
            <a:endParaRPr/>
          </a:p>
          <a:p>
            <a:pPr indent="0" lvl="0" marL="0" rtl="0" algn="l">
              <a:spcBef>
                <a:spcPts val="1600"/>
              </a:spcBef>
              <a:spcAft>
                <a:spcPts val="1600"/>
              </a:spcAft>
              <a:buNone/>
            </a:pPr>
            <a:br>
              <a:rPr lang="en"/>
            </a:br>
            <a:r>
              <a:rPr lang="en"/>
              <a:t>Sample files: </a:t>
            </a:r>
            <a:r>
              <a:rPr lang="en" u="sng">
                <a:solidFill>
                  <a:schemeClr val="dk1"/>
                </a:solidFill>
                <a:hlinkClick r:id="rId3"/>
              </a:rPr>
              <a:t>http://go.unimelb.edu.au/8i3r</a:t>
            </a:r>
            <a:endParaRPr u="sng">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 Coding Files in NVivo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Coding?</a:t>
            </a:r>
            <a:endParaRPr/>
          </a:p>
        </p:txBody>
      </p:sp>
      <p:sp>
        <p:nvSpPr>
          <p:cNvPr id="214" name="Google Shape;214;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is the procedure by which researchers transform recorded data into theoretically meaningful categories.</a:t>
            </a:r>
            <a:endParaRPr/>
          </a:p>
          <a:p>
            <a:pPr indent="0" lvl="0" marL="0" rtl="0" algn="l">
              <a:spcBef>
                <a:spcPts val="1600"/>
              </a:spcBef>
              <a:spcAft>
                <a:spcPts val="0"/>
              </a:spcAft>
              <a:buNone/>
            </a:pPr>
            <a:r>
              <a:rPr lang="en"/>
              <a:t>Coding is stored in Nodes in NVivo (very confusing)</a:t>
            </a:r>
            <a:endParaRPr/>
          </a:p>
          <a:p>
            <a:pPr indent="0" lvl="0" marL="0" rtl="0" algn="l">
              <a:spcBef>
                <a:spcPts val="1600"/>
              </a:spcBef>
              <a:spcAft>
                <a:spcPts val="0"/>
              </a:spcAft>
              <a:buNone/>
            </a:pPr>
            <a:r>
              <a:rPr lang="en"/>
              <a:t>	Think of “Nodes” as “Containers”</a:t>
            </a:r>
            <a:endParaRPr/>
          </a:p>
          <a:p>
            <a:pPr indent="0" lvl="0" marL="0" rtl="0" algn="l">
              <a:spcBef>
                <a:spcPts val="1600"/>
              </a:spcBef>
              <a:spcAft>
                <a:spcPts val="1600"/>
              </a:spcAft>
              <a:buNone/>
            </a:pPr>
            <a:r>
              <a:rPr lang="en"/>
              <a:t>Lots of different types of coding in NVivo, but today we’ll be focusing on the most common area: Nodes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220" name="Google Shape;22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I have imported my interview transcripts, I want to begin to explore the themes that emerge from a cursory examination of the text.</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Coding in NVivo</a:t>
            </a:r>
            <a:endParaRPr/>
          </a:p>
        </p:txBody>
      </p:sp>
      <p:sp>
        <p:nvSpPr>
          <p:cNvPr id="226" name="Google Shape;226;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demo, I’ll show you two ways to code in NVivo</a:t>
            </a:r>
            <a:endParaRPr/>
          </a:p>
          <a:p>
            <a:pPr indent="-342900" lvl="0" marL="457200" rtl="0" algn="l">
              <a:spcBef>
                <a:spcPts val="1600"/>
              </a:spcBef>
              <a:spcAft>
                <a:spcPts val="0"/>
              </a:spcAft>
              <a:buSzPts val="1800"/>
              <a:buChar char="-"/>
            </a:pPr>
            <a:r>
              <a:rPr lang="en"/>
              <a:t>The hard way</a:t>
            </a:r>
            <a:endParaRPr/>
          </a:p>
          <a:p>
            <a:pPr indent="-342900" lvl="0" marL="457200" rtl="0" algn="l">
              <a:spcBef>
                <a:spcPts val="0"/>
              </a:spcBef>
              <a:spcAft>
                <a:spcPts val="0"/>
              </a:spcAft>
              <a:buSzPts val="1800"/>
              <a:buChar char="-"/>
            </a:pPr>
            <a:r>
              <a:rPr lang="en"/>
              <a:t>The easy way</a:t>
            </a:r>
            <a:endParaRPr/>
          </a:p>
          <a:p>
            <a:pPr indent="0" lvl="0" marL="0" rtl="0" algn="l">
              <a:spcBef>
                <a:spcPts val="1600"/>
              </a:spcBef>
              <a:spcAft>
                <a:spcPts val="1600"/>
              </a:spcAft>
              <a:buNone/>
            </a:pPr>
            <a:r>
              <a:rPr lang="en"/>
              <a:t>I’ll show you how to create nodes, and to move text into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Coding in NVivo</a:t>
            </a:r>
            <a:endParaRPr/>
          </a:p>
        </p:txBody>
      </p:sp>
      <p:sp>
        <p:nvSpPr>
          <p:cNvPr id="232" name="Google Shape;23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a node via the two ways I showed you in the demo</a:t>
            </a:r>
            <a:endParaRPr/>
          </a:p>
          <a:p>
            <a:pPr indent="-342900" lvl="0" marL="457200" rtl="0" algn="l">
              <a:spcBef>
                <a:spcPts val="0"/>
              </a:spcBef>
              <a:spcAft>
                <a:spcPts val="0"/>
              </a:spcAft>
              <a:buSzPts val="1800"/>
              <a:buAutoNum type="arabicPeriod"/>
            </a:pPr>
            <a:r>
              <a:rPr lang="en"/>
              <a:t>Code sections of the text into nodes</a:t>
            </a:r>
            <a:endParaRPr/>
          </a:p>
          <a:p>
            <a:pPr indent="0" lvl="0" marL="0" rtl="0" algn="l">
              <a:spcBef>
                <a:spcPts val="1600"/>
              </a:spcBef>
              <a:spcAft>
                <a:spcPts val="1600"/>
              </a:spcAft>
              <a:buNone/>
            </a:pPr>
            <a:r>
              <a:rPr lang="en"/>
              <a:t>Bonus task: Try to uncode from your nodes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238" name="Google Shape;238;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has hopefully introduced you to the basics of NVivo</a:t>
            </a:r>
            <a:endParaRPr/>
          </a:p>
          <a:p>
            <a:pPr indent="0" lvl="0" marL="0" rtl="0" algn="l">
              <a:spcBef>
                <a:spcPts val="1600"/>
              </a:spcBef>
              <a:spcAft>
                <a:spcPts val="0"/>
              </a:spcAft>
              <a:buNone/>
            </a:pPr>
            <a:r>
              <a:rPr lang="en"/>
              <a:t>You should know how to:</a:t>
            </a:r>
            <a:endParaRPr/>
          </a:p>
          <a:p>
            <a:pPr indent="-342900" lvl="0" marL="457200" rtl="0" algn="l">
              <a:spcBef>
                <a:spcPts val="1600"/>
              </a:spcBef>
              <a:spcAft>
                <a:spcPts val="0"/>
              </a:spcAft>
              <a:buSzPts val="1800"/>
              <a:buAutoNum type="arabicPeriod"/>
            </a:pPr>
            <a:r>
              <a:rPr lang="en"/>
              <a:t>Navigate NVivo’s user interface</a:t>
            </a:r>
            <a:endParaRPr/>
          </a:p>
          <a:p>
            <a:pPr indent="-342900" lvl="0" marL="457200" rtl="0" algn="l">
              <a:spcBef>
                <a:spcPts val="0"/>
              </a:spcBef>
              <a:spcAft>
                <a:spcPts val="0"/>
              </a:spcAft>
              <a:buSzPts val="1800"/>
              <a:buAutoNum type="arabicPeriod"/>
            </a:pPr>
            <a:r>
              <a:rPr lang="en"/>
              <a:t>Import files</a:t>
            </a:r>
            <a:endParaRPr/>
          </a:p>
          <a:p>
            <a:pPr indent="-342900" lvl="0" marL="457200" rtl="0" algn="l">
              <a:spcBef>
                <a:spcPts val="0"/>
              </a:spcBef>
              <a:spcAft>
                <a:spcPts val="0"/>
              </a:spcAft>
              <a:buSzPts val="1800"/>
              <a:buAutoNum type="arabicPeriod"/>
            </a:pPr>
            <a:r>
              <a:rPr lang="en"/>
              <a:t>Create nodes</a:t>
            </a:r>
            <a:endParaRPr/>
          </a:p>
          <a:p>
            <a:pPr indent="-342900" lvl="0" marL="457200" rtl="0" algn="l">
              <a:spcBef>
                <a:spcPts val="0"/>
              </a:spcBef>
              <a:spcAft>
                <a:spcPts val="0"/>
              </a:spcAft>
              <a:buSzPts val="1800"/>
              <a:buAutoNum type="arabicPeriod"/>
            </a:pPr>
            <a:r>
              <a:rPr lang="en"/>
              <a:t>Code textual data</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 Join the Community!</a:t>
            </a:r>
            <a:endParaRPr/>
          </a:p>
        </p:txBody>
      </p:sp>
      <p:sp>
        <p:nvSpPr>
          <p:cNvPr id="244" name="Google Shape;24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 2: We’ll learn the various other ways of coding in NVivo</a:t>
            </a:r>
            <a:endParaRPr/>
          </a:p>
          <a:p>
            <a:pPr indent="0" lvl="0" marL="0" rtl="0" algn="l">
              <a:spcBef>
                <a:spcPts val="1600"/>
              </a:spcBef>
              <a:spcAft>
                <a:spcPts val="0"/>
              </a:spcAft>
              <a:buNone/>
            </a:pPr>
            <a:r>
              <a:rPr lang="en"/>
              <a:t>Join the Facebook group if you have any questions: </a:t>
            </a:r>
            <a:r>
              <a:rPr lang="en" u="sng">
                <a:solidFill>
                  <a:schemeClr val="dk1"/>
                </a:solidFill>
                <a:hlinkClick r:id="rId3"/>
              </a:rPr>
              <a:t>https://www.facebook.com/groups/unimelbnvivo</a:t>
            </a:r>
            <a:endParaRPr>
              <a:solidFill>
                <a:schemeClr val="dk1"/>
              </a:solidFill>
            </a:endParaRPr>
          </a:p>
          <a:p>
            <a:pPr indent="0" lvl="0" marL="0" rtl="0" algn="l">
              <a:spcBef>
                <a:spcPts val="1600"/>
              </a:spcBef>
              <a:spcAft>
                <a:spcPts val="0"/>
              </a:spcAft>
              <a:buNone/>
            </a:pPr>
            <a:r>
              <a:rPr lang="en">
                <a:solidFill>
                  <a:srgbClr val="000000"/>
                </a:solidFill>
              </a:rPr>
              <a:t>Please fill in the feedback form:</a:t>
            </a:r>
            <a:endParaRPr>
              <a:solidFill>
                <a:srgbClr val="000000"/>
              </a:solidFill>
            </a:endParaRPr>
          </a:p>
          <a:p>
            <a:pPr indent="0" lvl="0" marL="0" rtl="0" algn="l">
              <a:spcBef>
                <a:spcPts val="1600"/>
              </a:spcBef>
              <a:spcAft>
                <a:spcPts val="0"/>
              </a:spcAft>
              <a:buNone/>
            </a:pPr>
            <a:r>
              <a:rPr lang="en">
                <a:solidFill>
                  <a:srgbClr val="000000"/>
                </a:solidFill>
              </a:rPr>
              <a:t>Make sure to check out the GitBook for extra helpful resources:</a:t>
            </a:r>
            <a:r>
              <a:rPr lang="en" u="sng">
                <a:solidFill>
                  <a:schemeClr val="dk1"/>
                </a:solidFill>
                <a:hlinkClick r:id="rId4"/>
              </a:rPr>
              <a:t>http://go.unimelb.edu.au/2i3r</a:t>
            </a:r>
            <a:endParaRPr>
              <a:solidFill>
                <a:schemeClr val="dk1"/>
              </a:solidFill>
            </a:endParaRPr>
          </a:p>
          <a:p>
            <a:pPr indent="0" lvl="0" marL="0" rtl="0" algn="l">
              <a:spcBef>
                <a:spcPts val="1600"/>
              </a:spcBef>
              <a:spcAft>
                <a:spcPts val="1600"/>
              </a:spcAft>
              <a:buNone/>
            </a:pPr>
            <a:r>
              <a:rPr lang="en">
                <a:solidFill>
                  <a:srgbClr val="000000"/>
                </a:solidFill>
              </a:rPr>
              <a:t>Want to become a ResLead? Get in touch with me at </a:t>
            </a:r>
            <a:r>
              <a:rPr lang="en" u="sng">
                <a:solidFill>
                  <a:schemeClr val="dk1"/>
                </a:solidFill>
              </a:rPr>
              <a:t>alex.shermon@unimelb.edu.au</a:t>
            </a:r>
            <a:endParaRPr u="sng">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Support Packs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this time, we’ve moved our face to face training online. </a:t>
            </a:r>
            <a:endParaRPr/>
          </a:p>
          <a:p>
            <a:pPr indent="0" lvl="0" marL="0" rtl="0" algn="l">
              <a:spcBef>
                <a:spcPts val="1600"/>
              </a:spcBef>
              <a:spcAft>
                <a:spcPts val="0"/>
              </a:spcAft>
              <a:buNone/>
            </a:pPr>
            <a:r>
              <a:rPr lang="en"/>
              <a:t>Our trainings are now shorter, and are accompanied with an online learning lab.</a:t>
            </a:r>
            <a:endParaRPr/>
          </a:p>
          <a:p>
            <a:pPr indent="0" lvl="0" marL="0" rtl="0" algn="l">
              <a:spcBef>
                <a:spcPts val="1600"/>
              </a:spcBef>
              <a:spcAft>
                <a:spcPts val="1600"/>
              </a:spcAft>
              <a:buNone/>
            </a:pPr>
            <a:r>
              <a:rPr lang="en"/>
              <a:t>This lab will help guide you through today’s training, and contains extra resources to help you learn NVivo!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Etiquette </a:t>
            </a:r>
            <a:endParaRPr/>
          </a:p>
        </p:txBody>
      </p:sp>
      <p:pic>
        <p:nvPicPr>
          <p:cNvPr id="105" name="Google Shape;105;p16"/>
          <p:cNvPicPr preferRelativeResize="0"/>
          <p:nvPr/>
        </p:nvPicPr>
        <p:blipFill>
          <a:blip r:embed="rId3">
            <a:alphaModFix/>
          </a:blip>
          <a:stretch>
            <a:fillRect/>
          </a:stretch>
        </p:blipFill>
        <p:spPr>
          <a:xfrm>
            <a:off x="1588125" y="1017800"/>
            <a:ext cx="5342497"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Masters of Global Media Communications Student</a:t>
            </a:r>
            <a:endParaRPr/>
          </a:p>
          <a:p>
            <a:pPr indent="-342900" lvl="0" marL="457200" rtl="0" algn="l">
              <a:spcBef>
                <a:spcPts val="0"/>
              </a:spcBef>
              <a:spcAft>
                <a:spcPts val="0"/>
              </a:spcAft>
              <a:buSzPts val="1800"/>
              <a:buChar char="-"/>
            </a:pPr>
            <a:r>
              <a:rPr lang="en"/>
              <a:t>Omeka and NVivo Research Community Coordinator</a:t>
            </a:r>
            <a:endParaRPr/>
          </a:p>
          <a:p>
            <a:pPr indent="-342900" lvl="0" marL="457200" rtl="0" algn="l">
              <a:spcBef>
                <a:spcPts val="0"/>
              </a:spcBef>
              <a:spcAft>
                <a:spcPts val="0"/>
              </a:spcAft>
              <a:buSzPts val="1800"/>
              <a:buChar char="-"/>
            </a:pPr>
            <a:r>
              <a:rPr lang="en"/>
              <a:t>Research Assistant on some neat archival projects</a:t>
            </a:r>
            <a:endParaRPr/>
          </a:p>
          <a:p>
            <a:pPr indent="-342900" lvl="0" marL="457200" rtl="0" algn="l">
              <a:spcBef>
                <a:spcPts val="0"/>
              </a:spcBef>
              <a:spcAft>
                <a:spcPts val="0"/>
              </a:spcAft>
              <a:buSzPts val="1800"/>
              <a:buChar char="-"/>
            </a:pPr>
            <a:r>
              <a:rPr lang="en"/>
              <a:t>Playing SO MUCH Dungeons and Dragons right 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will teach you the fundamental building blocks of NVivo: Coding and file management </a:t>
            </a:r>
            <a:endParaRPr/>
          </a:p>
          <a:p>
            <a:pPr indent="0" lvl="0" marL="0" rtl="0" algn="l">
              <a:spcBef>
                <a:spcPts val="1600"/>
              </a:spcBef>
              <a:spcAft>
                <a:spcPts val="0"/>
              </a:spcAft>
              <a:buNone/>
            </a:pPr>
            <a:r>
              <a:rPr lang="en"/>
              <a:t>By the end of this workshop you will understand how to:</a:t>
            </a:r>
            <a:endParaRPr/>
          </a:p>
          <a:p>
            <a:pPr indent="-342900" lvl="0" marL="457200" rtl="0" algn="l">
              <a:spcBef>
                <a:spcPts val="1600"/>
              </a:spcBef>
              <a:spcAft>
                <a:spcPts val="0"/>
              </a:spcAft>
              <a:buSzPts val="1800"/>
              <a:buAutoNum type="arabicPeriod"/>
            </a:pPr>
            <a:r>
              <a:rPr lang="en"/>
              <a:t>Navigate NVivo’s user interface</a:t>
            </a:r>
            <a:endParaRPr/>
          </a:p>
          <a:p>
            <a:pPr indent="-342900" lvl="0" marL="457200" rtl="0" algn="l">
              <a:spcBef>
                <a:spcPts val="0"/>
              </a:spcBef>
              <a:spcAft>
                <a:spcPts val="0"/>
              </a:spcAft>
              <a:buSzPts val="1800"/>
              <a:buAutoNum type="arabicPeriod"/>
            </a:pPr>
            <a:r>
              <a:rPr lang="en"/>
              <a:t>Import Files</a:t>
            </a:r>
            <a:endParaRPr/>
          </a:p>
          <a:p>
            <a:pPr indent="-342900" lvl="0" marL="457200" rtl="0" algn="l">
              <a:spcBef>
                <a:spcPts val="0"/>
              </a:spcBef>
              <a:spcAft>
                <a:spcPts val="0"/>
              </a:spcAft>
              <a:buSzPts val="1800"/>
              <a:buAutoNum type="arabicPeriod"/>
            </a:pPr>
            <a:r>
              <a:rPr lang="en"/>
              <a:t>Create Nodes</a:t>
            </a:r>
            <a:endParaRPr/>
          </a:p>
          <a:p>
            <a:pPr indent="-342900" lvl="0" marL="457200" rtl="0" algn="l">
              <a:spcBef>
                <a:spcPts val="0"/>
              </a:spcBef>
              <a:spcAft>
                <a:spcPts val="0"/>
              </a:spcAft>
              <a:buSzPts val="1800"/>
              <a:buAutoNum type="arabicPeriod"/>
            </a:pPr>
            <a:r>
              <a:rPr lang="en"/>
              <a:t>Code Textual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95300" lvl="0" marL="457200" rtl="0" algn="l">
              <a:spcBef>
                <a:spcPts val="0"/>
              </a:spcBef>
              <a:spcAft>
                <a:spcPts val="0"/>
              </a:spcAft>
              <a:buSzPts val="4200"/>
              <a:buAutoNum type="arabicPeriod"/>
            </a:pPr>
            <a:r>
              <a:rPr lang="en"/>
              <a:t>Getting Started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Research</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 Given (2008)</a:t>
            </a:r>
            <a:endParaRPr/>
          </a:p>
          <a:p>
            <a:pPr indent="-342900" lvl="0" marL="457200" rtl="0" algn="l">
              <a:spcBef>
                <a:spcPts val="1600"/>
              </a:spcBef>
              <a:spcAft>
                <a:spcPts val="0"/>
              </a:spcAft>
              <a:buSzPts val="1800"/>
              <a:buChar char="-"/>
            </a:pPr>
            <a:r>
              <a:rPr lang="en"/>
              <a:t>Exploring the “human elements” of a given topic</a:t>
            </a:r>
            <a:endParaRPr/>
          </a:p>
          <a:p>
            <a:pPr indent="-342900" lvl="0" marL="457200" rtl="0" algn="l">
              <a:spcBef>
                <a:spcPts val="0"/>
              </a:spcBef>
              <a:spcAft>
                <a:spcPts val="0"/>
              </a:spcAft>
              <a:buSzPts val="1800"/>
              <a:buChar char="-"/>
            </a:pPr>
            <a:r>
              <a:rPr lang="en"/>
              <a:t>“Typically used to explore new phenomena and to capture individuals’ thoughts, feelings, or interpretations of meaning and process”</a:t>
            </a:r>
            <a:endParaRPr/>
          </a:p>
          <a:p>
            <a:pPr indent="0" lvl="0" marL="0" rtl="0" algn="l">
              <a:spcBef>
                <a:spcPts val="1600"/>
              </a:spcBef>
              <a:spcAft>
                <a:spcPts val="0"/>
              </a:spcAft>
              <a:buNone/>
            </a:pPr>
            <a:r>
              <a:rPr b="1" lang="en"/>
              <a:t>Your Research Question is fundamental!</a:t>
            </a:r>
            <a:endParaRPr b="1"/>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What is NVivo?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