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Robo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bold.fntdata"/><Relationship Id="rId12" Type="http://schemas.openxmlformats.org/officeDocument/2006/relationships/slide" Target="slides/slide7.xml"/><Relationship Id="rId34" Type="http://schemas.openxmlformats.org/officeDocument/2006/relationships/font" Target="fonts/Roboto-regular.fntdata"/><Relationship Id="rId15" Type="http://schemas.openxmlformats.org/officeDocument/2006/relationships/slide" Target="slides/slide10.xml"/><Relationship Id="rId37" Type="http://schemas.openxmlformats.org/officeDocument/2006/relationships/font" Target="fonts/Roboto-boldItalic.fntdata"/><Relationship Id="rId14" Type="http://schemas.openxmlformats.org/officeDocument/2006/relationships/slide" Target="slides/slide9.xml"/><Relationship Id="rId36" Type="http://schemas.openxmlformats.org/officeDocument/2006/relationships/font" Target="fonts/Robo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87089c318e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87089c318e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74554bcf6c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74554bcf6c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74554bcf6c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4554bcf6c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74554bcf6c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74554bcf6c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74554bcf6c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74554bcf6c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74554bcf6c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74554bcf6c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74554bcf6c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4554bcf6c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74554bcf6c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74554bcf6c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87089c318e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87089c318e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74554bcf6c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74554bcf6c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74554bcf6c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4554bcf6c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74554bcf6c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74554bcf6c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74554bcf6c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74554bcf6c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74554bcf6c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74554bcf6c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87089c318e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87089c318e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74554bcf6c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74554bcf6c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74554bcf6c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74554bcf6c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74554bcf6c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74554bcf6c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74554bcf6c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74554bcf6c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74554bcf6c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74554bcf6c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74554bcf6c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4554bcf6c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74554bcf6c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4554bcf6c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74554bcf6c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4554bcf6c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74554bcf6c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74554bcf6c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74554bcf6c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4554bcf6c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87089c318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87089c318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74554bcf6c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74554bcf6c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www.youtube.com/watch?v=rdHY6mCemzE" TargetMode="External"/><Relationship Id="rId4"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go.unimelb.edu.au/2i3r" TargetMode="External"/><Relationship Id="rId4" Type="http://schemas.openxmlformats.org/officeDocument/2006/relationships/hyperlink" Target="https://www.facebook.com/groups/unimelbnvivo"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Part 2: Organising Nodes and Coding Cases in NVivo</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Alex Shermon | Research Computing Services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our Research Project</a:t>
            </a:r>
            <a:endParaRPr/>
          </a:p>
          <a:p>
            <a:pPr indent="0" lvl="0" marL="0" rtl="0" algn="l">
              <a:spcBef>
                <a:spcPts val="0"/>
              </a:spcBef>
              <a:spcAft>
                <a:spcPts val="0"/>
              </a:spcAft>
              <a:buNone/>
            </a:pPr>
            <a:r>
              <a:t/>
            </a:r>
            <a:endParaRPr/>
          </a:p>
        </p:txBody>
      </p:sp>
      <p:sp>
        <p:nvSpPr>
          <p:cNvPr id="140" name="Google Shape;140;p2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say we have two nodes: “Water Quality”, and “Landscape Features”.</a:t>
            </a:r>
            <a:endParaRPr/>
          </a:p>
          <a:p>
            <a:pPr indent="0" lvl="0" marL="0" rtl="0" algn="l">
              <a:spcBef>
                <a:spcPts val="1600"/>
              </a:spcBef>
              <a:spcAft>
                <a:spcPts val="0"/>
              </a:spcAft>
              <a:buNone/>
            </a:pPr>
            <a:r>
              <a:rPr lang="en"/>
              <a:t>As I continue my research, I realise that these two nodes are not distinct, and I want to place them under a larger, parent node - “The Environment” - to help to organise my research data.</a:t>
            </a:r>
            <a:endParaRPr/>
          </a:p>
          <a:p>
            <a:pPr indent="0" lvl="0" marL="0" rtl="0" algn="l">
              <a:spcBef>
                <a:spcPts val="1600"/>
              </a:spcBef>
              <a:spcAft>
                <a:spcPts val="1600"/>
              </a:spcAft>
              <a:buNone/>
            </a:pPr>
            <a:r>
              <a:rPr lang="en"/>
              <a:t>I also want to rename my “Landscape Features” node to a more easier to grasp “Landscape” node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 Node Management</a:t>
            </a:r>
            <a:endParaRPr/>
          </a:p>
        </p:txBody>
      </p:sp>
      <p:sp>
        <p:nvSpPr>
          <p:cNvPr id="146" name="Google Shape;146;p2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I’ll show you how to create folders for nodes and how to move nodes around.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 Organising your Nodes</a:t>
            </a:r>
            <a:endParaRPr/>
          </a:p>
        </p:txBody>
      </p:sp>
      <p:sp>
        <p:nvSpPr>
          <p:cNvPr id="152" name="Google Shape;152;p2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Create a node underneath an existing node</a:t>
            </a:r>
            <a:endParaRPr/>
          </a:p>
          <a:p>
            <a:pPr indent="-342900" lvl="0" marL="457200" rtl="0" algn="l">
              <a:spcBef>
                <a:spcPts val="0"/>
              </a:spcBef>
              <a:spcAft>
                <a:spcPts val="0"/>
              </a:spcAft>
              <a:buSzPts val="1800"/>
              <a:buAutoNum type="arabicPeriod"/>
            </a:pPr>
            <a:r>
              <a:rPr lang="en"/>
              <a:t>Rename an existing node</a:t>
            </a:r>
            <a:endParaRPr/>
          </a:p>
          <a:p>
            <a:pPr indent="-342900" lvl="0" marL="457200" rtl="0" algn="l">
              <a:spcBef>
                <a:spcPts val="0"/>
              </a:spcBef>
              <a:spcAft>
                <a:spcPts val="0"/>
              </a:spcAft>
              <a:buSzPts val="1800"/>
              <a:buAutoNum type="arabicPeriod"/>
            </a:pPr>
            <a:r>
              <a:rPr lang="en"/>
              <a:t>Drag nodes to reorganise them</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2. Case Classifications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Cases and Case Classifications</a:t>
            </a:r>
            <a:endParaRPr/>
          </a:p>
        </p:txBody>
      </p:sp>
      <p:sp>
        <p:nvSpPr>
          <p:cNvPr id="163" name="Google Shape;163;p2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PART IS QUITE TRICKY </a:t>
            </a:r>
            <a:endParaRPr/>
          </a:p>
          <a:p>
            <a:pPr indent="0" lvl="0" marL="0" rtl="0" algn="l">
              <a:spcBef>
                <a:spcPts val="1600"/>
              </a:spcBef>
              <a:spcAft>
                <a:spcPts val="0"/>
              </a:spcAft>
              <a:buNone/>
            </a:pPr>
            <a:r>
              <a:rPr lang="en"/>
              <a:t>I’m still working out how to properly explain these concepts</a:t>
            </a:r>
            <a:endParaRPr/>
          </a:p>
          <a:p>
            <a:pPr indent="0" lvl="0" marL="0" rtl="0" algn="l">
              <a:spcBef>
                <a:spcPts val="1600"/>
              </a:spcBef>
              <a:spcAft>
                <a:spcPts val="0"/>
              </a:spcAft>
              <a:buNone/>
            </a:pPr>
            <a:r>
              <a:rPr lang="en"/>
              <a:t>Refer to the GitBook site for extra help with cases and classifications</a:t>
            </a:r>
            <a:endParaRPr/>
          </a:p>
          <a:p>
            <a:pPr indent="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are Case Classifications?</a:t>
            </a:r>
            <a:endParaRPr/>
          </a:p>
        </p:txBody>
      </p:sp>
      <p:sp>
        <p:nvSpPr>
          <p:cNvPr id="169" name="Google Shape;169;p2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Case </a:t>
            </a:r>
            <a:r>
              <a:rPr b="1" lang="en"/>
              <a:t>Classifications </a:t>
            </a:r>
            <a:r>
              <a:rPr lang="en"/>
              <a:t>are the </a:t>
            </a:r>
            <a:r>
              <a:rPr b="1" lang="en"/>
              <a:t>broad</a:t>
            </a:r>
            <a:r>
              <a:rPr lang="en"/>
              <a:t> categories which you can assign to elements of your research (people, institutions, organisations)</a:t>
            </a:r>
            <a:endParaRPr/>
          </a:p>
          <a:p>
            <a:pPr indent="0" lvl="0" marL="0" rtl="0" algn="l">
              <a:spcBef>
                <a:spcPts val="1600"/>
              </a:spcBef>
              <a:spcAft>
                <a:spcPts val="0"/>
              </a:spcAft>
              <a:buNone/>
            </a:pPr>
            <a:r>
              <a:rPr b="1" lang="en"/>
              <a:t>Cases</a:t>
            </a:r>
            <a:r>
              <a:rPr lang="en"/>
              <a:t> are instances of those categories, or “units of observation” within your data. An example of a case might be a specific person like Barbara.</a:t>
            </a:r>
            <a:endParaRPr/>
          </a:p>
          <a:p>
            <a:pPr indent="0" lvl="0" marL="0" rtl="0" algn="l">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Case Classifications and Attributes</a:t>
            </a:r>
            <a:endParaRPr/>
          </a:p>
        </p:txBody>
      </p:sp>
      <p:sp>
        <p:nvSpPr>
          <p:cNvPr id="175" name="Google Shape;175;p2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Attributes</a:t>
            </a:r>
            <a:r>
              <a:rPr lang="en"/>
              <a:t> are subcategories within your classification that are designed to help you answer your research question.</a:t>
            </a:r>
            <a:endParaRPr/>
          </a:p>
          <a:p>
            <a:pPr indent="0" lvl="0" marL="0" rtl="0" algn="l">
              <a:spcBef>
                <a:spcPts val="1600"/>
              </a:spcBef>
              <a:spcAft>
                <a:spcPts val="0"/>
              </a:spcAft>
              <a:buNone/>
            </a:pPr>
            <a:r>
              <a:rPr lang="en"/>
              <a:t>Examples of attributes are things like:</a:t>
            </a:r>
            <a:endParaRPr/>
          </a:p>
          <a:p>
            <a:pPr indent="-342900" lvl="0" marL="457200" rtl="0" algn="l">
              <a:spcBef>
                <a:spcPts val="1600"/>
              </a:spcBef>
              <a:spcAft>
                <a:spcPts val="0"/>
              </a:spcAft>
              <a:buSzPts val="1800"/>
              <a:buChar char="-"/>
            </a:pPr>
            <a:r>
              <a:rPr lang="en"/>
              <a:t>Age</a:t>
            </a:r>
            <a:endParaRPr/>
          </a:p>
          <a:p>
            <a:pPr indent="-342900" lvl="0" marL="457200" rtl="0" algn="l">
              <a:spcBef>
                <a:spcPts val="0"/>
              </a:spcBef>
              <a:spcAft>
                <a:spcPts val="0"/>
              </a:spcAft>
              <a:buSzPts val="1800"/>
              <a:buChar char="-"/>
            </a:pPr>
            <a:r>
              <a:rPr lang="en"/>
              <a:t>Occupation</a:t>
            </a:r>
            <a:endParaRPr/>
          </a:p>
          <a:p>
            <a:pPr indent="0" lvl="0" marL="0" rtl="0" algn="l">
              <a:spcBef>
                <a:spcPts val="1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Workflow Today</a:t>
            </a:r>
            <a:endParaRPr/>
          </a:p>
        </p:txBody>
      </p:sp>
      <p:sp>
        <p:nvSpPr>
          <p:cNvPr id="181" name="Google Shape;181;p2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Creating a Case Classification</a:t>
            </a:r>
            <a:endParaRPr/>
          </a:p>
          <a:p>
            <a:pPr indent="-342900" lvl="0" marL="457200" rtl="0" algn="l">
              <a:spcBef>
                <a:spcPts val="0"/>
              </a:spcBef>
              <a:spcAft>
                <a:spcPts val="0"/>
              </a:spcAft>
              <a:buSzPts val="1800"/>
              <a:buAutoNum type="arabicPeriod"/>
            </a:pPr>
            <a:r>
              <a:rPr lang="en"/>
              <a:t>Creating Attributes for that Classification</a:t>
            </a:r>
            <a:endParaRPr/>
          </a:p>
          <a:p>
            <a:pPr indent="-342900" lvl="0" marL="457200" rtl="0" algn="l">
              <a:spcBef>
                <a:spcPts val="0"/>
              </a:spcBef>
              <a:spcAft>
                <a:spcPts val="0"/>
              </a:spcAft>
              <a:buSzPts val="1800"/>
              <a:buAutoNum type="arabicPeriod"/>
            </a:pPr>
            <a:r>
              <a:rPr lang="en"/>
              <a:t>Creating Cases within our data</a:t>
            </a:r>
            <a:endParaRPr/>
          </a:p>
          <a:p>
            <a:pPr indent="-342900" lvl="0" marL="457200" rtl="0" algn="l">
              <a:spcBef>
                <a:spcPts val="0"/>
              </a:spcBef>
              <a:spcAft>
                <a:spcPts val="0"/>
              </a:spcAft>
              <a:buSzPts val="1800"/>
              <a:buAutoNum type="arabicPeriod"/>
            </a:pPr>
            <a:r>
              <a:rPr lang="en"/>
              <a:t>Telling NVivo that our Cases </a:t>
            </a:r>
            <a:r>
              <a:rPr i="1" lang="en"/>
              <a:t>belong</a:t>
            </a:r>
            <a:r>
              <a:rPr lang="en"/>
              <a:t> to a classification</a:t>
            </a:r>
            <a:endParaRPr/>
          </a:p>
          <a:p>
            <a:pPr indent="-342900" lvl="0" marL="457200" rtl="0" algn="l">
              <a:spcBef>
                <a:spcPts val="0"/>
              </a:spcBef>
              <a:spcAft>
                <a:spcPts val="0"/>
              </a:spcAft>
              <a:buSzPts val="1800"/>
              <a:buAutoNum type="arabicPeriod"/>
            </a:pPr>
            <a:r>
              <a:rPr lang="en"/>
              <a:t>Assigning values to our case through the attributes in the classification</a:t>
            </a:r>
            <a:endParaRPr/>
          </a:p>
          <a:p>
            <a:pPr indent="0" lvl="0" marL="0" rtl="0" algn="l">
              <a:spcBef>
                <a:spcPts val="1600"/>
              </a:spcBef>
              <a:spcAft>
                <a:spcPts val="1600"/>
              </a:spcAft>
              <a:buNone/>
            </a:pPr>
            <a:r>
              <a:rPr lang="en"/>
              <a:t>There are OTHER ways to do cases and classifications, and you’ll find it a lot easier once you’ve had a play around and an experiment!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our Research Project</a:t>
            </a:r>
            <a:endParaRPr/>
          </a:p>
        </p:txBody>
      </p:sp>
      <p:sp>
        <p:nvSpPr>
          <p:cNvPr id="187" name="Google Shape;187;p3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I’ve done some thematic analysis, and I know from other research I read during my literature review, that different themes will appear more prevalently, or differently, depending on the demographic attributes of my interviewees.</a:t>
            </a:r>
            <a:endParaRPr/>
          </a:p>
          <a:p>
            <a:pPr indent="0" lvl="0" marL="0" rtl="0" algn="l">
              <a:spcBef>
                <a:spcPts val="1600"/>
              </a:spcBef>
              <a:spcAft>
                <a:spcPts val="0"/>
              </a:spcAft>
              <a:buNone/>
            </a:pPr>
            <a:r>
              <a:rPr lang="en"/>
              <a:t>So, I need to begin the process of letting NVivo know who my interviewees are, and where they are within my research data. </a:t>
            </a:r>
            <a:endParaRPr/>
          </a:p>
          <a:p>
            <a:pPr indent="0" lvl="0" marL="0" rtl="0" algn="l">
              <a:spcBef>
                <a:spcPts val="1600"/>
              </a:spcBef>
              <a:spcAft>
                <a:spcPts val="1600"/>
              </a:spcAft>
              <a:buNone/>
            </a:pPr>
            <a:r>
              <a:rPr lang="en"/>
              <a:t>Firstly then, I need to create a container (a classification) to include all of my demographic information.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 Create a Case Classification</a:t>
            </a:r>
            <a:endParaRPr/>
          </a:p>
        </p:txBody>
      </p:sp>
      <p:sp>
        <p:nvSpPr>
          <p:cNvPr id="193" name="Google Shape;193;p3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Navigate to the case classifications tab on the left</a:t>
            </a:r>
            <a:endParaRPr/>
          </a:p>
          <a:p>
            <a:pPr indent="-342900" lvl="0" marL="457200" rtl="0" algn="l">
              <a:spcBef>
                <a:spcPts val="0"/>
              </a:spcBef>
              <a:spcAft>
                <a:spcPts val="0"/>
              </a:spcAft>
              <a:buSzPts val="1800"/>
              <a:buAutoNum type="arabicPeriod"/>
            </a:pPr>
            <a:r>
              <a:rPr lang="en"/>
              <a:t>Create a new case classification for “People” or “Person”</a:t>
            </a:r>
            <a:endParaRPr/>
          </a:p>
          <a:p>
            <a:pPr indent="-342900" lvl="0" marL="457200" rtl="0" algn="l">
              <a:spcBef>
                <a:spcPts val="0"/>
              </a:spcBef>
              <a:spcAft>
                <a:spcPts val="0"/>
              </a:spcAft>
              <a:buSzPts val="1800"/>
              <a:buAutoNum type="arabicPeriod"/>
            </a:pPr>
            <a:r>
              <a:rPr lang="en"/>
              <a:t>Once you’ve created the classification, create several general attributes for it such as “Age” or “Occupation”</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Bonus: You can also create lists of potential attribute values, which means you can assign values from a list when describing your cases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Welcome to Research Computing Services!</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descr="We are here at the University of Melbourne to help you with next generation digital skills, storage and data. Research can be lonely, but it doesn't have to be. Work smarter not harder with Research Computing Services. Sign up for FREE training here: https://research.unimelb.edu.au/infrastructure/research-computing-services/services/training" id="93" name="Google Shape;93;p14" title="Research Computing Services (formerly Research Platform Services)">
            <a:hlinkClick r:id="rId3"/>
          </p:cNvPr>
          <p:cNvPicPr preferRelativeResize="0"/>
          <p:nvPr/>
        </p:nvPicPr>
        <p:blipFill>
          <a:blip r:embed="rId4">
            <a:alphaModFix/>
          </a:blip>
          <a:stretch>
            <a:fillRect/>
          </a:stretch>
        </p:blipFill>
        <p:spPr>
          <a:xfrm>
            <a:off x="1254525" y="1184875"/>
            <a:ext cx="4572000" cy="34290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2"/>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3. Cases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Understanding Cases</a:t>
            </a:r>
            <a:endParaRPr/>
          </a:p>
        </p:txBody>
      </p:sp>
      <p:sp>
        <p:nvSpPr>
          <p:cNvPr id="204" name="Google Shape;204;p3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next step: Telling NVivo that data in our project belongs to a case</a:t>
            </a:r>
            <a:endParaRPr/>
          </a:p>
          <a:p>
            <a:pPr indent="0" lvl="0" marL="0" rtl="0" algn="l">
              <a:spcBef>
                <a:spcPts val="1600"/>
              </a:spcBef>
              <a:spcAft>
                <a:spcPts val="0"/>
              </a:spcAft>
              <a:buNone/>
            </a:pPr>
            <a:r>
              <a:rPr lang="en"/>
              <a:t>This process is VERY SIMILAR to coding nodes (Module 1)</a:t>
            </a:r>
            <a:endParaRPr/>
          </a:p>
          <a:p>
            <a:pPr indent="0" lvl="0" marL="0" rtl="0" algn="l">
              <a:spcBef>
                <a:spcPts val="1600"/>
              </a:spcBef>
              <a:spcAft>
                <a:spcPts val="0"/>
              </a:spcAft>
              <a:buNone/>
            </a:pPr>
            <a:r>
              <a:rPr lang="en"/>
              <a:t>Whilst our nodes were </a:t>
            </a:r>
            <a:r>
              <a:rPr b="1" lang="en"/>
              <a:t>themes </a:t>
            </a:r>
            <a:r>
              <a:rPr lang="en"/>
              <a:t>like “economy” or “environment”, our cases will instead be units of observation like “Barbara”, or “The University of Melbourne”</a:t>
            </a:r>
            <a:endParaRPr/>
          </a:p>
          <a:p>
            <a:pPr indent="0" lvl="0" marL="0" rtl="0" algn="l">
              <a:spcBef>
                <a:spcPts val="1600"/>
              </a:spcBef>
              <a:spcAft>
                <a:spcPts val="1600"/>
              </a:spcAft>
              <a:buNone/>
            </a:pPr>
            <a:r>
              <a:rPr lang="en"/>
              <a:t>We create cases the same way as we do themes, by dragging data over from our text into the cases folder</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Assigning Classifications and Attributes</a:t>
            </a:r>
            <a:endParaRPr/>
          </a:p>
        </p:txBody>
      </p:sp>
      <p:sp>
        <p:nvSpPr>
          <p:cNvPr id="210" name="Google Shape;210;p3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“Case properties” window is the best way to assign a classification to a case. </a:t>
            </a:r>
            <a:endParaRPr/>
          </a:p>
          <a:p>
            <a:pPr indent="0" lvl="0" marL="0" rtl="0" algn="l">
              <a:spcBef>
                <a:spcPts val="1600"/>
              </a:spcBef>
              <a:spcAft>
                <a:spcPts val="1600"/>
              </a:spcAft>
              <a:buNone/>
            </a:pPr>
            <a:r>
              <a:rPr lang="en"/>
              <a:t>Once you’ve done that, you can easily assign attribute values in the fields that pop up (like a spreadsheet)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our Research Project</a:t>
            </a:r>
            <a:endParaRPr/>
          </a:p>
        </p:txBody>
      </p:sp>
      <p:sp>
        <p:nvSpPr>
          <p:cNvPr id="216" name="Google Shape;216;p3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last step, I created a classification for the people in my research project.</a:t>
            </a:r>
            <a:endParaRPr/>
          </a:p>
          <a:p>
            <a:pPr indent="0" lvl="0" marL="0" rtl="0" algn="l">
              <a:spcBef>
                <a:spcPts val="1600"/>
              </a:spcBef>
              <a:spcAft>
                <a:spcPts val="0"/>
              </a:spcAft>
              <a:buNone/>
            </a:pPr>
            <a:r>
              <a:rPr lang="en"/>
              <a:t>Now, I need to tell NVivo that they belong to that classification.</a:t>
            </a:r>
            <a:endParaRPr/>
          </a:p>
          <a:p>
            <a:pPr indent="0" lvl="0" marL="0" rtl="0" algn="l">
              <a:spcBef>
                <a:spcPts val="1600"/>
              </a:spcBef>
              <a:spcAft>
                <a:spcPts val="0"/>
              </a:spcAft>
              <a:buNone/>
            </a:pPr>
            <a:r>
              <a:rPr lang="en"/>
              <a:t>Once I’ve done that, I can then fill in values for the demographic attributes that I previously created.</a:t>
            </a:r>
            <a:endParaRPr/>
          </a:p>
          <a:p>
            <a:pPr indent="0" lvl="0" marL="0" rtl="0" algn="l">
              <a:spcBef>
                <a:spcPts val="1600"/>
              </a:spcBef>
              <a:spcAft>
                <a:spcPts val="1600"/>
              </a:spcAft>
              <a:buNone/>
            </a:pPr>
            <a:r>
              <a:rPr lang="en"/>
              <a:t>Once I’ve done that, I can then move on to visualising comparisons between themes across these demographic values that I have created.</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 Creating Cases </a:t>
            </a:r>
            <a:endParaRPr/>
          </a:p>
        </p:txBody>
      </p:sp>
      <p:sp>
        <p:nvSpPr>
          <p:cNvPr id="222" name="Google Shape;222;p3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Create a case for a unit of observation in your data, like “Barbara” in the cases folder</a:t>
            </a:r>
            <a:endParaRPr/>
          </a:p>
          <a:p>
            <a:pPr indent="-342900" lvl="0" marL="457200" rtl="0" algn="l">
              <a:spcBef>
                <a:spcPts val="0"/>
              </a:spcBef>
              <a:spcAft>
                <a:spcPts val="0"/>
              </a:spcAft>
              <a:buSzPts val="1800"/>
              <a:buAutoNum type="arabicPeriod"/>
            </a:pPr>
            <a:r>
              <a:rPr lang="en"/>
              <a:t>Right click on the case and open up the “case properties” window</a:t>
            </a:r>
            <a:endParaRPr/>
          </a:p>
          <a:p>
            <a:pPr indent="-342900" lvl="0" marL="457200" rtl="0" algn="l">
              <a:spcBef>
                <a:spcPts val="0"/>
              </a:spcBef>
              <a:spcAft>
                <a:spcPts val="0"/>
              </a:spcAft>
              <a:buSzPts val="1800"/>
              <a:buAutoNum type="arabicPeriod"/>
            </a:pPr>
            <a:r>
              <a:rPr lang="en"/>
              <a:t>Using the tabs at the top, assign a case classification to this case, which we created in the last challenge</a:t>
            </a:r>
            <a:endParaRPr/>
          </a:p>
          <a:p>
            <a:pPr indent="-342900" lvl="0" marL="457200" rtl="0" algn="l">
              <a:spcBef>
                <a:spcPts val="0"/>
              </a:spcBef>
              <a:spcAft>
                <a:spcPts val="0"/>
              </a:spcAft>
              <a:buSzPts val="1800"/>
              <a:buAutoNum type="arabicPeriod"/>
            </a:pPr>
            <a:r>
              <a:rPr lang="en"/>
              <a:t>Assign values to the attributes that pop up once you have classified these cases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Easier Ways</a:t>
            </a:r>
            <a:endParaRPr/>
          </a:p>
        </p:txBody>
      </p:sp>
      <p:sp>
        <p:nvSpPr>
          <p:cNvPr id="228" name="Google Shape;228;p3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When you import data into NVivo, you can choose to import the whole thing as a case.</a:t>
            </a:r>
            <a:endParaRPr/>
          </a:p>
          <a:p>
            <a:pPr indent="-342900" lvl="0" marL="457200" rtl="0" algn="l">
              <a:spcBef>
                <a:spcPts val="0"/>
              </a:spcBef>
              <a:spcAft>
                <a:spcPts val="0"/>
              </a:spcAft>
              <a:buSzPts val="1800"/>
              <a:buAutoNum type="arabicPeriod"/>
            </a:pPr>
            <a:r>
              <a:rPr lang="en"/>
              <a:t>You can </a:t>
            </a:r>
            <a:r>
              <a:rPr i="1" lang="en"/>
              <a:t>try</a:t>
            </a:r>
            <a:r>
              <a:rPr lang="en"/>
              <a:t> to use the autocoding feature to help classify your cases, although this requires that your transcripts be set up in a certain way</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Wrapping up</a:t>
            </a:r>
            <a:endParaRPr/>
          </a:p>
        </p:txBody>
      </p:sp>
      <p:sp>
        <p:nvSpPr>
          <p:cNvPr id="234" name="Google Shape;234;p3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workshop has hopefully introduced you to ways to organise and code differently in NVivo</a:t>
            </a:r>
            <a:endParaRPr/>
          </a:p>
          <a:p>
            <a:pPr indent="0" lvl="0" marL="0" rtl="0" algn="l">
              <a:spcBef>
                <a:spcPts val="1600"/>
              </a:spcBef>
              <a:spcAft>
                <a:spcPts val="0"/>
              </a:spcAft>
              <a:buNone/>
            </a:pPr>
            <a:r>
              <a:rPr lang="en"/>
              <a:t>The relationship between your cases and nodes is really important when we learn how to create visualisations in Module 4</a:t>
            </a:r>
            <a:endParaRPr/>
          </a:p>
          <a:p>
            <a:pPr indent="0" lvl="0" marL="0" rtl="0" algn="l">
              <a:spcBef>
                <a:spcPts val="1600"/>
              </a:spcBef>
              <a:spcAft>
                <a:spcPts val="0"/>
              </a:spcAft>
              <a:buNone/>
            </a:pPr>
            <a:r>
              <a:rPr lang="en"/>
              <a:t>You should know how to</a:t>
            </a:r>
            <a:endParaRPr/>
          </a:p>
          <a:p>
            <a:pPr indent="-342900" lvl="0" marL="457200" rtl="0" algn="l">
              <a:spcBef>
                <a:spcPts val="1600"/>
              </a:spcBef>
              <a:spcAft>
                <a:spcPts val="0"/>
              </a:spcAft>
              <a:buSzPts val="1800"/>
              <a:buAutoNum type="arabicPeriod"/>
            </a:pPr>
            <a:r>
              <a:rPr lang="en"/>
              <a:t>Organise your coding</a:t>
            </a:r>
            <a:endParaRPr/>
          </a:p>
          <a:p>
            <a:pPr indent="-342900" lvl="0" marL="457200" rtl="0" algn="l">
              <a:spcBef>
                <a:spcPts val="0"/>
              </a:spcBef>
              <a:spcAft>
                <a:spcPts val="0"/>
              </a:spcAft>
              <a:buSzPts val="1800"/>
              <a:buAutoNum type="arabicPeriod"/>
            </a:pPr>
            <a:r>
              <a:rPr lang="en"/>
              <a:t>Create case classifications</a:t>
            </a:r>
            <a:endParaRPr/>
          </a:p>
          <a:p>
            <a:pPr indent="-342900" lvl="0" marL="457200" rtl="0" algn="l">
              <a:spcBef>
                <a:spcPts val="0"/>
              </a:spcBef>
              <a:spcAft>
                <a:spcPts val="0"/>
              </a:spcAft>
              <a:buSzPts val="1800"/>
              <a:buAutoNum type="arabicPeriod"/>
            </a:pPr>
            <a:r>
              <a:rPr lang="en"/>
              <a:t>Code for cases and assign them to classifications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Steps	</a:t>
            </a:r>
            <a:endParaRPr/>
          </a:p>
        </p:txBody>
      </p:sp>
      <p:sp>
        <p:nvSpPr>
          <p:cNvPr id="240" name="Google Shape;240;p3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Module 3: We’ll learn how to manage and keep track of your research data in NVivo.</a:t>
            </a:r>
            <a:endParaRPr/>
          </a:p>
          <a:p>
            <a:pPr indent="0" lvl="0" marL="0" rtl="0" algn="l">
              <a:spcBef>
                <a:spcPts val="1600"/>
              </a:spcBef>
              <a:spcAft>
                <a:spcPts val="0"/>
              </a:spcAft>
              <a:buNone/>
            </a:pPr>
            <a:r>
              <a:rPr lang="en"/>
              <a:t>On the GitBook, there is a bonus section that will teach you the basics of Sentiment analysis and Autocoding: </a:t>
            </a:r>
            <a:r>
              <a:rPr lang="en" u="sng">
                <a:solidFill>
                  <a:schemeClr val="dk1"/>
                </a:solidFill>
                <a:hlinkClick r:id="rId3"/>
              </a:rPr>
              <a:t>http://go.unimelb.edu.au/2i3r</a:t>
            </a:r>
            <a:endParaRPr/>
          </a:p>
          <a:p>
            <a:pPr indent="0" lvl="0" marL="0" rtl="0" algn="l">
              <a:spcBef>
                <a:spcPts val="1600"/>
              </a:spcBef>
              <a:spcAft>
                <a:spcPts val="0"/>
              </a:spcAft>
              <a:buNone/>
            </a:pPr>
            <a:r>
              <a:rPr lang="en">
                <a:solidFill>
                  <a:srgbClr val="000000"/>
                </a:solidFill>
              </a:rPr>
              <a:t>Please fill in the feedback form:</a:t>
            </a:r>
            <a:endParaRPr/>
          </a:p>
          <a:p>
            <a:pPr indent="0" lvl="0" marL="0" rtl="0" algn="l">
              <a:spcBef>
                <a:spcPts val="1600"/>
              </a:spcBef>
              <a:spcAft>
                <a:spcPts val="0"/>
              </a:spcAft>
              <a:buNone/>
            </a:pPr>
            <a:r>
              <a:rPr lang="en"/>
              <a:t>Join the Facebook group if you have any questions: </a:t>
            </a:r>
            <a:r>
              <a:rPr lang="en" u="sng">
                <a:solidFill>
                  <a:schemeClr val="dk1"/>
                </a:solidFill>
                <a:hlinkClick r:id="rId4"/>
              </a:rPr>
              <a:t>https://www.facebook.com/groups/unimelbnvivo</a:t>
            </a:r>
            <a:endParaRPr/>
          </a:p>
          <a:p>
            <a:pPr indent="0" lvl="0" marL="0" rtl="0" algn="l">
              <a:spcBef>
                <a:spcPts val="1600"/>
              </a:spcBef>
              <a:spcAft>
                <a:spcPts val="1600"/>
              </a:spcAft>
              <a:buNone/>
            </a:pPr>
            <a:r>
              <a:rPr lang="en">
                <a:solidFill>
                  <a:srgbClr val="000000"/>
                </a:solidFill>
              </a:rPr>
              <a:t>Get in touch with me at </a:t>
            </a:r>
            <a:r>
              <a:rPr lang="en" u="sng">
                <a:solidFill>
                  <a:schemeClr val="dk1"/>
                </a:solidFill>
              </a:rPr>
              <a:t>alex.shermon@unimelb.edu.au</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0"/>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Any 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Digital Support Packs</a:t>
            </a:r>
            <a:endParaRPr/>
          </a:p>
        </p:txBody>
      </p:sp>
      <p:sp>
        <p:nvSpPr>
          <p:cNvPr id="99" name="Google Shape;99;p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During this time, we’ve moved our face to face training online. </a:t>
            </a:r>
            <a:endParaRPr/>
          </a:p>
          <a:p>
            <a:pPr indent="0" lvl="0" marL="0" rtl="0" algn="l">
              <a:spcBef>
                <a:spcPts val="1600"/>
              </a:spcBef>
              <a:spcAft>
                <a:spcPts val="0"/>
              </a:spcAft>
              <a:buNone/>
            </a:pPr>
            <a:r>
              <a:rPr lang="en"/>
              <a:t>Our trainings are now shorter, and are accompanied with an online learning lab.</a:t>
            </a:r>
            <a:endParaRPr/>
          </a:p>
          <a:p>
            <a:pPr indent="0" lvl="0" marL="0" rtl="0" algn="l">
              <a:spcBef>
                <a:spcPts val="1600"/>
              </a:spcBef>
              <a:spcAft>
                <a:spcPts val="1600"/>
              </a:spcAft>
              <a:buNone/>
            </a:pPr>
            <a:r>
              <a:rPr lang="en"/>
              <a:t>This lab will help guide you through today’s training, and contains extra resources to help you learn NVivo!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Zoom Etiquette </a:t>
            </a:r>
            <a:endParaRPr/>
          </a:p>
        </p:txBody>
      </p:sp>
      <p:pic>
        <p:nvPicPr>
          <p:cNvPr id="105" name="Google Shape;105;p16"/>
          <p:cNvPicPr preferRelativeResize="0"/>
          <p:nvPr/>
        </p:nvPicPr>
        <p:blipFill>
          <a:blip r:embed="rId3">
            <a:alphaModFix/>
          </a:blip>
          <a:stretch>
            <a:fillRect/>
          </a:stretch>
        </p:blipFill>
        <p:spPr>
          <a:xfrm>
            <a:off x="1588125" y="1017800"/>
            <a:ext cx="5342497" cy="3820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Me</a:t>
            </a:r>
            <a:endParaRPr/>
          </a:p>
        </p:txBody>
      </p:sp>
      <p:sp>
        <p:nvSpPr>
          <p:cNvPr id="111" name="Google Shape;111;p1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Masters of Global Media Communications Student</a:t>
            </a:r>
            <a:endParaRPr/>
          </a:p>
          <a:p>
            <a:pPr indent="-342900" lvl="0" marL="457200" rtl="0" algn="l">
              <a:spcBef>
                <a:spcPts val="0"/>
              </a:spcBef>
              <a:spcAft>
                <a:spcPts val="0"/>
              </a:spcAft>
              <a:buSzPts val="1800"/>
              <a:buChar char="-"/>
            </a:pPr>
            <a:r>
              <a:rPr lang="en"/>
              <a:t>Omeka and NVivo Research Community Coordinator</a:t>
            </a:r>
            <a:endParaRPr/>
          </a:p>
          <a:p>
            <a:pPr indent="-342900" lvl="0" marL="457200" rtl="0" algn="l">
              <a:spcBef>
                <a:spcPts val="0"/>
              </a:spcBef>
              <a:spcAft>
                <a:spcPts val="0"/>
              </a:spcAft>
              <a:buSzPts val="1800"/>
              <a:buChar char="-"/>
            </a:pPr>
            <a:r>
              <a:rPr lang="en"/>
              <a:t>Research Assistant on some neat archival projects</a:t>
            </a:r>
            <a:endParaRPr/>
          </a:p>
          <a:p>
            <a:pPr indent="-342900" lvl="0" marL="457200" rtl="0" algn="l">
              <a:spcBef>
                <a:spcPts val="0"/>
              </a:spcBef>
              <a:spcAft>
                <a:spcPts val="0"/>
              </a:spcAft>
              <a:buSzPts val="1800"/>
              <a:buChar char="-"/>
            </a:pPr>
            <a:r>
              <a:rPr lang="en"/>
              <a:t>Playing SO MUCH Dungeons and Dragons right now</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Today’s Learning Objectives</a:t>
            </a:r>
            <a:endParaRPr/>
          </a:p>
          <a:p>
            <a:pPr indent="0" lvl="0" marL="0" rtl="0" algn="l">
              <a:spcBef>
                <a:spcPts val="0"/>
              </a:spcBef>
              <a:spcAft>
                <a:spcPts val="0"/>
              </a:spcAft>
              <a:buNone/>
            </a:pPr>
            <a:r>
              <a:t/>
            </a:r>
            <a:endParaRPr/>
          </a:p>
        </p:txBody>
      </p:sp>
      <p:sp>
        <p:nvSpPr>
          <p:cNvPr id="117" name="Google Shape;117;p1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workshop will teach you the basics of how NVivo can assist you in qualitative and mixed-methods research</a:t>
            </a:r>
            <a:endParaRPr/>
          </a:p>
          <a:p>
            <a:pPr indent="0" lvl="0" marL="0" rtl="0" algn="l">
              <a:spcBef>
                <a:spcPts val="1600"/>
              </a:spcBef>
              <a:spcAft>
                <a:spcPts val="0"/>
              </a:spcAft>
              <a:buNone/>
            </a:pPr>
            <a:r>
              <a:rPr lang="en"/>
              <a:t>By the end of this workshop you will understand how to:</a:t>
            </a:r>
            <a:endParaRPr/>
          </a:p>
          <a:p>
            <a:pPr indent="-342900" lvl="0" marL="457200" rtl="0" algn="l">
              <a:spcBef>
                <a:spcPts val="1600"/>
              </a:spcBef>
              <a:spcAft>
                <a:spcPts val="0"/>
              </a:spcAft>
              <a:buSzPts val="1800"/>
              <a:buAutoNum type="arabicPeriod"/>
            </a:pPr>
            <a:r>
              <a:rPr lang="en"/>
              <a:t>Organise your coding</a:t>
            </a:r>
            <a:endParaRPr/>
          </a:p>
          <a:p>
            <a:pPr indent="-342900" lvl="0" marL="457200" rtl="0" algn="l">
              <a:spcBef>
                <a:spcPts val="0"/>
              </a:spcBef>
              <a:spcAft>
                <a:spcPts val="0"/>
              </a:spcAft>
              <a:buSzPts val="1800"/>
              <a:buAutoNum type="arabicPeriod"/>
            </a:pPr>
            <a:r>
              <a:rPr lang="en"/>
              <a:t>Create case classifications</a:t>
            </a:r>
            <a:endParaRPr/>
          </a:p>
          <a:p>
            <a:pPr indent="-342900" lvl="0" marL="457200" rtl="0" algn="l">
              <a:spcBef>
                <a:spcPts val="0"/>
              </a:spcBef>
              <a:spcAft>
                <a:spcPts val="0"/>
              </a:spcAft>
              <a:buSzPts val="1800"/>
              <a:buAutoNum type="arabicPeriod"/>
            </a:pPr>
            <a:r>
              <a:rPr lang="en"/>
              <a:t>Code for cases and assign them to classifications</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495300" lvl="0" marL="457200" rtl="0" algn="l">
              <a:spcBef>
                <a:spcPts val="0"/>
              </a:spcBef>
              <a:spcAft>
                <a:spcPts val="0"/>
              </a:spcAft>
              <a:buSzPts val="4200"/>
              <a:buAutoNum type="arabicPeriod"/>
            </a:pPr>
            <a:r>
              <a:rPr lang="en"/>
              <a:t>Organising your Coding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State of our Research Project</a:t>
            </a:r>
            <a:endParaRPr/>
          </a:p>
        </p:txBody>
      </p:sp>
      <p:sp>
        <p:nvSpPr>
          <p:cNvPr id="128" name="Google Shape;128;p2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Part 1, I:</a:t>
            </a:r>
            <a:endParaRPr/>
          </a:p>
          <a:p>
            <a:pPr indent="-342900" lvl="0" marL="457200" rtl="0" algn="l">
              <a:spcBef>
                <a:spcPts val="1600"/>
              </a:spcBef>
              <a:spcAft>
                <a:spcPts val="0"/>
              </a:spcAft>
              <a:buSzPts val="1800"/>
              <a:buAutoNum type="arabicPeriod"/>
            </a:pPr>
            <a:r>
              <a:rPr lang="en"/>
              <a:t>Imported interview transcripts into NVivo</a:t>
            </a:r>
            <a:endParaRPr/>
          </a:p>
          <a:p>
            <a:pPr indent="-342900" lvl="0" marL="457200" rtl="0" algn="l">
              <a:spcBef>
                <a:spcPts val="0"/>
              </a:spcBef>
              <a:spcAft>
                <a:spcPts val="0"/>
              </a:spcAft>
              <a:buSzPts val="1800"/>
              <a:buAutoNum type="arabicPeriod"/>
            </a:pPr>
            <a:r>
              <a:rPr lang="en"/>
              <a:t>Began to code those interviews to answer the research question: </a:t>
            </a:r>
            <a:r>
              <a:rPr i="1" lang="en"/>
              <a:t>what do these interviewees have to say about the water system in their local area and does this differ across demographic attributes?</a:t>
            </a:r>
            <a:endParaRPr i="1"/>
          </a:p>
          <a:p>
            <a:pPr indent="0" lvl="0" marL="0" rtl="0" algn="l">
              <a:spcBef>
                <a:spcPts val="1600"/>
              </a:spcBef>
              <a:spcAft>
                <a:spcPts val="0"/>
              </a:spcAft>
              <a:buNone/>
            </a:pPr>
            <a:r>
              <a:rPr lang="en"/>
              <a:t>Today, I want to</a:t>
            </a:r>
            <a:endParaRPr/>
          </a:p>
          <a:p>
            <a:pPr indent="-342900" lvl="0" marL="457200" rtl="0" algn="l">
              <a:spcBef>
                <a:spcPts val="1600"/>
              </a:spcBef>
              <a:spcAft>
                <a:spcPts val="0"/>
              </a:spcAft>
              <a:buSzPts val="1800"/>
              <a:buAutoNum type="arabicPeriod"/>
            </a:pPr>
            <a:r>
              <a:rPr lang="en"/>
              <a:t>Critically evaluate and organise my nodes </a:t>
            </a:r>
            <a:endParaRPr/>
          </a:p>
          <a:p>
            <a:pPr indent="-342900" lvl="0" marL="457200" rtl="0" algn="l">
              <a:spcBef>
                <a:spcPts val="0"/>
              </a:spcBef>
              <a:spcAft>
                <a:spcPts val="0"/>
              </a:spcAft>
              <a:buSzPts val="1800"/>
              <a:buAutoNum type="arabicPeriod"/>
            </a:pPr>
            <a:r>
              <a:rPr lang="en"/>
              <a:t>Categorise my interviewees as people</a:t>
            </a:r>
            <a:endParaRPr/>
          </a:p>
          <a:p>
            <a:pPr indent="-342900" lvl="0" marL="457200" rtl="0" algn="l">
              <a:spcBef>
                <a:spcPts val="0"/>
              </a:spcBef>
              <a:spcAft>
                <a:spcPts val="0"/>
              </a:spcAft>
              <a:buSzPts val="1800"/>
              <a:buAutoNum type="arabicPeriod"/>
            </a:pPr>
            <a:r>
              <a:rPr lang="en"/>
              <a:t>Assign them demographic attributes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Managing your Nodes	</a:t>
            </a:r>
            <a:endParaRPr/>
          </a:p>
        </p:txBody>
      </p:sp>
      <p:sp>
        <p:nvSpPr>
          <p:cNvPr id="134" name="Google Shape;134;p2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Managing nodes is critical NVivo - it is part of the research process.</a:t>
            </a:r>
            <a:endParaRPr/>
          </a:p>
          <a:p>
            <a:pPr indent="0" lvl="0" marL="0" rtl="0" algn="l">
              <a:spcBef>
                <a:spcPts val="1600"/>
              </a:spcBef>
              <a:spcAft>
                <a:spcPts val="0"/>
              </a:spcAft>
              <a:buNone/>
            </a:pPr>
            <a:r>
              <a:rPr lang="en"/>
              <a:t>You can:</a:t>
            </a:r>
            <a:endParaRPr/>
          </a:p>
          <a:p>
            <a:pPr indent="-342900" lvl="0" marL="457200" rtl="0" algn="l">
              <a:spcBef>
                <a:spcPts val="1600"/>
              </a:spcBef>
              <a:spcAft>
                <a:spcPts val="0"/>
              </a:spcAft>
              <a:buSzPts val="1800"/>
              <a:buChar char="-"/>
            </a:pPr>
            <a:r>
              <a:rPr lang="en"/>
              <a:t>Move nodes under existing nodes</a:t>
            </a:r>
            <a:endParaRPr/>
          </a:p>
          <a:p>
            <a:pPr indent="-342900" lvl="0" marL="457200" rtl="0" algn="l">
              <a:spcBef>
                <a:spcPts val="0"/>
              </a:spcBef>
              <a:spcAft>
                <a:spcPts val="0"/>
              </a:spcAft>
              <a:buSzPts val="1800"/>
              <a:buChar char="-"/>
            </a:pPr>
            <a:r>
              <a:rPr lang="en"/>
              <a:t>Out of existing nodes</a:t>
            </a:r>
            <a:endParaRPr/>
          </a:p>
          <a:p>
            <a:pPr indent="-342900" lvl="0" marL="457200" rtl="0" algn="l">
              <a:spcBef>
                <a:spcPts val="0"/>
              </a:spcBef>
              <a:spcAft>
                <a:spcPts val="0"/>
              </a:spcAft>
              <a:buSzPts val="1800"/>
              <a:buChar char="-"/>
            </a:pPr>
            <a:r>
              <a:rPr lang="en"/>
              <a:t>Create folders for them.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