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2fbff0a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2fbff0a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12fbff0a3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12fbff0a3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2fbff0a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2fbff0a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2fbff0a3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2fbff0a3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2fbff0a3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2fbff0a3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2fbff0a3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12fbff0a3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12fbff0a3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12fbff0a3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2fbff0a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2fbff0a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2fbff0a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2fbff0a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12fbff0a3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12fbff0a3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2fbff0a3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12fbff0a3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2fbff0a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12fbff0a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12fbff0a3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12fbff0a3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2fbff0a3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12fbff0a3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12fbff0a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12fbff0a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2fbff0a3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2fbff0a3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12fbff0a3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12fbff0a3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12fbff0a3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12fbff0a3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12fbff0a3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12fbff0a3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12fbff0a3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12fbff0a3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12fbff0a3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12fbff0a3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12fbff0a3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12fbff0a3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2fbff0a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2fbff0a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12fbff0a3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12fbff0a3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12fbff0a3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12fbff0a3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12fbff0a3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12fbff0a3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12fbff0a3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12fbff0a3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2fbff0a3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2fbff0a3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2fbff0a3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2fbff0a3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2fbff0a3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2fbff0a3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2fbff0a3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2fbff0a3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2fbff0a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2fbff0a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2fbff0a3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2fbff0a3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9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go.unimelb.edu.au/o3v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go.unimelb.edu.au/6j9r" TargetMode="External"/><Relationship Id="rId4" Type="http://schemas.openxmlformats.org/officeDocument/2006/relationships/hyperlink" Target="http://go.unimelb.edu.au/xj9r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go.unimelb.edu.au/rj9r" TargetMode="External"/><Relationship Id="rId4" Type="http://schemas.openxmlformats.org/officeDocument/2006/relationships/hyperlink" Target="http://go.unimelb.edu.au/jj9r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go.unimelb.edu.au/o8gr" TargetMode="External"/><Relationship Id="rId4" Type="http://schemas.openxmlformats.org/officeDocument/2006/relationships/hyperlink" Target="https://t.co/Yff9G8jbX1?amp=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NVivo For Qualitative Researchers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Shermon | Research Computing Services | The University of Melbourne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NVivo does not do your research for you!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There is a difference between NVivo on Mac and NVivo on Windows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What is NVivo?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NVivo? 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Qualitative Analysis tool developed by QSR International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3 Key Functionalities: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Store </a:t>
            </a:r>
            <a:r>
              <a:rPr lang="en" sz="2400"/>
              <a:t>and </a:t>
            </a:r>
            <a:r>
              <a:rPr b="1" lang="en" sz="2400"/>
              <a:t>Organise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Categorise </a:t>
            </a:r>
            <a:r>
              <a:rPr lang="en" sz="2400"/>
              <a:t>and </a:t>
            </a:r>
            <a:r>
              <a:rPr b="1" lang="en" sz="2400"/>
              <a:t>Analyse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Visualise </a:t>
            </a:r>
            <a:r>
              <a:rPr lang="en" sz="2400"/>
              <a:t>and </a:t>
            </a:r>
            <a:r>
              <a:rPr b="1" lang="en" sz="2400"/>
              <a:t>Discover </a:t>
            </a:r>
            <a:endParaRPr b="1" sz="240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775" y="1749363"/>
            <a:ext cx="2716475" cy="13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Files: </a:t>
            </a:r>
            <a:r>
              <a:rPr lang="en" sz="2000"/>
              <a:t>The materials (or data) that you want to analyse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Code: </a:t>
            </a:r>
            <a:r>
              <a:rPr lang="en" sz="2000"/>
              <a:t>The process of gathering information from your files about topics relevant to your research interests (very similar to a ‘tag’)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Nodes: </a:t>
            </a:r>
            <a:r>
              <a:rPr lang="en" sz="2000"/>
              <a:t>A container for your coded information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/>
              <a:t>Cases: </a:t>
            </a:r>
            <a:r>
              <a:rPr lang="en" sz="2000"/>
              <a:t>Nodes that represent ‘units of observation’ such as people, places, organisations, or events.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Cool Stuff in NVivo!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Challenges 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Store and Organise: Import Files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Categorise and Analyse: Code themes and cases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Visualise and Discover: Create a Word Cloud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Store and Organise</a:t>
            </a:r>
            <a:endParaRPr b="1"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25" y="456963"/>
            <a:ext cx="1370526" cy="137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076" y="562450"/>
            <a:ext cx="1265073" cy="12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3925" y="161225"/>
            <a:ext cx="1265075" cy="1265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8441" y="1005325"/>
            <a:ext cx="1606854" cy="9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991" y="2571762"/>
            <a:ext cx="1707759" cy="7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3925" y="1827504"/>
            <a:ext cx="1265072" cy="132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1613" y="2571750"/>
            <a:ext cx="1385525" cy="13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90312" y="2396500"/>
            <a:ext cx="1265075" cy="12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15238" y="3776050"/>
            <a:ext cx="1265075" cy="12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1: Importing Files into NVivo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Open NVivo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Open either a blank project or the sample project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 a folder for “workshop interviews”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Upload any, or as many, files as you want!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Sample Files (Dropbox):</a:t>
            </a:r>
            <a:r>
              <a:rPr lang="en" sz="2400" u="sng">
                <a:solidFill>
                  <a:srgbClr val="1C3678"/>
                </a:solidFill>
                <a:highlight>
                  <a:schemeClr val="lt1"/>
                </a:highlight>
                <a:hlinkClick r:id="rId3"/>
              </a:rPr>
              <a:t>http://go.unimelb.edu.au/o3vr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Categorise and Analyse</a:t>
            </a:r>
            <a:endParaRPr/>
          </a:p>
        </p:txBody>
      </p:sp>
      <p:sp>
        <p:nvSpPr>
          <p:cNvPr id="198" name="Google Shape;198;p3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Themes</a:t>
            </a:r>
            <a:r>
              <a:rPr lang="en"/>
              <a:t>, Sentiment, Relationships, </a:t>
            </a:r>
            <a:r>
              <a:rPr b="1" lang="en"/>
              <a:t>Cases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your research findings, organise your nodes, iterate!</a:t>
            </a:r>
            <a:endParaRPr/>
          </a:p>
        </p:txBody>
      </p:sp>
      <p:sp>
        <p:nvSpPr>
          <p:cNvPr id="199" name="Google Shape;199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851" y="115050"/>
            <a:ext cx="3847726" cy="2569150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84200"/>
            <a:ext cx="2249600" cy="16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475" y="3014437"/>
            <a:ext cx="2438524" cy="10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 sz="4800"/>
              <a:t>Introduction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 sz="4800"/>
              <a:t>What is NVivo? 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 sz="4800"/>
              <a:t>Challenges with NVivo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 sz="4800"/>
              <a:t>Next Steps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2: Coding Files in NVivo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Create a node for “economy”, “community”, and “memorable quotes”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Drag relevant text from the data into these nodes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Rinse and repeat!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Minute Break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and Case Classifications	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Case Classification</a:t>
            </a:r>
            <a:r>
              <a:rPr lang="en" sz="2200"/>
              <a:t> Example: Person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Contains attributes that you assign to individual units of observation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/>
              <a:t>Case </a:t>
            </a:r>
            <a:r>
              <a:rPr lang="en" sz="2200"/>
              <a:t>example: Barbara 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Has specific information assigned to the attributes you created in the classification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3: Coding Cases in NVivo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 a Case Classification for people with attributes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 a case for your interviewee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Drag the relevant information into this case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Assign values to the attributes for your individual cases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Visualise and Discover </a:t>
            </a:r>
            <a:endParaRPr b="1"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00" y="1282375"/>
            <a:ext cx="4418701" cy="22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975" y="654975"/>
            <a:ext cx="4686150" cy="34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4: Creating a Word Cloud	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Using the “explore” tab (queries on Mac), try and figure out how to create a word cloud with NVivo!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/>
              <a:t>	Hint: Work Together</a:t>
            </a:r>
            <a:endParaRPr i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Bonus task: Customise and refine the words that appear in the Cloud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know more?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 my Intermediate Workshops!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Conclusion and Your Future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Learnt Today?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 know what NVivo is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 understand how to: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Import files into NVivo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Code those files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Code cases and create case classifications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Create a word cloud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NVivo Intermediate Workshop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Revisiting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Sentiment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Memos and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Visualisations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Community Meetups</a:t>
            </a:r>
            <a:endParaRPr b="1" u="sng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Specialised Topics (e.g. </a:t>
            </a:r>
            <a:r>
              <a:rPr i="1" lang="en"/>
              <a:t>How to do a Literature Review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Interested in Helping Out? Become a ResLead!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involved in the researcher community: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 out at future workshops (improve your own knowledege)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drop-in sessions in your own faculty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Contribute to meetups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Find me on twitter </a:t>
            </a:r>
            <a:r>
              <a:rPr lang="en">
                <a:solidFill>
                  <a:schemeClr val="dk1"/>
                </a:solidFill>
              </a:rPr>
              <a:t>@alexshermon</a:t>
            </a:r>
            <a:r>
              <a:rPr lang="en"/>
              <a:t> or via email at </a:t>
            </a:r>
            <a:r>
              <a:rPr lang="en">
                <a:solidFill>
                  <a:schemeClr val="dk1"/>
                </a:solidFill>
              </a:rPr>
              <a:t>alex.shermon@unimelb.edu.au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Events - Research Computing Services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Introduction to NVivo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13th March 2-4pm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u="sng">
                <a:solidFill>
                  <a:schemeClr val="dk1"/>
                </a:solidFill>
                <a:hlinkClick r:id="rId3"/>
              </a:rPr>
              <a:t>http://go.unimelb.edu.au/6j9r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73" name="Google Shape;273;p4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Intermediate Workshop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19th March 11-1pm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u="sng">
                <a:solidFill>
                  <a:schemeClr val="dk1"/>
                </a:solidFill>
                <a:hlinkClick r:id="rId4"/>
              </a:rPr>
              <a:t>http://go.unimelb.edu.au/xj9r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Events - The Digital Studio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Does the Future Have a Past? New-Old and Old-New Virtual Realities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11th March 1-2pm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u="sng">
                <a:solidFill>
                  <a:schemeClr val="dk1"/>
                </a:solidFill>
                <a:hlinkClick r:id="rId3"/>
              </a:rPr>
              <a:t>http://go.unimelb.edu.au/rj9r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80" name="Google Shape;280;p4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Introduction to R For Social Scientists and Humanists</a:t>
            </a:r>
            <a:endParaRPr b="1" sz="2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2400"/>
              <a:t>	</a:t>
            </a:r>
            <a:r>
              <a:rPr lang="en" sz="2400"/>
              <a:t>19th March 10-12pm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u="sng">
                <a:solidFill>
                  <a:schemeClr val="dk1"/>
                </a:solidFill>
                <a:hlinkClick r:id="rId4"/>
              </a:rPr>
              <a:t>http://go.unimelb.edu.au/jj9r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311700" y="11601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 make these workshops as good as they can be, I need YOUR feedback!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Please fill in the feedback form here: </a:t>
            </a:r>
            <a:r>
              <a:rPr lang="en" sz="2200" u="sng">
                <a:solidFill>
                  <a:schemeClr val="dk1"/>
                </a:solidFill>
                <a:hlinkClick r:id="rId3"/>
              </a:rPr>
              <a:t>http://go.unimelb.edu.au/o8gr</a:t>
            </a:r>
            <a:endParaRPr sz="2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Sign up to my newsletter: </a:t>
            </a:r>
            <a:r>
              <a:rPr lang="en" sz="2200" u="sng">
                <a:solidFill>
                  <a:schemeClr val="dk1"/>
                </a:solidFill>
                <a:hlinkClick r:id="rId4"/>
              </a:rPr>
              <a:t>eepurl.com/gExj6f</a:t>
            </a:r>
            <a:endParaRPr sz="2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/>
              <a:t>Any Questions?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	</a:t>
            </a:r>
            <a:r>
              <a:rPr b="1" lang="en" sz="2200" u="sng">
                <a:solidFill>
                  <a:schemeClr val="dk1"/>
                </a:solidFill>
              </a:rPr>
              <a:t>alex.shermon@unimelb.edu.au</a:t>
            </a:r>
            <a:endParaRPr b="1" sz="22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 in Masters of Global Media Communications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 Assistant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Officer at the Digital 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Omeka and NVivo Research Community Coordinator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You can follow me on twitter </a:t>
            </a:r>
            <a:r>
              <a:rPr lang="en">
                <a:solidFill>
                  <a:srgbClr val="6AA4C8"/>
                </a:solidFill>
              </a:rPr>
              <a:t>@alexshermon </a:t>
            </a:r>
            <a:r>
              <a:rPr lang="en">
                <a:solidFill>
                  <a:srgbClr val="1A1A1A"/>
                </a:solidFill>
              </a:rPr>
              <a:t>and can get in touch</a:t>
            </a:r>
            <a:br>
              <a:rPr lang="en">
                <a:solidFill>
                  <a:srgbClr val="1A1A1A"/>
                </a:solidFill>
              </a:rPr>
            </a:br>
            <a:r>
              <a:rPr lang="en">
                <a:solidFill>
                  <a:srgbClr val="1A1A1A"/>
                </a:solidFill>
              </a:rPr>
              <a:t>via email at</a:t>
            </a:r>
            <a:r>
              <a:rPr lang="en">
                <a:solidFill>
                  <a:srgbClr val="6AA4C8"/>
                </a:solidFill>
              </a:rPr>
              <a:t> alex.shermon@unimelb.edu.au</a:t>
            </a:r>
            <a:endParaRPr>
              <a:solidFill>
                <a:srgbClr val="6AA4C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Icebreaker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 sz="4800"/>
              <a:t>Who are you?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 sz="4800"/>
              <a:t>What are you researching?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 sz="4800"/>
              <a:t>Favourite pet?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Learning Objectives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today’s workshop you will (hopefully) understand: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NVivo is and how it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Import files into NVivo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Code files in NVivo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Code cases and create case classifications in NVivo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a Word Cloud in NVivo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Do with NVivo?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 Use NVivo to help me conduct thematic analysis on news opinion editorials to explore changes in conservative media discourse in Australia.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NVivo helps me to: 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Organise </a:t>
            </a:r>
            <a:r>
              <a:rPr lang="en" sz="2200"/>
              <a:t>and </a:t>
            </a:r>
            <a:r>
              <a:rPr b="1" lang="en" sz="2200"/>
              <a:t>store </a:t>
            </a:r>
            <a:r>
              <a:rPr lang="en" sz="2200"/>
              <a:t>my files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Categorise </a:t>
            </a:r>
            <a:r>
              <a:rPr lang="en" sz="2200"/>
              <a:t>and </a:t>
            </a:r>
            <a:r>
              <a:rPr b="1" lang="en" sz="2200"/>
              <a:t>analyse </a:t>
            </a:r>
            <a:r>
              <a:rPr lang="en" sz="2200"/>
              <a:t>my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Visualise </a:t>
            </a:r>
            <a:r>
              <a:rPr lang="en" sz="2200"/>
              <a:t>my data and </a:t>
            </a:r>
            <a:r>
              <a:rPr b="1" lang="en" sz="2200"/>
              <a:t>discover </a:t>
            </a:r>
            <a:r>
              <a:rPr lang="en" sz="2200"/>
              <a:t>new insights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Research Methods (Briefly)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Broadly concerned with: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Gathering non-numerical data: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Interviews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Texts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Images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Analysing this data in reference to: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Meanings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Concepts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Symbols</a:t>
            </a:r>
            <a:endParaRPr sz="18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300" y="1087512"/>
            <a:ext cx="2793025" cy="26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