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700" autoAdjust="0"/>
  </p:normalViewPr>
  <p:slideViewPr>
    <p:cSldViewPr>
      <p:cViewPr varScale="1">
        <p:scale>
          <a:sx n="75" d="100"/>
          <a:sy n="75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9A402-3694-440E-B9E7-D4B3958A2882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BAF6DDD7-9E87-4271-A92C-8A8BA8FA8963}">
      <dgm:prSet phldrT="[טקסט]" custT="1"/>
      <dgm:spPr/>
      <dgm:t>
        <a:bodyPr/>
        <a:lstStyle/>
        <a:p>
          <a:pPr rtl="1"/>
          <a:r>
            <a:rPr lang="he-IL" sz="2000" dirty="0" smtClean="0"/>
            <a:t>קבלת מידע על כמות הנתרן בדם החולה ועל הכמות הרצויה. וכן נתונים נוספים כגון: משקל נוכחי, לצורך חישוב הנוסחאות.</a:t>
          </a:r>
        </a:p>
      </dgm:t>
    </dgm:pt>
    <dgm:pt modelId="{B90A5752-0E07-4071-8CD1-DA60CCC5517D}" type="parTrans" cxnId="{14B53F82-26C8-45BB-9B44-BF1933A95E7E}">
      <dgm:prSet/>
      <dgm:spPr/>
      <dgm:t>
        <a:bodyPr/>
        <a:lstStyle/>
        <a:p>
          <a:pPr rtl="1"/>
          <a:endParaRPr lang="he-IL"/>
        </a:p>
      </dgm:t>
    </dgm:pt>
    <dgm:pt modelId="{B9485025-6579-4A4F-AAD3-C8894C1804E0}" type="sibTrans" cxnId="{14B53F82-26C8-45BB-9B44-BF1933A95E7E}">
      <dgm:prSet/>
      <dgm:spPr/>
      <dgm:t>
        <a:bodyPr/>
        <a:lstStyle/>
        <a:p>
          <a:pPr rtl="1"/>
          <a:endParaRPr lang="he-IL"/>
        </a:p>
      </dgm:t>
    </dgm:pt>
    <dgm:pt modelId="{D5FC49EF-0F32-464C-B868-AE39E2DD41AB}">
      <dgm:prSet phldrT="[טקסט]" custT="1"/>
      <dgm:spPr/>
      <dgm:t>
        <a:bodyPr/>
        <a:lstStyle/>
        <a:p>
          <a:pPr rtl="1"/>
          <a:r>
            <a:rPr lang="he-IL" sz="2000" dirty="0" smtClean="0"/>
            <a:t>קבלת מידע על השפעת הטיפול על החולה עד כה.</a:t>
          </a:r>
          <a:endParaRPr lang="he-IL" sz="2000" dirty="0"/>
        </a:p>
      </dgm:t>
    </dgm:pt>
    <dgm:pt modelId="{5BB8AAB2-7219-4A9E-B0AA-83C744718551}" type="parTrans" cxnId="{F32E1B29-3503-4326-BB88-103A40721E4E}">
      <dgm:prSet/>
      <dgm:spPr/>
      <dgm:t>
        <a:bodyPr/>
        <a:lstStyle/>
        <a:p>
          <a:pPr rtl="1"/>
          <a:endParaRPr lang="he-IL"/>
        </a:p>
      </dgm:t>
    </dgm:pt>
    <dgm:pt modelId="{73013EAC-C78C-4057-8AAF-FC7EBD75B21B}" type="sibTrans" cxnId="{F32E1B29-3503-4326-BB88-103A40721E4E}">
      <dgm:prSet/>
      <dgm:spPr/>
      <dgm:t>
        <a:bodyPr/>
        <a:lstStyle/>
        <a:p>
          <a:pPr rtl="1"/>
          <a:endParaRPr lang="he-IL"/>
        </a:p>
      </dgm:t>
    </dgm:pt>
    <dgm:pt modelId="{B344F7AB-D15B-411E-B5D9-47BDF168FF0B}">
      <dgm:prSet phldrT="[טקסט]" custT="1"/>
      <dgm:spPr/>
      <dgm:t>
        <a:bodyPr/>
        <a:lstStyle/>
        <a:p>
          <a:pPr rtl="1"/>
          <a:r>
            <a:rPr lang="he-IL" sz="2000" dirty="0" smtClean="0"/>
            <a:t>חישוב המינון הנצרך ליום הנוכחי.</a:t>
          </a:r>
        </a:p>
      </dgm:t>
    </dgm:pt>
    <dgm:pt modelId="{6FF9AC99-BA91-4E96-8AF4-0279A7784C62}" type="parTrans" cxnId="{02F109E8-1C76-48D5-9003-89F1A6FD4725}">
      <dgm:prSet/>
      <dgm:spPr/>
      <dgm:t>
        <a:bodyPr/>
        <a:lstStyle/>
        <a:p>
          <a:pPr rtl="1"/>
          <a:endParaRPr lang="he-IL"/>
        </a:p>
      </dgm:t>
    </dgm:pt>
    <dgm:pt modelId="{93DA3FC9-2D71-4830-84EC-3AF1E4E516DD}" type="sibTrans" cxnId="{02F109E8-1C76-48D5-9003-89F1A6FD4725}">
      <dgm:prSet/>
      <dgm:spPr/>
      <dgm:t>
        <a:bodyPr/>
        <a:lstStyle/>
        <a:p>
          <a:pPr rtl="1"/>
          <a:endParaRPr lang="he-IL"/>
        </a:p>
      </dgm:t>
    </dgm:pt>
    <dgm:pt modelId="{0CCF0F07-74D4-4BCE-BEDF-FD17DB265E30}">
      <dgm:prSet phldrT="[טקסט]" custT="1"/>
      <dgm:spPr/>
      <dgm:t>
        <a:bodyPr/>
        <a:lstStyle/>
        <a:p>
          <a:pPr rtl="1"/>
          <a:r>
            <a:rPr lang="he-IL" sz="2000" dirty="0" smtClean="0"/>
            <a:t>עדכון מדדי החולה לאחר הטיפול.</a:t>
          </a:r>
        </a:p>
      </dgm:t>
    </dgm:pt>
    <dgm:pt modelId="{1237B6F5-3540-4B5E-9E6F-947131C48652}" type="parTrans" cxnId="{11FE842F-7ABA-4DC0-9416-49ED414CE312}">
      <dgm:prSet/>
      <dgm:spPr/>
      <dgm:t>
        <a:bodyPr/>
        <a:lstStyle/>
        <a:p>
          <a:pPr rtl="1"/>
          <a:endParaRPr lang="he-IL"/>
        </a:p>
      </dgm:t>
    </dgm:pt>
    <dgm:pt modelId="{A215A8BD-12F4-4D70-BDCD-28AC0769DEAA}" type="sibTrans" cxnId="{11FE842F-7ABA-4DC0-9416-49ED414CE312}">
      <dgm:prSet/>
      <dgm:spPr/>
      <dgm:t>
        <a:bodyPr/>
        <a:lstStyle/>
        <a:p>
          <a:pPr rtl="1"/>
          <a:endParaRPr lang="he-IL"/>
        </a:p>
      </dgm:t>
    </dgm:pt>
    <dgm:pt modelId="{07EA8BE4-86D7-4E2B-A3C3-8C1E90E6E3B1}" type="pres">
      <dgm:prSet presAssocID="{AB39A402-3694-440E-B9E7-D4B3958A28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D88D6BE4-7FE3-4B73-BA4F-5D7DEC8211A1}" type="pres">
      <dgm:prSet presAssocID="{BAF6DDD7-9E87-4271-A92C-8A8BA8FA8963}" presName="composite" presStyleCnt="0"/>
      <dgm:spPr/>
    </dgm:pt>
    <dgm:pt modelId="{1FA9F221-8562-4DCE-8436-48EB8E2AA0A6}" type="pres">
      <dgm:prSet presAssocID="{BAF6DDD7-9E87-4271-A92C-8A8BA8FA8963}" presName="bentUpArrow1" presStyleLbl="alignImgPlace1" presStyleIdx="0" presStyleCnt="3"/>
      <dgm:spPr/>
    </dgm:pt>
    <dgm:pt modelId="{77F5F027-E0AA-4C38-9457-8F5DCFAEF196}" type="pres">
      <dgm:prSet presAssocID="{BAF6DDD7-9E87-4271-A92C-8A8BA8FA8963}" presName="ParentText" presStyleLbl="node1" presStyleIdx="0" presStyleCnt="4" custScaleX="169816" custLinFactNeighborX="-5618" custLinFactNeighborY="11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B623658-7A73-4991-8AD4-1B60ED1AE7F2}" type="pres">
      <dgm:prSet presAssocID="{BAF6DDD7-9E87-4271-A92C-8A8BA8FA896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8BA982F-319D-4643-ACFB-1F56C47CD999}" type="pres">
      <dgm:prSet presAssocID="{B9485025-6579-4A4F-AAD3-C8894C1804E0}" presName="sibTrans" presStyleCnt="0"/>
      <dgm:spPr/>
    </dgm:pt>
    <dgm:pt modelId="{44AD29FB-34AA-466B-ACB5-DF6634679DDA}" type="pres">
      <dgm:prSet presAssocID="{D5FC49EF-0F32-464C-B868-AE39E2DD41AB}" presName="composite" presStyleCnt="0"/>
      <dgm:spPr/>
    </dgm:pt>
    <dgm:pt modelId="{F94E7DD9-D5D0-4CED-8897-DDC92B6068EE}" type="pres">
      <dgm:prSet presAssocID="{D5FC49EF-0F32-464C-B868-AE39E2DD41AB}" presName="bentUpArrow1" presStyleLbl="alignImgPlace1" presStyleIdx="1" presStyleCnt="3"/>
      <dgm:spPr/>
    </dgm:pt>
    <dgm:pt modelId="{8EE6AB92-923E-4338-BF23-E49632917EB3}" type="pres">
      <dgm:prSet presAssocID="{D5FC49EF-0F32-464C-B868-AE39E2DD41AB}" presName="ParentText" presStyleLbl="node1" presStyleIdx="1" presStyleCnt="4" custScaleX="15915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BF2BBD3-C1DA-4189-9009-AF2E8F9BC073}" type="pres">
      <dgm:prSet presAssocID="{D5FC49EF-0F32-464C-B868-AE39E2DD41A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10DBFB-075B-4F93-8987-D64FC6CB8602}" type="pres">
      <dgm:prSet presAssocID="{73013EAC-C78C-4057-8AAF-FC7EBD75B21B}" presName="sibTrans" presStyleCnt="0"/>
      <dgm:spPr/>
    </dgm:pt>
    <dgm:pt modelId="{70521131-CBCE-46A2-9E7A-581848FB4A28}" type="pres">
      <dgm:prSet presAssocID="{B344F7AB-D15B-411E-B5D9-47BDF168FF0B}" presName="composite" presStyleCnt="0"/>
      <dgm:spPr/>
    </dgm:pt>
    <dgm:pt modelId="{45340AF6-7BC2-48C8-91B6-836527A51988}" type="pres">
      <dgm:prSet presAssocID="{B344F7AB-D15B-411E-B5D9-47BDF168FF0B}" presName="bentUpArrow1" presStyleLbl="alignImgPlace1" presStyleIdx="2" presStyleCnt="3"/>
      <dgm:spPr/>
    </dgm:pt>
    <dgm:pt modelId="{6C650CC5-85A5-430A-B818-0DC12680E935}" type="pres">
      <dgm:prSet presAssocID="{B344F7AB-D15B-411E-B5D9-47BDF168FF0B}" presName="ParentText" presStyleLbl="node1" presStyleIdx="2" presStyleCnt="4" custScaleX="170526" custLinFactNeighborX="7409" custLinFactNeighborY="-42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F827EC4-A583-4C8A-9667-49C9B9FB2F9F}" type="pres">
      <dgm:prSet presAssocID="{B344F7AB-D15B-411E-B5D9-47BDF168FF0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3865B80-E375-466D-8311-255D58D95C6D}" type="pres">
      <dgm:prSet presAssocID="{93DA3FC9-2D71-4830-84EC-3AF1E4E516DD}" presName="sibTrans" presStyleCnt="0"/>
      <dgm:spPr/>
    </dgm:pt>
    <dgm:pt modelId="{416F7F49-D06D-4988-BD06-688AAA105E43}" type="pres">
      <dgm:prSet presAssocID="{0CCF0F07-74D4-4BCE-BEDF-FD17DB265E30}" presName="composite" presStyleCnt="0"/>
      <dgm:spPr/>
    </dgm:pt>
    <dgm:pt modelId="{A5632F35-9925-4D92-B0CC-1102FB6BEF4A}" type="pres">
      <dgm:prSet presAssocID="{0CCF0F07-74D4-4BCE-BEDF-FD17DB265E30}" presName="ParentText" presStyleLbl="node1" presStyleIdx="3" presStyleCnt="4" custScaleX="1540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2F109E8-1C76-48D5-9003-89F1A6FD4725}" srcId="{AB39A402-3694-440E-B9E7-D4B3958A2882}" destId="{B344F7AB-D15B-411E-B5D9-47BDF168FF0B}" srcOrd="2" destOrd="0" parTransId="{6FF9AC99-BA91-4E96-8AF4-0279A7784C62}" sibTransId="{93DA3FC9-2D71-4830-84EC-3AF1E4E516DD}"/>
    <dgm:cxn modelId="{14B53F82-26C8-45BB-9B44-BF1933A95E7E}" srcId="{AB39A402-3694-440E-B9E7-D4B3958A2882}" destId="{BAF6DDD7-9E87-4271-A92C-8A8BA8FA8963}" srcOrd="0" destOrd="0" parTransId="{B90A5752-0E07-4071-8CD1-DA60CCC5517D}" sibTransId="{B9485025-6579-4A4F-AAD3-C8894C1804E0}"/>
    <dgm:cxn modelId="{A8ED2FCE-8951-4631-8C28-2E5D633D866E}" type="presOf" srcId="{AB39A402-3694-440E-B9E7-D4B3958A2882}" destId="{07EA8BE4-86D7-4E2B-A3C3-8C1E90E6E3B1}" srcOrd="0" destOrd="0" presId="urn:microsoft.com/office/officeart/2005/8/layout/StepDownProcess"/>
    <dgm:cxn modelId="{11FE842F-7ABA-4DC0-9416-49ED414CE312}" srcId="{AB39A402-3694-440E-B9E7-D4B3958A2882}" destId="{0CCF0F07-74D4-4BCE-BEDF-FD17DB265E30}" srcOrd="3" destOrd="0" parTransId="{1237B6F5-3540-4B5E-9E6F-947131C48652}" sibTransId="{A215A8BD-12F4-4D70-BDCD-28AC0769DEAA}"/>
    <dgm:cxn modelId="{A61607F5-82B8-45D5-9823-F5214129E5E6}" type="presOf" srcId="{BAF6DDD7-9E87-4271-A92C-8A8BA8FA8963}" destId="{77F5F027-E0AA-4C38-9457-8F5DCFAEF196}" srcOrd="0" destOrd="0" presId="urn:microsoft.com/office/officeart/2005/8/layout/StepDownProcess"/>
    <dgm:cxn modelId="{F32E1B29-3503-4326-BB88-103A40721E4E}" srcId="{AB39A402-3694-440E-B9E7-D4B3958A2882}" destId="{D5FC49EF-0F32-464C-B868-AE39E2DD41AB}" srcOrd="1" destOrd="0" parTransId="{5BB8AAB2-7219-4A9E-B0AA-83C744718551}" sibTransId="{73013EAC-C78C-4057-8AAF-FC7EBD75B21B}"/>
    <dgm:cxn modelId="{B6BF7564-BF30-4261-A13D-8D60CA6E6467}" type="presOf" srcId="{B344F7AB-D15B-411E-B5D9-47BDF168FF0B}" destId="{6C650CC5-85A5-430A-B818-0DC12680E935}" srcOrd="0" destOrd="0" presId="urn:microsoft.com/office/officeart/2005/8/layout/StepDownProcess"/>
    <dgm:cxn modelId="{213D6228-A6ED-41F4-865E-264CE3B295C4}" type="presOf" srcId="{0CCF0F07-74D4-4BCE-BEDF-FD17DB265E30}" destId="{A5632F35-9925-4D92-B0CC-1102FB6BEF4A}" srcOrd="0" destOrd="0" presId="urn:microsoft.com/office/officeart/2005/8/layout/StepDownProcess"/>
    <dgm:cxn modelId="{6B431F2D-9061-47A8-9323-DA18806AAC0F}" type="presOf" srcId="{D5FC49EF-0F32-464C-B868-AE39E2DD41AB}" destId="{8EE6AB92-923E-4338-BF23-E49632917EB3}" srcOrd="0" destOrd="0" presId="urn:microsoft.com/office/officeart/2005/8/layout/StepDownProcess"/>
    <dgm:cxn modelId="{54DDEBD5-A240-4CBC-B6A0-2B8E87AFA8E9}" type="presParOf" srcId="{07EA8BE4-86D7-4E2B-A3C3-8C1E90E6E3B1}" destId="{D88D6BE4-7FE3-4B73-BA4F-5D7DEC8211A1}" srcOrd="0" destOrd="0" presId="urn:microsoft.com/office/officeart/2005/8/layout/StepDownProcess"/>
    <dgm:cxn modelId="{CD1398FE-1EDC-4B00-8328-1C08D933BF63}" type="presParOf" srcId="{D88D6BE4-7FE3-4B73-BA4F-5D7DEC8211A1}" destId="{1FA9F221-8562-4DCE-8436-48EB8E2AA0A6}" srcOrd="0" destOrd="0" presId="urn:microsoft.com/office/officeart/2005/8/layout/StepDownProcess"/>
    <dgm:cxn modelId="{3D45A6D4-2E4F-4D9F-9FFE-66DC5C9E8FF2}" type="presParOf" srcId="{D88D6BE4-7FE3-4B73-BA4F-5D7DEC8211A1}" destId="{77F5F027-E0AA-4C38-9457-8F5DCFAEF196}" srcOrd="1" destOrd="0" presId="urn:microsoft.com/office/officeart/2005/8/layout/StepDownProcess"/>
    <dgm:cxn modelId="{A72CACE7-1CC4-44B5-BEEB-011AF3133AD4}" type="presParOf" srcId="{D88D6BE4-7FE3-4B73-BA4F-5D7DEC8211A1}" destId="{8B623658-7A73-4991-8AD4-1B60ED1AE7F2}" srcOrd="2" destOrd="0" presId="urn:microsoft.com/office/officeart/2005/8/layout/StepDownProcess"/>
    <dgm:cxn modelId="{A1879DA7-C48D-4431-8094-505EFE242AF4}" type="presParOf" srcId="{07EA8BE4-86D7-4E2B-A3C3-8C1E90E6E3B1}" destId="{D8BA982F-319D-4643-ACFB-1F56C47CD999}" srcOrd="1" destOrd="0" presId="urn:microsoft.com/office/officeart/2005/8/layout/StepDownProcess"/>
    <dgm:cxn modelId="{AA7D97C4-33FA-417D-9858-D4DE23E773D9}" type="presParOf" srcId="{07EA8BE4-86D7-4E2B-A3C3-8C1E90E6E3B1}" destId="{44AD29FB-34AA-466B-ACB5-DF6634679DDA}" srcOrd="2" destOrd="0" presId="urn:microsoft.com/office/officeart/2005/8/layout/StepDownProcess"/>
    <dgm:cxn modelId="{88A45049-4924-4969-B9A9-368E5A20CE32}" type="presParOf" srcId="{44AD29FB-34AA-466B-ACB5-DF6634679DDA}" destId="{F94E7DD9-D5D0-4CED-8897-DDC92B6068EE}" srcOrd="0" destOrd="0" presId="urn:microsoft.com/office/officeart/2005/8/layout/StepDownProcess"/>
    <dgm:cxn modelId="{45122F69-E7A2-4B74-ABD6-1DD077E45AE6}" type="presParOf" srcId="{44AD29FB-34AA-466B-ACB5-DF6634679DDA}" destId="{8EE6AB92-923E-4338-BF23-E49632917EB3}" srcOrd="1" destOrd="0" presId="urn:microsoft.com/office/officeart/2005/8/layout/StepDownProcess"/>
    <dgm:cxn modelId="{2C81FFE8-85B7-4334-BC34-EEF65045C0C8}" type="presParOf" srcId="{44AD29FB-34AA-466B-ACB5-DF6634679DDA}" destId="{0BF2BBD3-C1DA-4189-9009-AF2E8F9BC073}" srcOrd="2" destOrd="0" presId="urn:microsoft.com/office/officeart/2005/8/layout/StepDownProcess"/>
    <dgm:cxn modelId="{FAEB2C12-EF8A-40FA-A56C-DDDFD59ABB1A}" type="presParOf" srcId="{07EA8BE4-86D7-4E2B-A3C3-8C1E90E6E3B1}" destId="{B110DBFB-075B-4F93-8987-D64FC6CB8602}" srcOrd="3" destOrd="0" presId="urn:microsoft.com/office/officeart/2005/8/layout/StepDownProcess"/>
    <dgm:cxn modelId="{0629AE67-212C-488D-B519-30C0222F2CBF}" type="presParOf" srcId="{07EA8BE4-86D7-4E2B-A3C3-8C1E90E6E3B1}" destId="{70521131-CBCE-46A2-9E7A-581848FB4A28}" srcOrd="4" destOrd="0" presId="urn:microsoft.com/office/officeart/2005/8/layout/StepDownProcess"/>
    <dgm:cxn modelId="{3E31664D-8E65-4E49-B254-EE353B647F62}" type="presParOf" srcId="{70521131-CBCE-46A2-9E7A-581848FB4A28}" destId="{45340AF6-7BC2-48C8-91B6-836527A51988}" srcOrd="0" destOrd="0" presId="urn:microsoft.com/office/officeart/2005/8/layout/StepDownProcess"/>
    <dgm:cxn modelId="{23A3D0A7-B8F0-4E9D-B8B6-52B341EB2E33}" type="presParOf" srcId="{70521131-CBCE-46A2-9E7A-581848FB4A28}" destId="{6C650CC5-85A5-430A-B818-0DC12680E935}" srcOrd="1" destOrd="0" presId="urn:microsoft.com/office/officeart/2005/8/layout/StepDownProcess"/>
    <dgm:cxn modelId="{33F8DDA2-24E6-45AB-A7CD-0D67D0134ADB}" type="presParOf" srcId="{70521131-CBCE-46A2-9E7A-581848FB4A28}" destId="{6F827EC4-A583-4C8A-9667-49C9B9FB2F9F}" srcOrd="2" destOrd="0" presId="urn:microsoft.com/office/officeart/2005/8/layout/StepDownProcess"/>
    <dgm:cxn modelId="{8BC18EFF-258F-4D47-A7A7-4CDC1ABA180A}" type="presParOf" srcId="{07EA8BE4-86D7-4E2B-A3C3-8C1E90E6E3B1}" destId="{43865B80-E375-466D-8311-255D58D95C6D}" srcOrd="5" destOrd="0" presId="urn:microsoft.com/office/officeart/2005/8/layout/StepDownProcess"/>
    <dgm:cxn modelId="{414F1B0B-4436-419C-AC13-CD6D721C44A2}" type="presParOf" srcId="{07EA8BE4-86D7-4E2B-A3C3-8C1E90E6E3B1}" destId="{416F7F49-D06D-4988-BD06-688AAA105E43}" srcOrd="6" destOrd="0" presId="urn:microsoft.com/office/officeart/2005/8/layout/StepDownProcess"/>
    <dgm:cxn modelId="{7477B30D-87F2-4615-A138-50ADFF677654}" type="presParOf" srcId="{416F7F49-D06D-4988-BD06-688AAA105E43}" destId="{A5632F35-9925-4D92-B0CC-1102FB6BEF4A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9F221-8562-4DCE-8436-48EB8E2AA0A6}">
      <dsp:nvSpPr>
        <dsp:cNvPr id="0" name=""/>
        <dsp:cNvSpPr/>
      </dsp:nvSpPr>
      <dsp:spPr>
        <a:xfrm rot="5400000">
          <a:off x="911358" y="1281000"/>
          <a:ext cx="1066285" cy="121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7F5F027-E0AA-4C38-9457-8F5DCFAEF196}">
      <dsp:nvSpPr>
        <dsp:cNvPr id="0" name=""/>
        <dsp:cNvSpPr/>
      </dsp:nvSpPr>
      <dsp:spPr>
        <a:xfrm>
          <a:off x="0" y="113966"/>
          <a:ext cx="3048191" cy="12564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קבלת מידע על כמות הנתרן בדם החולה ועל הכמות הרצויה. וכן נתונים נוספים כגון: משקל נוכחי, לצורך חישוב הנוסחאות.</a:t>
          </a:r>
        </a:p>
      </dsp:txBody>
      <dsp:txXfrm>
        <a:off x="61345" y="175311"/>
        <a:ext cx="2925501" cy="1133749"/>
      </dsp:txXfrm>
    </dsp:sp>
    <dsp:sp modelId="{8B623658-7A73-4991-8AD4-1B60ED1AE7F2}">
      <dsp:nvSpPr>
        <dsp:cNvPr id="0" name=""/>
        <dsp:cNvSpPr/>
      </dsp:nvSpPr>
      <dsp:spPr>
        <a:xfrm>
          <a:off x="2423854" y="218832"/>
          <a:ext cx="1305509" cy="101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E7DD9-D5D0-4CED-8897-DDC92B6068EE}">
      <dsp:nvSpPr>
        <dsp:cNvPr id="0" name=""/>
        <dsp:cNvSpPr/>
      </dsp:nvSpPr>
      <dsp:spPr>
        <a:xfrm rot="5400000">
          <a:off x="2604686" y="2692396"/>
          <a:ext cx="1066285" cy="121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E6AB92-923E-4338-BF23-E49632917EB3}">
      <dsp:nvSpPr>
        <dsp:cNvPr id="0" name=""/>
        <dsp:cNvSpPr/>
      </dsp:nvSpPr>
      <dsp:spPr>
        <a:xfrm>
          <a:off x="1791270" y="1510398"/>
          <a:ext cx="2856826" cy="12564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קבלת מידע על השפעת הטיפול על החולה עד כה.</a:t>
          </a:r>
          <a:endParaRPr lang="he-IL" sz="2000" kern="1200" dirty="0"/>
        </a:p>
      </dsp:txBody>
      <dsp:txXfrm>
        <a:off x="1852615" y="1571743"/>
        <a:ext cx="2734136" cy="1133749"/>
      </dsp:txXfrm>
    </dsp:sp>
    <dsp:sp modelId="{0BF2BBD3-C1DA-4189-9009-AF2E8F9BC073}">
      <dsp:nvSpPr>
        <dsp:cNvPr id="0" name=""/>
        <dsp:cNvSpPr/>
      </dsp:nvSpPr>
      <dsp:spPr>
        <a:xfrm>
          <a:off x="4117181" y="1630228"/>
          <a:ext cx="1305509" cy="101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40AF6-7BC2-48C8-91B6-836527A51988}">
      <dsp:nvSpPr>
        <dsp:cNvPr id="0" name=""/>
        <dsp:cNvSpPr/>
      </dsp:nvSpPr>
      <dsp:spPr>
        <a:xfrm rot="5400000">
          <a:off x="4495750" y="4103792"/>
          <a:ext cx="1066285" cy="12139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650CC5-85A5-430A-B818-0DC12680E935}">
      <dsp:nvSpPr>
        <dsp:cNvPr id="0" name=""/>
        <dsp:cNvSpPr/>
      </dsp:nvSpPr>
      <dsp:spPr>
        <a:xfrm>
          <a:off x="3713271" y="2868697"/>
          <a:ext cx="3060935" cy="12564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חישוב המינון הנצרך ליום הנוכחי.</a:t>
          </a:r>
        </a:p>
      </dsp:txBody>
      <dsp:txXfrm>
        <a:off x="3774616" y="2930042"/>
        <a:ext cx="2938245" cy="1133749"/>
      </dsp:txXfrm>
    </dsp:sp>
    <dsp:sp modelId="{6F827EC4-A583-4C8A-9667-49C9B9FB2F9F}">
      <dsp:nvSpPr>
        <dsp:cNvPr id="0" name=""/>
        <dsp:cNvSpPr/>
      </dsp:nvSpPr>
      <dsp:spPr>
        <a:xfrm>
          <a:off x="6008246" y="3041624"/>
          <a:ext cx="1305509" cy="1015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32F35-9925-4D92-B0CC-1102FB6BEF4A}">
      <dsp:nvSpPr>
        <dsp:cNvPr id="0" name=""/>
        <dsp:cNvSpPr/>
      </dsp:nvSpPr>
      <dsp:spPr>
        <a:xfrm>
          <a:off x="5369289" y="4333190"/>
          <a:ext cx="2765353" cy="125643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/>
            <a:t>עדכון מדדי החולה לאחר הטיפול.</a:t>
          </a:r>
        </a:p>
      </dsp:txBody>
      <dsp:txXfrm>
        <a:off x="5430634" y="4394535"/>
        <a:ext cx="2642663" cy="1133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fld id="{F94D2B33-AC5E-40F5-AC36-2D176113205E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597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endParaRPr lang="he-I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rtl="1" eaLnBrk="0" hangingPunct="0">
              <a:defRPr sz="1200">
                <a:ea typeface="굴림" pitchFamily="34" charset="-127"/>
                <a:cs typeface="Times New Roman" pitchFamily="18" charset="0"/>
              </a:defRPr>
            </a:lvl1pPr>
          </a:lstStyle>
          <a:p>
            <a:fld id="{9F22C0F6-E0F6-4DBD-9B33-E82CF49434DA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6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he-IL" noProof="0" smtClean="0"/>
              <a:t>לחץ כדי לערוך סגנון כותרת של תבנית בסיס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he-IL" noProof="0" smtClean="0"/>
              <a:t>לחץ כדי לערוך סגנון כותרת משנה של תבנית בסיס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FEBFBF-A4D6-432F-8C88-378BC16854A9}" type="slidenum">
              <a:rPr lang="he-IL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E6B7-0C1B-4902-990B-F2DA36702DEB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6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AC86E-FB06-4DA1-89C6-B3466F74BAE1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4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A5A30-5913-4AA8-9D7B-0FB167040B02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5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AE91A-A725-4979-B883-8DF71F4E0097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25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4EEAA-3175-4855-B154-B0715E319DE3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77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BDF63-3E20-45E0-8631-FD326B454B25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8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4A82B-A4D6-44E5-AF37-C73AF290FCC2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79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A2695-0BBE-4E32-A967-FF7A59E486E2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5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97B8A-C5C9-4A2D-9115-6AC4EAF1FA8F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91578-33D1-4A97-A6E8-5FA923EDACBF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4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rtl="1">
              <a:defRPr sz="1200">
                <a:latin typeface="+mn-lt"/>
                <a:ea typeface="굴림" pitchFamily="34" charset="-127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1">
              <a:defRPr sz="1200">
                <a:latin typeface="+mn-lt"/>
                <a:ea typeface="굴림" pitchFamily="34" charset="-127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rtl="1">
              <a:defRPr sz="1200">
                <a:latin typeface="+mn-lt"/>
                <a:ea typeface="굴림" pitchFamily="34" charset="-127"/>
                <a:cs typeface="+mn-cs"/>
              </a:defRPr>
            </a:lvl1pPr>
          </a:lstStyle>
          <a:p>
            <a:fld id="{FF7D1656-80EA-4B86-BB7C-FD8DF2EFC466}" type="slidenum">
              <a:rPr lang="he-IL"/>
              <a:pPr/>
              <a:t>‹#›</a:t>
            </a:fld>
            <a:endParaRPr lang="he-I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2060848"/>
            <a:ext cx="6705600" cy="1447800"/>
          </a:xfrm>
        </p:spPr>
        <p:txBody>
          <a:bodyPr/>
          <a:lstStyle/>
          <a:p>
            <a:r>
              <a:rPr lang="en-US" dirty="0" smtClean="0"/>
              <a:t>HyperCare</a:t>
            </a:r>
            <a:endParaRPr lang="he-IL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מאת:</a:t>
            </a:r>
          </a:p>
          <a:p>
            <a:r>
              <a:rPr lang="he-IL" dirty="0" smtClean="0"/>
              <a:t>נעמי יפהן-315973701 </a:t>
            </a:r>
            <a:endParaRPr lang="he-IL" dirty="0" smtClean="0"/>
          </a:p>
          <a:p>
            <a:r>
              <a:rPr lang="he-IL" dirty="0" smtClean="0"/>
              <a:t>תמר קלור-316094176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691680" y="548680"/>
            <a:ext cx="6629400" cy="838200"/>
          </a:xfrm>
        </p:spPr>
        <p:txBody>
          <a:bodyPr/>
          <a:lstStyle/>
          <a:p>
            <a:r>
              <a:rPr lang="he-IL" sz="3600" dirty="0" smtClean="0"/>
              <a:t>רקע:</a:t>
            </a:r>
            <a:endParaRPr lang="he-IL" sz="3600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7584" y="1386880"/>
            <a:ext cx="7558608" cy="5066456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נתרן הוא יסוד חשוב שנמצא הן בנוזל הדם (פלזמה) והן בתאי הדם וממלא תפקידים חיוניים רבים, למשל בהולכת אותות חשמליים במערכת העצבים ובוויסות משק המים בדם</a:t>
            </a:r>
            <a:r>
              <a:rPr lang="he-IL" dirty="0" smtClean="0"/>
              <a:t>. איבוד </a:t>
            </a:r>
            <a:r>
              <a:rPr lang="he-IL" dirty="0"/>
              <a:t>נתרן מהגוף עקב הזעה, הקאה או הטלה מרובה של שתן עלול לגרום למצב של מחסור בנתרן, שתסמיניו הם חולשה, עוויתות ועוד. במקרים קיצוניים עלול מצב זה לגרום אף למוות. </a:t>
            </a:r>
            <a:r>
              <a:rPr lang="he-IL" dirty="0" smtClean="0"/>
              <a:t>מצד </a:t>
            </a:r>
            <a:r>
              <a:rPr lang="he-IL" dirty="0"/>
              <a:t>שני, צריכה מוגזמת של נתרן עלולה להוביל לבעיות כמו יתר לחץ דם, מחלות לב ושבץ, היווצרות אבנים בכליות ועוד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b="1" dirty="0" smtClean="0"/>
              <a:t>היפונתרמיה</a:t>
            </a:r>
            <a:r>
              <a:rPr lang="he-IL" dirty="0" smtClean="0"/>
              <a:t>-מצב של חוסר בנתרן בדם.</a:t>
            </a:r>
          </a:p>
          <a:p>
            <a:pPr marL="0" indent="0">
              <a:buNone/>
            </a:pPr>
            <a:r>
              <a:rPr lang="he-IL" b="1" dirty="0" smtClean="0"/>
              <a:t>היפרנתרמיה</a:t>
            </a:r>
            <a:r>
              <a:rPr lang="he-IL" dirty="0" smtClean="0"/>
              <a:t>-מצב של עודף נתרן בדם.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1268760"/>
            <a:ext cx="7056784" cy="475104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הטיפול במצבים של היפונתרמיה והיפרנתמיה נעשה על ידי מעקב אחר כמות הנתרן בדם ,מעקב אחר כמות הנוזלים הנצרכת על ידי המטופל, ובמקרים קשים מתן עירויים.</a:t>
            </a:r>
          </a:p>
          <a:p>
            <a:pPr marL="0" indent="0">
              <a:buNone/>
            </a:pPr>
            <a:r>
              <a:rPr lang="he-IL" dirty="0" smtClean="0"/>
              <a:t>עבור היפונתרמיה קשה-עירוי תוך ורידי של מלחים</a:t>
            </a:r>
          </a:p>
          <a:p>
            <a:pPr marL="0" indent="0">
              <a:buNone/>
            </a:pPr>
            <a:r>
              <a:rPr lang="he-IL" dirty="0" smtClean="0"/>
              <a:t>עבור היפרנתרמיה-הפחתת כמות הנתרן בגוף. לדוגמא: ע''י מתן דקסטרוז 5%.</a:t>
            </a:r>
          </a:p>
          <a:p>
            <a:pPr marL="0" indent="0">
              <a:buNone/>
            </a:pPr>
            <a:r>
              <a:rPr lang="he-IL" dirty="0" smtClean="0"/>
              <a:t>המינונים של הטיפולים הנ"ל נקבעים על פי נוסחאות ועל פי השפעת הטיפול על החולה עד כה.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/>
              <a:t>הפתרון:</a:t>
            </a:r>
            <a:endParaRPr lang="he-IL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6324600" cy="396240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אפליקציה שתסייע לרופאים לטפל כראוי בחולי היפונתרמיה והיפרנתמיה .זאת  על ידי מעקב אחר רמות הנתרן בדם החולה, ובהתאם לכך לתכנן את הטיפול בו תוך התייחסות להשפעת הטיפול בימים קודמים . </a:t>
            </a:r>
          </a:p>
          <a:p>
            <a:pPr marL="0" indent="0">
              <a:buNone/>
            </a:pPr>
            <a:r>
              <a:rPr lang="he-IL" dirty="0" smtClean="0"/>
              <a:t>אמנם קיימת אפליקציה בשם </a:t>
            </a:r>
            <a:r>
              <a:rPr lang="en-US" dirty="0" smtClean="0"/>
              <a:t>MedCalc</a:t>
            </a:r>
            <a:r>
              <a:rPr lang="he-IL" dirty="0" smtClean="0"/>
              <a:t> שמחשבת את המינון לפי מצב החולה-אך היא אינה מתייחסת לתהליך הטיפול-ולכן החישוב הסופי צריך להיעשות באופן ידני.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540568" y="692696"/>
            <a:ext cx="6629400" cy="838200"/>
          </a:xfrm>
        </p:spPr>
        <p:txBody>
          <a:bodyPr/>
          <a:lstStyle/>
          <a:p>
            <a:r>
              <a:rPr lang="he-IL" dirty="0"/>
              <a:t/>
            </a:r>
            <a:br>
              <a:rPr lang="he-IL" dirty="0"/>
            </a:br>
            <a:r>
              <a:rPr lang="en-US" sz="4400" dirty="0" smtClean="0"/>
              <a:t>MedCalc</a:t>
            </a:r>
            <a:endParaRPr lang="he-IL" sz="4400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0896"/>
            <a:ext cx="7776864" cy="5229199"/>
          </a:xfrm>
        </p:spPr>
      </p:pic>
    </p:spTree>
    <p:extLst>
      <p:ext uri="{BB962C8B-B14F-4D97-AF65-F5344CB8AC3E}">
        <p14:creationId xmlns:p14="http://schemas.microsoft.com/office/powerpoint/2010/main" val="279350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561628"/>
            <a:ext cx="6629400" cy="838200"/>
          </a:xfrm>
        </p:spPr>
        <p:txBody>
          <a:bodyPr/>
          <a:lstStyle/>
          <a:p>
            <a:r>
              <a:rPr lang="he-IL" sz="3600" dirty="0" smtClean="0"/>
              <a:t>תרשים זרימה:</a:t>
            </a:r>
            <a:endParaRPr lang="he-IL" sz="3600" dirty="0"/>
          </a:p>
        </p:txBody>
      </p:sp>
      <p:graphicFrame>
        <p:nvGraphicFramePr>
          <p:cNvPr id="15" name="דיאגרמה 14"/>
          <p:cNvGraphicFramePr/>
          <p:nvPr>
            <p:extLst>
              <p:ext uri="{D42A27DB-BD31-4B8C-83A1-F6EECF244321}">
                <p14:modId xmlns:p14="http://schemas.microsoft.com/office/powerpoint/2010/main" val="857154780"/>
              </p:ext>
            </p:extLst>
          </p:nvPr>
        </p:nvGraphicFramePr>
        <p:xfrm>
          <a:off x="611560" y="980728"/>
          <a:ext cx="813690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עיצוב ברירת מחדל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0D7A2A-2ADE-4DCB-B24B-F3D02C8CF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סקירת פרוייקט</Template>
  <TotalTime>207</TotalTime>
  <Words>282</Words>
  <Application>Microsoft Office PowerPoint</Application>
  <PresentationFormat>‫הצגה על המסך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Garamond</vt:lpstr>
      <vt:lpstr>굴림</vt:lpstr>
      <vt:lpstr>Times New Roman</vt:lpstr>
      <vt:lpstr>Trebuchet MS</vt:lpstr>
      <vt:lpstr>עיצוב ברירת מחדל</vt:lpstr>
      <vt:lpstr>HyperCare</vt:lpstr>
      <vt:lpstr>רקע:</vt:lpstr>
      <vt:lpstr>מצגת של PowerPoint</vt:lpstr>
      <vt:lpstr>הפתרון:</vt:lpstr>
      <vt:lpstr> MedCalc</vt:lpstr>
      <vt:lpstr>תרשים זרימה: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סקירה של הפרוייקט</dc:title>
  <dc:subject/>
  <dc:creator>משתמש</dc:creator>
  <cp:keywords/>
  <dc:description/>
  <cp:lastModifiedBy>משתמש</cp:lastModifiedBy>
  <cp:revision>19</cp:revision>
  <dcterms:created xsi:type="dcterms:W3CDTF">2017-10-22T15:10:54Z</dcterms:created>
  <dcterms:modified xsi:type="dcterms:W3CDTF">2017-10-23T11:51:33Z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TC010184561037</vt:lpwstr>
  </property>
</Properties>
</file>