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73" r:id="rId4"/>
    <p:sldId id="313" r:id="rId5"/>
    <p:sldId id="308" r:id="rId6"/>
    <p:sldId id="312" r:id="rId7"/>
    <p:sldId id="310" r:id="rId8"/>
    <p:sldId id="311" r:id="rId9"/>
    <p:sldId id="300" r:id="rId10"/>
    <p:sldId id="301" r:id="rId11"/>
    <p:sldId id="265" r:id="rId12"/>
    <p:sldId id="264" r:id="rId13"/>
    <p:sldId id="29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AAA"/>
    <a:srgbClr val="0AB60E"/>
    <a:srgbClr val="2373D3"/>
    <a:srgbClr val="84E486"/>
    <a:srgbClr val="5A3072"/>
    <a:srgbClr val="9D63BD"/>
    <a:srgbClr val="856AA6"/>
    <a:srgbClr val="969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DF5EC4C-5D33-49C4-A6A9-B2E00776959B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E951E48-358F-480B-BF93-55B41B725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35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274DA0-74AB-4072-987A-2E164967E288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77EAEAB-0EDF-4D9C-A5D5-8D3EEA5CAB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94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04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4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055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74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36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46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5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53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4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י"א/אדר/תשע"ח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1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 anchor="t">
            <a:normAutofit/>
          </a:bodyPr>
          <a:lstStyle/>
          <a:p>
            <a:r>
              <a:rPr lang="he-IL" sz="1400" dirty="0" smtClean="0">
                <a:solidFill>
                  <a:srgbClr val="002060"/>
                </a:solidFill>
                <a:cs typeface="+mn-cs"/>
              </a:rPr>
              <a:t>בס"ד</a:t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r>
              <a:rPr lang="he-IL" sz="1400" dirty="0" smtClean="0">
                <a:solidFill>
                  <a:srgbClr val="002060"/>
                </a:solidFill>
                <a:cs typeface="+mn-cs"/>
              </a:rPr>
              <a:t/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r>
              <a:rPr lang="he-IL" sz="1400" dirty="0" smtClean="0">
                <a:solidFill>
                  <a:srgbClr val="002060"/>
                </a:solidFill>
                <a:cs typeface="+mn-cs"/>
              </a:rPr>
              <a:t/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r>
              <a:rPr lang="he-IL" sz="1400" dirty="0" smtClean="0">
                <a:solidFill>
                  <a:srgbClr val="002060"/>
                </a:solidFill>
                <a:cs typeface="+mn-cs"/>
              </a:rPr>
              <a:t/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r>
              <a:rPr lang="he-IL" sz="1400" dirty="0" smtClean="0">
                <a:solidFill>
                  <a:srgbClr val="002060"/>
                </a:solidFill>
                <a:cs typeface="+mn-cs"/>
              </a:rPr>
              <a:t/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r>
              <a:rPr lang="he-IL" sz="1400" dirty="0" smtClean="0">
                <a:solidFill>
                  <a:srgbClr val="002060"/>
                </a:solidFill>
                <a:cs typeface="+mn-cs"/>
              </a:rPr>
              <a:t/>
            </a:r>
            <a:br>
              <a:rPr lang="he-IL" sz="1400" dirty="0" smtClean="0">
                <a:solidFill>
                  <a:srgbClr val="002060"/>
                </a:solidFill>
                <a:cs typeface="+mn-cs"/>
              </a:rPr>
            </a:br>
            <a:endParaRPr lang="he-IL" sz="1400" dirty="0">
              <a:solidFill>
                <a:srgbClr val="002060"/>
              </a:solidFill>
              <a:cs typeface="+mn-cs"/>
            </a:endParaRPr>
          </a:p>
        </p:txBody>
      </p:sp>
      <p:pic>
        <p:nvPicPr>
          <p:cNvPr id="5" name="Picture 0" descr="סמל_ידידים.jfif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548680"/>
            <a:ext cx="621665" cy="539115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900316" y="385500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 dirty="0">
                <a:solidFill>
                  <a:srgbClr val="002060"/>
                </a:solidFill>
              </a:rPr>
              <a:t>ידידים</a:t>
            </a:r>
            <a:endParaRPr lang="he-IL" sz="3200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06703" y="852735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b="1" dirty="0" smtClean="0">
                <a:solidFill>
                  <a:srgbClr val="002060"/>
                </a:solidFill>
              </a:rPr>
              <a:t>ארגון מתנדבים ארצי</a:t>
            </a:r>
            <a:endParaRPr lang="he-IL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60" y="1124744"/>
            <a:ext cx="4441696" cy="3676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7864" y="4869160"/>
            <a:ext cx="223224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he-IL" sz="3200" b="1" dirty="0" smtClean="0">
                <a:solidFill>
                  <a:srgbClr val="0AB60E"/>
                </a:solidFill>
              </a:rPr>
              <a:t>26.02.2018</a:t>
            </a:r>
            <a:endParaRPr lang="he-IL" sz="3200" b="1" dirty="0">
              <a:solidFill>
                <a:srgbClr val="0AB60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7" y="-25400"/>
            <a:ext cx="467544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35" y="-12700"/>
            <a:ext cx="176213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5301208"/>
            <a:ext cx="86409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>
                <a:solidFill>
                  <a:srgbClr val="002060"/>
                </a:solidFill>
              </a:rPr>
              <a:t>מגישות:</a:t>
            </a:r>
          </a:p>
          <a:p>
            <a:pPr algn="ctr"/>
            <a:r>
              <a:rPr lang="he-IL" sz="2400" dirty="0" smtClean="0">
                <a:solidFill>
                  <a:srgbClr val="002060"/>
                </a:solidFill>
              </a:rPr>
              <a:t> אביה בוסקילה, שירה </a:t>
            </a:r>
            <a:r>
              <a:rPr lang="he-IL" sz="2400" dirty="0" err="1" smtClean="0">
                <a:solidFill>
                  <a:srgbClr val="002060"/>
                </a:solidFill>
              </a:rPr>
              <a:t>אלואי</a:t>
            </a:r>
            <a:r>
              <a:rPr lang="he-IL" sz="2400" dirty="0" smtClean="0">
                <a:solidFill>
                  <a:srgbClr val="002060"/>
                </a:solidFill>
              </a:rPr>
              <a:t>, ריקי </a:t>
            </a:r>
            <a:r>
              <a:rPr lang="he-IL" sz="2400" dirty="0" err="1" smtClean="0">
                <a:solidFill>
                  <a:srgbClr val="002060"/>
                </a:solidFill>
              </a:rPr>
              <a:t>הבלין</a:t>
            </a:r>
            <a:r>
              <a:rPr lang="he-IL" sz="2400" dirty="0" smtClean="0">
                <a:solidFill>
                  <a:srgbClr val="002060"/>
                </a:solidFill>
              </a:rPr>
              <a:t>, שרה </a:t>
            </a:r>
            <a:r>
              <a:rPr lang="he-IL" sz="2400" dirty="0" err="1" smtClean="0">
                <a:solidFill>
                  <a:srgbClr val="002060"/>
                </a:solidFill>
              </a:rPr>
              <a:t>פאוסט</a:t>
            </a:r>
            <a:r>
              <a:rPr lang="he-IL" sz="2400" dirty="0" smtClean="0">
                <a:solidFill>
                  <a:srgbClr val="002060"/>
                </a:solidFill>
              </a:rPr>
              <a:t>, </a:t>
            </a:r>
            <a:r>
              <a:rPr lang="he-IL" sz="2400" dirty="0" err="1" smtClean="0">
                <a:solidFill>
                  <a:srgbClr val="002060"/>
                </a:solidFill>
              </a:rPr>
              <a:t>בתשבע</a:t>
            </a:r>
            <a:r>
              <a:rPr lang="he-IL" sz="2400" dirty="0" smtClean="0">
                <a:solidFill>
                  <a:srgbClr val="002060"/>
                </a:solidFill>
              </a:rPr>
              <a:t> עמר, ומלכי </a:t>
            </a:r>
            <a:r>
              <a:rPr lang="he-IL" sz="2400" dirty="0" err="1" smtClean="0">
                <a:solidFill>
                  <a:srgbClr val="002060"/>
                </a:solidFill>
              </a:rPr>
              <a:t>לשינסקי</a:t>
            </a:r>
            <a:r>
              <a:rPr lang="he-IL" sz="2400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5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864" y="1340768"/>
            <a:ext cx="762250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rtl="0">
              <a:defRPr/>
            </a:pPr>
            <a:r>
              <a:rPr lang="he-IL" sz="2800" dirty="0">
                <a:solidFill>
                  <a:srgbClr val="002060"/>
                </a:solidFill>
              </a:rPr>
              <a:t>כלים שעזרו להשלמת </a:t>
            </a:r>
            <a:r>
              <a:rPr lang="he-IL" sz="2800" dirty="0" smtClean="0">
                <a:solidFill>
                  <a:srgbClr val="002060"/>
                </a:solidFill>
              </a:rPr>
              <a:t>הפרויקט:</a:t>
            </a:r>
          </a:p>
          <a:p>
            <a:pPr lvl="0" rtl="0"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Calibri"/>
                <a:cs typeface="Arial" panose="020B0604020202020204" pitchFamily="34" charset="0"/>
              </a:rPr>
              <a:t>-</a:t>
            </a:r>
            <a:r>
              <a:rPr lang="en-US" sz="2800" b="1" dirty="0" err="1" smtClean="0">
                <a:solidFill>
                  <a:srgbClr val="002060"/>
                </a:solidFill>
                <a:latin typeface="Calibri"/>
                <a:cs typeface="Arial" panose="020B0604020202020204" pitchFamily="34" charset="0"/>
              </a:rPr>
              <a:t>Github</a:t>
            </a:r>
            <a:endParaRPr lang="en-US" sz="2800" b="1" dirty="0" smtClean="0">
              <a:solidFill>
                <a:srgbClr val="002060"/>
              </a:solidFill>
              <a:latin typeface="Calibri"/>
              <a:cs typeface="Arial" panose="020B0604020202020204" pitchFamily="34" charset="0"/>
            </a:endParaRPr>
          </a:p>
          <a:p>
            <a:r>
              <a:rPr lang="he-IL" sz="2800" dirty="0" smtClean="0">
                <a:solidFill>
                  <a:srgbClr val="002060"/>
                </a:solidFill>
              </a:rPr>
              <a:t>באמצעותו התאפשרה העבודה </a:t>
            </a:r>
            <a:r>
              <a:rPr lang="he-IL" sz="2800" dirty="0">
                <a:solidFill>
                  <a:srgbClr val="002060"/>
                </a:solidFill>
              </a:rPr>
              <a:t>המקבילית בין חברי </a:t>
            </a:r>
            <a:r>
              <a:rPr lang="he-IL" sz="2800" dirty="0" smtClean="0">
                <a:solidFill>
                  <a:srgbClr val="002060"/>
                </a:solidFill>
              </a:rPr>
              <a:t>הצוות, ניהול </a:t>
            </a:r>
            <a:r>
              <a:rPr lang="he-IL" sz="2800" dirty="0">
                <a:solidFill>
                  <a:srgbClr val="002060"/>
                </a:solidFill>
              </a:rPr>
              <a:t>הקוד </a:t>
            </a:r>
            <a:r>
              <a:rPr lang="he-IL" sz="2800" dirty="0" smtClean="0">
                <a:solidFill>
                  <a:srgbClr val="002060"/>
                </a:solidFill>
              </a:rPr>
              <a:t>והסנכרון שלו</a:t>
            </a:r>
            <a:r>
              <a:rPr lang="he-IL" sz="2800" dirty="0">
                <a:solidFill>
                  <a:srgbClr val="002060"/>
                </a:solidFill>
              </a:rPr>
              <a:t>.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382" y="197768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b="1" dirty="0" smtClean="0">
                <a:solidFill>
                  <a:srgbClr val="0AB60E"/>
                </a:solidFill>
                <a:cs typeface="+mn-cs"/>
              </a:rPr>
              <a:t>סיכום </a:t>
            </a:r>
            <a:r>
              <a:rPr lang="he-IL" sz="3200" b="1" dirty="0" err="1" smtClean="0">
                <a:solidFill>
                  <a:srgbClr val="0AB60E"/>
                </a:solidFill>
                <a:cs typeface="+mn-cs"/>
              </a:rPr>
              <a:t>הפרוייקט</a:t>
            </a:r>
            <a:r>
              <a:rPr lang="en-US" sz="3200" b="1" dirty="0" smtClean="0">
                <a:solidFill>
                  <a:srgbClr val="0AB60E"/>
                </a:solidFill>
                <a:cs typeface="+mn-cs"/>
              </a:rPr>
              <a:t>:</a:t>
            </a:r>
            <a:endParaRPr lang="he-IL" sz="3200" b="1" dirty="0">
              <a:solidFill>
                <a:srgbClr val="0AB60E"/>
              </a:solidFill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090122"/>
            <a:ext cx="3075358" cy="1483789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56" y="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-9525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15616" y="116632"/>
            <a:ext cx="6336704" cy="4392488"/>
          </a:xfrm>
        </p:spPr>
        <p:txBody>
          <a:bodyPr>
            <a:normAutofit/>
          </a:bodyPr>
          <a:lstStyle/>
          <a:p>
            <a:r>
              <a:rPr lang="he-IL" sz="3200" b="1" dirty="0">
                <a:solidFill>
                  <a:srgbClr val="0AB60E"/>
                </a:solidFill>
                <a:cs typeface="+mn-cs"/>
              </a:rPr>
              <a:t>תכניות פיתוח להמשך </a:t>
            </a:r>
            <a:r>
              <a:rPr lang="he-IL" sz="3200" b="1" dirty="0" smtClean="0">
                <a:solidFill>
                  <a:srgbClr val="0AB60E"/>
                </a:solidFill>
                <a:cs typeface="+mn-cs"/>
              </a:rPr>
              <a:t>:</a:t>
            </a:r>
            <a:br>
              <a:rPr lang="he-IL" sz="3200" b="1" dirty="0" smtClean="0">
                <a:solidFill>
                  <a:srgbClr val="0AB60E"/>
                </a:solidFill>
                <a:cs typeface="+mn-cs"/>
              </a:rPr>
            </a:br>
            <a:r>
              <a:rPr lang="he-IL" sz="3200" dirty="0"/>
              <a:t/>
            </a:r>
            <a:br>
              <a:rPr lang="he-IL" sz="3200" dirty="0"/>
            </a:br>
            <a:r>
              <a:rPr lang="he-IL" sz="2800" dirty="0">
                <a:solidFill>
                  <a:srgbClr val="002060"/>
                </a:solidFill>
                <a:cs typeface="+mn-cs"/>
              </a:rPr>
              <a:t>הרחבת </a:t>
            </a:r>
            <a:r>
              <a:rPr lang="he-IL" sz="2800" dirty="0" smtClean="0">
                <a:solidFill>
                  <a:srgbClr val="002060"/>
                </a:solidFill>
                <a:cs typeface="+mn-cs"/>
              </a:rPr>
              <a:t>האפליקציה </a:t>
            </a:r>
            <a:r>
              <a:rPr lang="he-IL" sz="2800" dirty="0">
                <a:solidFill>
                  <a:srgbClr val="002060"/>
                </a:solidFill>
                <a:cs typeface="+mn-cs"/>
              </a:rPr>
              <a:t>כך </a:t>
            </a:r>
            <a:r>
              <a:rPr lang="he-IL" sz="2800" dirty="0" smtClean="0">
                <a:solidFill>
                  <a:srgbClr val="002060"/>
                </a:solidFill>
                <a:cs typeface="+mn-cs"/>
              </a:rPr>
              <a:t>שתאפשר דברים נוספים, לדוג' העברת מענקי צדקה לחשבון הארגון ולחשבונות המתנדבים, וכן שיתוף עם ארגוני חסד נוספים.</a:t>
            </a:r>
            <a:br>
              <a:rPr lang="he-IL" sz="2800" dirty="0" smtClean="0">
                <a:solidFill>
                  <a:srgbClr val="002060"/>
                </a:solidFill>
                <a:cs typeface="+mn-cs"/>
              </a:rPr>
            </a:br>
            <a:endParaRPr lang="he-IL" sz="2800" dirty="0">
              <a:solidFill>
                <a:srgbClr val="002060"/>
              </a:solidFill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10" y="1331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234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b="1" dirty="0">
                <a:solidFill>
                  <a:srgbClr val="0AB60E"/>
                </a:solidFill>
                <a:cs typeface="+mn-cs"/>
              </a:rPr>
              <a:t>סיכום הקורס: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180528" y="134076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e-IL" sz="2800" dirty="0" smtClean="0">
                <a:solidFill>
                  <a:srgbClr val="002060"/>
                </a:solidFill>
              </a:rPr>
              <a:t>קבלת </a:t>
            </a:r>
            <a:r>
              <a:rPr lang="he-IL" sz="2800" dirty="0">
                <a:solidFill>
                  <a:srgbClr val="002060"/>
                </a:solidFill>
              </a:rPr>
              <a:t>ידע וכלים לבניית פרויקט שלם מתחילתו</a:t>
            </a:r>
          </a:p>
          <a:p>
            <a:pPr marL="0" indent="0">
              <a:buNone/>
            </a:pPr>
            <a:r>
              <a:rPr lang="he-IL" sz="2800" dirty="0">
                <a:solidFill>
                  <a:srgbClr val="002060"/>
                </a:solidFill>
              </a:rPr>
              <a:t>ועד </a:t>
            </a:r>
            <a:r>
              <a:rPr lang="he-IL" sz="2800" dirty="0" smtClean="0">
                <a:solidFill>
                  <a:srgbClr val="002060"/>
                </a:solidFill>
              </a:rPr>
              <a:t>סופו.</a:t>
            </a:r>
            <a:endParaRPr lang="he-IL" sz="28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he-IL" sz="2800" dirty="0" smtClean="0">
                <a:solidFill>
                  <a:srgbClr val="002060"/>
                </a:solidFill>
              </a:rPr>
              <a:t>למידת </a:t>
            </a:r>
            <a:r>
              <a:rPr lang="he-IL" sz="2800" dirty="0">
                <a:solidFill>
                  <a:srgbClr val="002060"/>
                </a:solidFill>
              </a:rPr>
              <a:t>טכנולוגיות חדשות ולא מוכרות.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2800" dirty="0" smtClean="0">
                <a:solidFill>
                  <a:srgbClr val="002060"/>
                </a:solidFill>
              </a:rPr>
              <a:t>עבודה </a:t>
            </a:r>
            <a:r>
              <a:rPr lang="he-IL" sz="2800" dirty="0">
                <a:solidFill>
                  <a:srgbClr val="002060"/>
                </a:solidFill>
              </a:rPr>
              <a:t>עם כלי ניהול גרסאות.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e-IL" sz="2800" dirty="0" smtClean="0">
                <a:solidFill>
                  <a:srgbClr val="002060"/>
                </a:solidFill>
              </a:rPr>
              <a:t>התנסות </a:t>
            </a:r>
            <a:r>
              <a:rPr lang="he-IL" sz="2800" dirty="0">
                <a:solidFill>
                  <a:srgbClr val="002060"/>
                </a:solidFill>
              </a:rPr>
              <a:t>בעבודת </a:t>
            </a:r>
            <a:r>
              <a:rPr lang="he-IL" sz="2800" dirty="0" smtClean="0">
                <a:solidFill>
                  <a:srgbClr val="002060"/>
                </a:solidFill>
              </a:rPr>
              <a:t>צוות.</a:t>
            </a:r>
            <a:endParaRPr lang="he-IL" sz="2800" b="1" dirty="0">
              <a:solidFill>
                <a:srgbClr val="00206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-9525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he-IL" sz="5400" b="1" dirty="0" smtClean="0">
                <a:ln w="3175">
                  <a:solidFill>
                    <a:srgbClr val="5A3072"/>
                  </a:solidFill>
                </a:ln>
                <a:solidFill>
                  <a:srgbClr val="0AB60E"/>
                </a:solidFill>
                <a:cs typeface="+mn-cs"/>
              </a:rPr>
              <a:t>תודה רבה!</a:t>
            </a:r>
            <a:endParaRPr lang="he-IL" sz="5400" b="1" dirty="0">
              <a:ln w="3175">
                <a:solidFill>
                  <a:srgbClr val="5A3072"/>
                </a:solidFill>
              </a:ln>
              <a:solidFill>
                <a:srgbClr val="0AB60E"/>
              </a:solidFill>
              <a:cs typeface="+mn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914007" cy="3672408"/>
          </a:xfrm>
          <a:prstGeom prst="rect">
            <a:avLst/>
          </a:prstGeom>
          <a:ln w="38100" cap="sq">
            <a:solidFill>
              <a:schemeClr val="tx2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23120" y="5070178"/>
            <a:ext cx="6624736" cy="26928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7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6" r="8549"/>
          <a:stretch/>
        </p:blipFill>
        <p:spPr bwMode="auto">
          <a:xfrm>
            <a:off x="0" y="31279"/>
            <a:ext cx="1781175" cy="118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17265" y="404664"/>
            <a:ext cx="6978957" cy="5688631"/>
          </a:xfrm>
        </p:spPr>
        <p:txBody>
          <a:bodyPr>
            <a:normAutofit/>
          </a:bodyPr>
          <a:lstStyle/>
          <a:p>
            <a:r>
              <a:rPr lang="he-IL" sz="3200" b="1" dirty="0" smtClean="0"/>
              <a:t/>
            </a:r>
            <a:br>
              <a:rPr lang="he-IL" sz="3200" b="1" dirty="0" smtClean="0"/>
            </a:br>
            <a:r>
              <a:rPr lang="he-IL" sz="3200" b="1" dirty="0" smtClean="0"/>
              <a:t/>
            </a:r>
            <a:br>
              <a:rPr lang="he-IL" sz="3200" b="1" dirty="0" smtClean="0"/>
            </a:br>
            <a:endParaRPr lang="he-IL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71100"/>
            <a:ext cx="7416824" cy="57861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 smtClean="0">
                <a:solidFill>
                  <a:srgbClr val="002060"/>
                </a:solidFill>
              </a:rPr>
              <a:t>אפליקציה עבור ארגון מתנדבים "ידידים". הארגון מאפשר תקשורת בין מתנדבים בארגון לבין אנשים שזקוקים לסיוע בתחומים כמו: פנצ'ר בגלגל, הבאת דלק, איתור אבודים, חילוץ, ועוד. המתנדבים בארגון זה פרוסים ברחבי הארץ, ובעזרת האפליקציה נגרום לסנכרון בין קריאותיהם של הזקוקים לסיוע לבין המתנדבים עפ"י מיקום וסיווג מקצועי.</a:t>
            </a:r>
          </a:p>
          <a:p>
            <a:endParaRPr lang="he-IL" sz="2000" b="1" dirty="0" smtClean="0">
              <a:solidFill>
                <a:srgbClr val="002060"/>
              </a:solidFill>
            </a:endParaRPr>
          </a:p>
          <a:p>
            <a:r>
              <a:rPr lang="he-IL" sz="2000" b="1" dirty="0" smtClean="0">
                <a:solidFill>
                  <a:srgbClr val="002060"/>
                </a:solidFill>
              </a:rPr>
              <a:t>האפליקציה שמאפשרת כניסה עבור שני משתמשים:</a:t>
            </a:r>
          </a:p>
          <a:p>
            <a:pPr marL="514350" indent="-514350">
              <a:buAutoNum type="arabicPeriod"/>
            </a:pPr>
            <a:r>
              <a:rPr lang="he-IL" sz="2000" b="1" dirty="0" smtClean="0">
                <a:solidFill>
                  <a:srgbClr val="002060"/>
                </a:solidFill>
              </a:rPr>
              <a:t>מתנדב</a:t>
            </a:r>
          </a:p>
          <a:p>
            <a:pPr marL="514350" indent="-514350">
              <a:buAutoNum type="arabicPeriod"/>
            </a:pPr>
            <a:r>
              <a:rPr lang="he-IL" sz="2000" b="1" dirty="0" smtClean="0">
                <a:solidFill>
                  <a:srgbClr val="002060"/>
                </a:solidFill>
              </a:rPr>
              <a:t>מבקש עזרה</a:t>
            </a:r>
          </a:p>
          <a:p>
            <a:r>
              <a:rPr lang="he-IL" sz="2000" b="1" dirty="0" err="1" smtClean="0">
                <a:solidFill>
                  <a:srgbClr val="002060"/>
                </a:solidFill>
              </a:rPr>
              <a:t>תאור</a:t>
            </a:r>
            <a:r>
              <a:rPr lang="he-IL" sz="2000" b="1" dirty="0" smtClean="0">
                <a:solidFill>
                  <a:srgbClr val="002060"/>
                </a:solidFill>
              </a:rPr>
              <a:t> כללי: </a:t>
            </a:r>
          </a:p>
          <a:p>
            <a:r>
              <a:rPr lang="he-IL" sz="2000" b="1" dirty="0" smtClean="0">
                <a:solidFill>
                  <a:srgbClr val="002060"/>
                </a:solidFill>
              </a:rPr>
              <a:t>כאשר בנ"א זקוק לסיוע הוא נרשם באפליקציה, מכניס את פרטיו, מכניס את מיקומו המדויק ומציין סיווג מקצועי- סוג הסיוע אליו הוא זקוק.</a:t>
            </a:r>
          </a:p>
          <a:p>
            <a:r>
              <a:rPr lang="he-IL" sz="2000" b="1" dirty="0" smtClean="0">
                <a:solidFill>
                  <a:srgbClr val="002060"/>
                </a:solidFill>
              </a:rPr>
              <a:t>מתנדבים אשר נרשמו לארגון, מקבלים את קריאות העזרה לפי המיקום (עיר) בהם הם מעוניינים להתנדב, וכן לפני הסיווג המקצועי אשר ממנו הם מעוניינים לקבל את הקריאות.</a:t>
            </a:r>
          </a:p>
          <a:p>
            <a:endParaRPr lang="he-IL" sz="2000" b="1" dirty="0" smtClean="0">
              <a:solidFill>
                <a:srgbClr val="002060"/>
              </a:solidFill>
            </a:endParaRPr>
          </a:p>
          <a:p>
            <a:endParaRPr lang="he-IL" sz="3200" b="1" dirty="0" smtClean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106" y="578119"/>
            <a:ext cx="817434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0AB60E"/>
                </a:solidFill>
              </a:rPr>
              <a:t>תזכורת קצרה:</a:t>
            </a:r>
            <a:r>
              <a:rPr lang="en-US" sz="3200" b="1" dirty="0" smtClean="0">
                <a:solidFill>
                  <a:srgbClr val="0AB60E"/>
                </a:solidFill>
              </a:rPr>
              <a:t>Yedidim application </a:t>
            </a:r>
            <a:endParaRPr lang="he-IL" sz="3200" dirty="0">
              <a:solidFill>
                <a:srgbClr val="0AB60E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4384956" y="239873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1400" dirty="0">
                <a:solidFill>
                  <a:srgbClr val="002060"/>
                </a:solidFill>
              </a:rPr>
              <a:t>בס"ד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35" y="0"/>
            <a:ext cx="176213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8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36697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676" y="1210320"/>
            <a:ext cx="5832648" cy="4462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צד לקוח: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smtClean="0">
                <a:solidFill>
                  <a:srgbClr val="002060"/>
                </a:solidFill>
                <a:latin typeface="Arial" panose="020B0604020202020204" pitchFamily="34" charset="0"/>
              </a:rPr>
              <a:t>Angular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28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צד שרת: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smtClean="0">
                <a:solidFill>
                  <a:srgbClr val="002060"/>
                </a:solidFill>
                <a:latin typeface="Arial" panose="020B0604020202020204" pitchFamily="34" charset="0"/>
              </a:rPr>
              <a:t>Firebase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smtClean="0">
                <a:solidFill>
                  <a:srgbClr val="002060"/>
                </a:solidFill>
                <a:latin typeface="Arial" panose="020B0604020202020204" pitchFamily="34" charset="0"/>
              </a:rPr>
              <a:t>Node.JS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he-IL" sz="2800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smtClean="0">
                <a:solidFill>
                  <a:srgbClr val="002060"/>
                </a:solidFill>
                <a:latin typeface="Arial" panose="020B0604020202020204" pitchFamily="34" charset="0"/>
              </a:rPr>
              <a:t>Visual studio code </a:t>
            </a:r>
            <a:r>
              <a:rPr lang="he-IL" altLang="he-IL" sz="28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כתיבת קוד:</a:t>
            </a: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he-IL" sz="2800" dirty="0" smtClean="0">
                <a:solidFill>
                  <a:srgbClr val="002060"/>
                </a:solidFill>
                <a:latin typeface="Arial" panose="020B0604020202020204" pitchFamily="34" charset="0"/>
              </a:rPr>
              <a:t>GIT</a:t>
            </a:r>
            <a:r>
              <a:rPr lang="en-US" altLang="he-IL" sz="28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he-IL" altLang="he-IL" sz="28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ניהול קוד:</a:t>
            </a:r>
            <a:endParaRPr lang="en-US" altLang="he-IL" sz="28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he-IL" sz="32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endParaRPr lang="en-US" altLang="he-IL" sz="3200" b="1" dirty="0" smtClean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500391"/>
            <a:ext cx="892899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0AB60E"/>
                </a:solidFill>
              </a:rPr>
              <a:t>טכנולוגיות עיקריות שהכרנו במהלך הפרויקט:</a:t>
            </a:r>
            <a:endParaRPr lang="he-IL" sz="3200" b="1" dirty="0">
              <a:solidFill>
                <a:srgbClr val="0AB60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65" y="-19544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7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b="1" dirty="0" smtClean="0">
                <a:solidFill>
                  <a:srgbClr val="0AB60E"/>
                </a:solidFill>
                <a:cs typeface="+mn-cs"/>
              </a:rPr>
              <a:t>מהלך הפיתוח:</a:t>
            </a:r>
            <a:endParaRPr lang="he-IL" sz="3200" b="1" dirty="0">
              <a:solidFill>
                <a:srgbClr val="0AB60E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04056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he-IL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27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49" y="-2540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לבן 3"/>
          <p:cNvSpPr/>
          <p:nvPr/>
        </p:nvSpPr>
        <p:spPr>
          <a:xfrm>
            <a:off x="6516216" y="1412776"/>
            <a:ext cx="1296144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רעיון התחלתי</a:t>
            </a:r>
          </a:p>
          <a:p>
            <a:pPr algn="ctr"/>
            <a:r>
              <a:rPr lang="en-US" sz="1400" dirty="0" err="1"/>
              <a:t>Yedidim</a:t>
            </a:r>
            <a:r>
              <a:rPr lang="en-US" sz="1400" dirty="0"/>
              <a:t> application </a:t>
            </a:r>
          </a:p>
          <a:p>
            <a:pPr algn="ctr"/>
            <a:r>
              <a:rPr lang="he-IL" sz="1400" dirty="0"/>
              <a:t>מלכי </a:t>
            </a:r>
            <a:r>
              <a:rPr lang="he-IL" sz="1400" dirty="0" err="1"/>
              <a:t>ובתשבע</a:t>
            </a: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4716016" y="1412776"/>
            <a:ext cx="1296144" cy="13681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אתחול הפרויקט</a:t>
            </a:r>
          </a:p>
          <a:p>
            <a:pPr algn="ctr"/>
            <a:r>
              <a:rPr lang="he-IL" sz="1400" dirty="0"/>
              <a:t>(ציוות שירה, אביה, ריקי, ושרה לצוות)</a:t>
            </a:r>
          </a:p>
        </p:txBody>
      </p:sp>
      <p:sp>
        <p:nvSpPr>
          <p:cNvPr id="6" name="מלבן 5"/>
          <p:cNvSpPr/>
          <p:nvPr/>
        </p:nvSpPr>
        <p:spPr>
          <a:xfrm>
            <a:off x="2843808" y="1412776"/>
            <a:ext cx="1368152" cy="1368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כתיבת דרישות תוכנה </a:t>
            </a:r>
            <a:r>
              <a:rPr lang="en-US" sz="1400" dirty="0" smtClean="0"/>
              <a:t>(SRS</a:t>
            </a:r>
            <a:r>
              <a:rPr lang="en-US" sz="1400" dirty="0"/>
              <a:t>)</a:t>
            </a:r>
          </a:p>
        </p:txBody>
      </p:sp>
      <p:sp>
        <p:nvSpPr>
          <p:cNvPr id="7" name="מלבן 6"/>
          <p:cNvSpPr/>
          <p:nvPr/>
        </p:nvSpPr>
        <p:spPr>
          <a:xfrm>
            <a:off x="827584" y="1412776"/>
            <a:ext cx="1512168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כתיבת תיכון תוכנה</a:t>
            </a:r>
          </a:p>
          <a:p>
            <a:pPr algn="ctr"/>
            <a:r>
              <a:rPr lang="en-US" sz="1400" dirty="0" smtClean="0"/>
              <a:t>(SDS</a:t>
            </a:r>
            <a:r>
              <a:rPr lang="en-US" sz="1400" dirty="0"/>
              <a:t>)</a:t>
            </a:r>
          </a:p>
        </p:txBody>
      </p:sp>
      <p:sp>
        <p:nvSpPr>
          <p:cNvPr id="8" name="מלבן 7"/>
          <p:cNvSpPr/>
          <p:nvPr/>
        </p:nvSpPr>
        <p:spPr>
          <a:xfrm>
            <a:off x="827584" y="3573016"/>
            <a:ext cx="151216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הקמת תשתיות  </a:t>
            </a:r>
            <a:r>
              <a:rPr lang="en-US" sz="1400" dirty="0">
                <a:solidFill>
                  <a:schemeClr val="tx1"/>
                </a:solidFill>
              </a:rPr>
              <a:t>ZFR-0</a:t>
            </a:r>
          </a:p>
        </p:txBody>
      </p:sp>
      <p:sp>
        <p:nvSpPr>
          <p:cNvPr id="10" name="מלבן 9"/>
          <p:cNvSpPr/>
          <p:nvPr/>
        </p:nvSpPr>
        <p:spPr>
          <a:xfrm>
            <a:off x="2843808" y="3573016"/>
            <a:ext cx="1368152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סבב ראשון: פיתוח המסכים</a:t>
            </a:r>
          </a:p>
        </p:txBody>
      </p:sp>
      <p:sp>
        <p:nvSpPr>
          <p:cNvPr id="11" name="מלבן 10"/>
          <p:cNvSpPr/>
          <p:nvPr/>
        </p:nvSpPr>
        <p:spPr>
          <a:xfrm>
            <a:off x="4716016" y="3573016"/>
            <a:ext cx="1296144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סבב שני: </a:t>
            </a:r>
            <a:r>
              <a:rPr lang="en-US" sz="1400" dirty="0">
                <a:solidFill>
                  <a:schemeClr val="tx1"/>
                </a:solidFill>
              </a:rPr>
              <a:t>login  </a:t>
            </a:r>
            <a:r>
              <a:rPr lang="he-IL" sz="1400" dirty="0">
                <a:solidFill>
                  <a:schemeClr val="tx1"/>
                </a:solidFill>
              </a:rPr>
              <a:t>של המתנדב</a:t>
            </a:r>
          </a:p>
        </p:txBody>
      </p:sp>
      <p:sp>
        <p:nvSpPr>
          <p:cNvPr id="12" name="מלבן 11"/>
          <p:cNvSpPr/>
          <p:nvPr/>
        </p:nvSpPr>
        <p:spPr>
          <a:xfrm>
            <a:off x="6516216" y="3558902"/>
            <a:ext cx="1296144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סבב שלישי: שליחת הודעות למתנדבים</a:t>
            </a:r>
          </a:p>
        </p:txBody>
      </p:sp>
      <p:sp>
        <p:nvSpPr>
          <p:cNvPr id="13" name="מלבן 12"/>
          <p:cNvSpPr/>
          <p:nvPr/>
        </p:nvSpPr>
        <p:spPr>
          <a:xfrm>
            <a:off x="3419872" y="5445224"/>
            <a:ext cx="205222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lvl="0" algn="ctr"/>
            <a:r>
              <a:rPr lang="he-IL" dirty="0">
                <a:solidFill>
                  <a:schemeClr val="tx1"/>
                </a:solidFill>
              </a:rPr>
              <a:t>סבב סופי - סיום עבודה</a:t>
            </a:r>
          </a:p>
        </p:txBody>
      </p:sp>
      <p:sp>
        <p:nvSpPr>
          <p:cNvPr id="14" name="חץ שמאלה 13"/>
          <p:cNvSpPr/>
          <p:nvPr/>
        </p:nvSpPr>
        <p:spPr>
          <a:xfrm>
            <a:off x="6109481" y="1988840"/>
            <a:ext cx="360040" cy="2160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98" y="1988840"/>
            <a:ext cx="384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25" y="1960389"/>
            <a:ext cx="384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חץ ימינה 14"/>
          <p:cNvSpPr/>
          <p:nvPr/>
        </p:nvSpPr>
        <p:spPr>
          <a:xfrm>
            <a:off x="2411760" y="4077072"/>
            <a:ext cx="312167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18459"/>
            <a:ext cx="341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95" y="4083769"/>
            <a:ext cx="341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חץ מעוקל ימינה 1031"/>
          <p:cNvSpPr/>
          <p:nvPr/>
        </p:nvSpPr>
        <p:spPr>
          <a:xfrm>
            <a:off x="179512" y="2492896"/>
            <a:ext cx="432048" cy="1525563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33" name="חץ מעוקל שמאלה 1032"/>
          <p:cNvSpPr/>
          <p:nvPr/>
        </p:nvSpPr>
        <p:spPr>
          <a:xfrm rot="2138939">
            <a:off x="7330198" y="4439829"/>
            <a:ext cx="684064" cy="2282278"/>
          </a:xfrm>
          <a:prstGeom prst="curvedLeftArrow">
            <a:avLst>
              <a:gd name="adj1" fmla="val 25000"/>
              <a:gd name="adj2" fmla="val 50000"/>
              <a:gd name="adj3" fmla="val 2528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61" y="440668"/>
            <a:ext cx="8435280" cy="5976664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he-IL" b="1" dirty="0" smtClean="0">
                <a:solidFill>
                  <a:srgbClr val="0AB60E"/>
                </a:solidFill>
              </a:rPr>
              <a:t>פרוט הסבבים:</a:t>
            </a:r>
            <a:endParaRPr lang="he-IL" sz="2400" b="1" dirty="0" smtClean="0"/>
          </a:p>
          <a:p>
            <a:pPr marL="0" indent="0" algn="ctr">
              <a:buNone/>
            </a:pP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סבב ראשון - פיתוח המסכים: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פיתוח המסכים ועיצובם.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סבב שני -</a:t>
            </a: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</a:rPr>
              <a:t>login </a:t>
            </a: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 של המתנדב: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ניתוב בין דפי האפליקציה.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יצירת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login 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עבור המתנדב-דרך גוגל.</a:t>
            </a:r>
          </a:p>
          <a:p>
            <a:pPr algn="ctr"/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התחברות ל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firebase </a:t>
            </a:r>
            <a:r>
              <a:rPr lang="he-IL" sz="2400" dirty="0">
                <a:solidFill>
                  <a:schemeClr val="tx2">
                    <a:lumMod val="75000"/>
                  </a:schemeClr>
                </a:solidFill>
              </a:rPr>
              <a:t> וכתיבה ל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db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he-IL" sz="2400" b="1" dirty="0" smtClean="0"/>
          </a:p>
          <a:p>
            <a:pPr marL="0" indent="0" algn="ctr">
              <a:buNone/>
            </a:pPr>
            <a:endParaRPr lang="he-IL" sz="2400" b="1" dirty="0" smtClean="0"/>
          </a:p>
          <a:p>
            <a:pPr marL="0" indent="0" algn="ctr">
              <a:buNone/>
            </a:pPr>
            <a:endParaRPr lang="he-IL" sz="2400" b="1" dirty="0" smtClean="0"/>
          </a:p>
          <a:p>
            <a:pPr marL="0" indent="0" algn="ctr">
              <a:buNone/>
            </a:pPr>
            <a:endParaRPr lang="he-IL" sz="2400" b="1" dirty="0" smtClean="0"/>
          </a:p>
          <a:p>
            <a:pPr marL="0" indent="0" algn="ctr">
              <a:buNone/>
            </a:pPr>
            <a:endParaRPr lang="he-IL" sz="2400" b="1" dirty="0" smtClean="0"/>
          </a:p>
          <a:p>
            <a:pPr marL="0" indent="0" algn="ctr" rtl="0">
              <a:buNone/>
            </a:pPr>
            <a:endParaRPr lang="en-US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27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91" y="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2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7191" y="47667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he-IL" b="1" dirty="0"/>
          </a:p>
          <a:p>
            <a:pPr marL="0" indent="0" algn="ctr" rtl="0">
              <a:buNone/>
            </a:pP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סבב </a:t>
            </a: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שלישי - שליחת </a:t>
            </a: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הודעות למתנדבים </a:t>
            </a: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he-IL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סיום המראה </a:t>
            </a:r>
            <a:r>
              <a:rPr lang="he-IL" sz="2400" dirty="0" err="1" smtClean="0">
                <a:solidFill>
                  <a:schemeClr val="tx2">
                    <a:lumMod val="75000"/>
                  </a:schemeClr>
                </a:solidFill>
              </a:rPr>
              <a:t>הויזואלי</a:t>
            </a:r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 של האפליקציה.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שליחת הודעות סיוע למתנדבים.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סינון ההודעות ע"פ ערים וסיווג מקצועי.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דף האישור למתנדב ולנזקק.</a:t>
            </a:r>
          </a:p>
          <a:p>
            <a:pPr marL="0" indent="0" algn="ctr" rtl="0">
              <a:buNone/>
            </a:pPr>
            <a:endParaRPr lang="he-IL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he-IL" sz="2400" b="1" dirty="0">
                <a:solidFill>
                  <a:schemeClr val="tx2">
                    <a:lumMod val="75000"/>
                  </a:schemeClr>
                </a:solidFill>
              </a:rPr>
              <a:t>סבב </a:t>
            </a:r>
            <a:r>
              <a:rPr lang="he-IL" sz="2400" b="1" dirty="0" smtClean="0">
                <a:solidFill>
                  <a:schemeClr val="tx2">
                    <a:lumMod val="75000"/>
                  </a:schemeClr>
                </a:solidFill>
              </a:rPr>
              <a:t>סופי - בדיקות:</a:t>
            </a:r>
            <a:endParaRPr lang="he-IL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Guard</a:t>
            </a:r>
          </a:p>
          <a:p>
            <a:pPr algn="ctr"/>
            <a:r>
              <a:rPr lang="he-IL" sz="2400" dirty="0" smtClean="0">
                <a:solidFill>
                  <a:schemeClr val="tx2">
                    <a:lumMod val="75000"/>
                  </a:schemeClr>
                </a:solidFill>
              </a:rPr>
              <a:t>בדיקות</a:t>
            </a:r>
            <a:endParaRPr lang="he-IL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27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91" y="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5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355572"/>
            <a:ext cx="7488832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he-IL" sz="2800" b="1" dirty="0" smtClean="0">
                <a:solidFill>
                  <a:srgbClr val="002060"/>
                </a:solidFill>
              </a:rPr>
              <a:t>חלוקת הזמן:</a:t>
            </a:r>
          </a:p>
          <a:p>
            <a:r>
              <a:rPr lang="he-IL" sz="2800" dirty="0">
                <a:solidFill>
                  <a:srgbClr val="002060"/>
                </a:solidFill>
              </a:rPr>
              <a:t>במהלך הסבבים למדנו כיצד לנצל את הזמן שיש לנו </a:t>
            </a:r>
            <a:r>
              <a:rPr lang="he-IL" sz="2800" dirty="0" smtClean="0">
                <a:solidFill>
                  <a:srgbClr val="002060"/>
                </a:solidFill>
              </a:rPr>
              <a:t>לעשיית חלקי </a:t>
            </a:r>
            <a:r>
              <a:rPr lang="he-IL" sz="2800" dirty="0">
                <a:solidFill>
                  <a:srgbClr val="002060"/>
                </a:solidFill>
              </a:rPr>
              <a:t>הפרויקט בצורה יעילה כדי להתקדם בפרויקט </a:t>
            </a:r>
            <a:r>
              <a:rPr lang="he-IL" sz="2800" dirty="0" smtClean="0">
                <a:solidFill>
                  <a:srgbClr val="002060"/>
                </a:solidFill>
              </a:rPr>
              <a:t>בקצב טוב</a:t>
            </a:r>
            <a:r>
              <a:rPr lang="he-IL" sz="2800" dirty="0">
                <a:solidFill>
                  <a:srgbClr val="002060"/>
                </a:solidFill>
              </a:rPr>
              <a:t>.</a:t>
            </a:r>
            <a:r>
              <a:rPr lang="he-IL" sz="2800" b="1" dirty="0" smtClean="0">
                <a:solidFill>
                  <a:srgbClr val="002060"/>
                </a:solidFill>
              </a:rPr>
              <a:t> </a:t>
            </a:r>
            <a:endParaRPr lang="he-IL" sz="28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127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82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476672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he-IL" sz="3200" b="1" dirty="0" smtClean="0">
                <a:solidFill>
                  <a:srgbClr val="0AB60E"/>
                </a:solidFill>
              </a:rPr>
              <a:t>לקחים עיקריים שלמדנו במהלך עשיית הפרויקט: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      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7953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692694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0AB60E"/>
                </a:solidFill>
              </a:rPr>
              <a:t>המשך</a:t>
            </a:r>
            <a:r>
              <a:rPr lang="en-US" sz="3200" b="1" dirty="0" smtClean="0">
                <a:solidFill>
                  <a:srgbClr val="0AB60E"/>
                </a:solidFill>
              </a:rPr>
              <a:t>:</a:t>
            </a:r>
            <a:r>
              <a:rPr lang="en-US" sz="3200" dirty="0"/>
              <a:t/>
            </a:r>
            <a:br>
              <a:rPr lang="en-US" sz="3200" dirty="0"/>
            </a:br>
            <a:endParaRPr lang="he-IL" sz="3200" dirty="0">
              <a:solidFill>
                <a:srgbClr val="00206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-254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-2540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6584" y="1280791"/>
            <a:ext cx="7488832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he-IL" sz="2800" b="1" dirty="0" smtClean="0">
                <a:solidFill>
                  <a:srgbClr val="002060"/>
                </a:solidFill>
              </a:rPr>
              <a:t>חלוקת עבודה:</a:t>
            </a:r>
          </a:p>
          <a:p>
            <a:r>
              <a:rPr lang="he-IL" sz="2800" dirty="0">
                <a:solidFill>
                  <a:srgbClr val="002060"/>
                </a:solidFill>
              </a:rPr>
              <a:t>במהלך הסבבים למדנו כיצד לחלק את העבודה ביננו</a:t>
            </a:r>
          </a:p>
          <a:p>
            <a:r>
              <a:rPr lang="he-IL" sz="2800" dirty="0">
                <a:solidFill>
                  <a:srgbClr val="002060"/>
                </a:solidFill>
              </a:rPr>
              <a:t>בצורה יעילה שתביא לידי ביטוי את כישורי כל בת </a:t>
            </a:r>
            <a:r>
              <a:rPr lang="he-IL" sz="2800" dirty="0" smtClean="0">
                <a:solidFill>
                  <a:srgbClr val="002060"/>
                </a:solidFill>
              </a:rPr>
              <a:t>בקבוצה על </a:t>
            </a:r>
            <a:r>
              <a:rPr lang="he-IL" sz="2800" dirty="0">
                <a:solidFill>
                  <a:srgbClr val="002060"/>
                </a:solidFill>
              </a:rPr>
              <a:t>הצד הטוב </a:t>
            </a:r>
            <a:r>
              <a:rPr lang="he-IL" sz="2800" dirty="0" smtClean="0">
                <a:solidFill>
                  <a:srgbClr val="002060"/>
                </a:solidFill>
              </a:rPr>
              <a:t>ביותר.</a:t>
            </a:r>
            <a:endParaRPr lang="he-I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395536" y="188640"/>
            <a:ext cx="8291264" cy="194421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>אבטחת</a:t>
            </a:r>
            <a:r>
              <a:rPr kumimoji="0" lang="he-IL" sz="3200" b="1" i="0" u="none" strike="noStrike" kern="1200" cap="none" spc="0" normalizeH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> מידע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>: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/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> </a:t>
            </a:r>
            <a:r>
              <a:rPr kumimoji="0" lang="he-IL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  <a:t/>
            </a:r>
            <a:b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AB60E"/>
                </a:solidFill>
                <a:effectLst/>
                <a:uLnTx/>
                <a:uFillTx/>
                <a:latin typeface="Calibri"/>
                <a:ea typeface="+mj-ea"/>
                <a:cs typeface="+mn-cs"/>
              </a:rPr>
            </a:b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rgbClr val="0AB60E"/>
              </a:solidFill>
              <a:effectLst/>
              <a:uLnTx/>
              <a:uFillTx/>
              <a:latin typeface="Calibri"/>
              <a:ea typeface="+mj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-12700"/>
            <a:ext cx="46990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449" y="0"/>
            <a:ext cx="171450" cy="688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196752"/>
            <a:ext cx="7920880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solidFill>
                  <a:schemeClr val="tx2">
                    <a:lumMod val="75000"/>
                  </a:schemeClr>
                </a:solidFill>
              </a:rPr>
              <a:t>השתמשנו באימות של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google</a:t>
            </a:r>
            <a:r>
              <a:rPr lang="he-IL" sz="2800" dirty="0">
                <a:solidFill>
                  <a:schemeClr val="tx2">
                    <a:lumMod val="75000"/>
                  </a:schemeClr>
                </a:solidFill>
              </a:rPr>
              <a:t> על מנת לאמת מתנדב קיים.</a:t>
            </a:r>
          </a:p>
          <a:p>
            <a:r>
              <a:rPr lang="he-IL" sz="2800" dirty="0">
                <a:solidFill>
                  <a:schemeClr val="tx2">
                    <a:lumMod val="75000"/>
                  </a:schemeClr>
                </a:solidFill>
              </a:rPr>
              <a:t>מכיוון שבשלב זה לא הוספנו אפשרות של תרומה לארגון, לכן לא הוצרכו לממש אבטחת מידע.</a:t>
            </a:r>
          </a:p>
          <a:p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925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415</Words>
  <Application>Microsoft Office PowerPoint</Application>
  <PresentationFormat>‫הצגה על המסך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ערכת נושא Office</vt:lpstr>
      <vt:lpstr>בס"ד      </vt:lpstr>
      <vt:lpstr>  </vt:lpstr>
      <vt:lpstr>מצגת של PowerPoint</vt:lpstr>
      <vt:lpstr>מהלך הפיתוח: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סיכום הפרוייקט:</vt:lpstr>
      <vt:lpstr>תכניות פיתוח להמשך :  הרחבת האפליקציה כך שתאפשר דברים נוספים, לדוג' העברת מענקי צדקה לחשבון הארגון ולחשבונות המתנדבים, וכן שיתוף עם ארגוני חסד נוספים. </vt:lpstr>
      <vt:lpstr>סיכום הקורס:</vt:lpstr>
      <vt:lpstr>תודה רבה!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המיזם  סלוגו שמות הצוות</dc:title>
  <dc:creator>Bat-sheva</dc:creator>
  <cp:lastModifiedBy>שירה</cp:lastModifiedBy>
  <cp:revision>119</cp:revision>
  <cp:lastPrinted>2017-09-13T05:19:38Z</cp:lastPrinted>
  <dcterms:created xsi:type="dcterms:W3CDTF">2017-09-12T08:55:57Z</dcterms:created>
  <dcterms:modified xsi:type="dcterms:W3CDTF">2018-02-26T09:50:22Z</dcterms:modified>
</cp:coreProperties>
</file>