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7" r:id="rId7"/>
    <p:sldId id="268" r:id="rId8"/>
    <p:sldId id="259" r:id="rId9"/>
    <p:sldId id="261" r:id="rId10"/>
    <p:sldId id="262" r:id="rId11"/>
    <p:sldId id="264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>
        <p:scale>
          <a:sx n="60" d="100"/>
          <a:sy n="60" d="100"/>
        </p:scale>
        <p:origin x="-144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r" defTabSz="914400" rtl="1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org/manual/reference/operator/update/#id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 </a:t>
            </a:r>
            <a:r>
              <a:rPr lang="en-US" dirty="0" err="1" smtClean="0"/>
              <a:t>db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Persistent Data for </a:t>
            </a:r>
            <a:r>
              <a:rPr lang="en-US" dirty="0" err="1" smtClean="0"/>
              <a:t>NodeJS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4406900" y="5702300"/>
            <a:ext cx="3759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https://docs.mongodb.org/manual/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69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in Mongo</a:t>
            </a:r>
            <a:endParaRPr lang="he-I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999731"/>
              </p:ext>
            </p:extLst>
          </p:nvPr>
        </p:nvGraphicFramePr>
        <p:xfrm>
          <a:off x="949960" y="1317246"/>
          <a:ext cx="11033760" cy="3742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880">
                  <a:extLst>
                    <a:ext uri="{9D8B030D-6E8A-4147-A177-3AD203B41FA5}">
                      <a16:colId xmlns:a16="http://schemas.microsoft.com/office/drawing/2014/main" val="2177790964"/>
                    </a:ext>
                  </a:extLst>
                </a:gridCol>
                <a:gridCol w="5516880">
                  <a:extLst>
                    <a:ext uri="{9D8B030D-6E8A-4147-A177-3AD203B41FA5}">
                      <a16:colId xmlns:a16="http://schemas.microsoft.com/office/drawing/2014/main" val="2785196713"/>
                    </a:ext>
                  </a:extLst>
                </a:gridCol>
              </a:tblGrid>
              <a:tr h="57637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Operation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Code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815650"/>
                  </a:ext>
                </a:extLst>
              </a:tr>
              <a:tr h="1675084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Update data in collection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db.users.update</a:t>
                      </a:r>
                      <a:r>
                        <a:rPr lang="en-US" dirty="0" smtClean="0"/>
                        <a:t>(</a:t>
                      </a:r>
                    </a:p>
                    <a:p>
                      <a:pPr algn="l" rtl="0"/>
                      <a:r>
                        <a:rPr lang="en-US" dirty="0" smtClean="0"/>
                        <a:t>&lt;query </a:t>
                      </a:r>
                      <a:r>
                        <a:rPr lang="en-US" dirty="0" err="1" smtClean="0"/>
                        <a:t>param</a:t>
                      </a:r>
                      <a:r>
                        <a:rPr lang="en-US" dirty="0" smtClean="0"/>
                        <a:t>&gt;,</a:t>
                      </a:r>
                    </a:p>
                    <a:p>
                      <a:pPr algn="l" rtl="0"/>
                      <a:r>
                        <a:rPr lang="en-US" dirty="0" smtClean="0"/>
                        <a:t>{&lt;update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param</a:t>
                      </a:r>
                      <a:r>
                        <a:rPr lang="en-US" baseline="0" dirty="0" smtClean="0"/>
                        <a:t>&gt;:&lt;data&gt;},</a:t>
                      </a:r>
                    </a:p>
                    <a:p>
                      <a:pPr algn="l" rtl="0"/>
                      <a:r>
                        <a:rPr lang="en-US" baseline="0" dirty="0" smtClean="0"/>
                        <a:t>&lt;options&gt;</a:t>
                      </a:r>
                    </a:p>
                    <a:p>
                      <a:pPr algn="l" rtl="0"/>
                      <a:r>
                        <a:rPr lang="en-US" baseline="0" dirty="0" smtClean="0"/>
                        <a:t>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56261"/>
                  </a:ext>
                </a:extLst>
              </a:tr>
              <a:tr h="57637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parameters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hlinkClick r:id="rId2"/>
                        </a:rPr>
                        <a:t>https://docs.mongodb.org/manual/reference/operator/update/#id1</a:t>
                      </a:r>
                      <a:endParaRPr lang="en-US" dirty="0" smtClean="0"/>
                    </a:p>
                    <a:p>
                      <a:pPr algn="l" rtl="0"/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52985"/>
                  </a:ext>
                </a:extLst>
              </a:tr>
              <a:tr h="57637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Remove Document</a:t>
                      </a:r>
                      <a:r>
                        <a:rPr lang="en-US" baseline="0" dirty="0" smtClean="0"/>
                        <a:t> from a collection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db.users.remove</a:t>
                      </a:r>
                      <a:r>
                        <a:rPr lang="en-US" dirty="0" smtClean="0"/>
                        <a:t>({</a:t>
                      </a:r>
                      <a:r>
                        <a:rPr lang="en-US" dirty="0" err="1" smtClean="0"/>
                        <a:t>name:value</a:t>
                      </a:r>
                      <a:r>
                        <a:rPr lang="en-US" dirty="0" smtClean="0"/>
                        <a:t>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569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93080" y="6461761"/>
            <a:ext cx="659892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Update method API: https</a:t>
            </a:r>
            <a:r>
              <a:rPr lang="en-US" sz="1200" dirty="0"/>
              <a:t>://docs.mongodb.org/manual/reference/method/db.collection.update/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80946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Update </a:t>
            </a:r>
            <a:r>
              <a:rPr lang="en-US" dirty="0" smtClean="0"/>
              <a:t>Parameters</a:t>
            </a: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957924"/>
              </p:ext>
            </p:extLst>
          </p:nvPr>
        </p:nvGraphicFramePr>
        <p:xfrm>
          <a:off x="1371600" y="2286000"/>
          <a:ext cx="960120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75608845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410734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Syntax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Operation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3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$set:{</a:t>
                      </a:r>
                      <a:r>
                        <a:rPr lang="en-US" dirty="0" err="1" smtClean="0"/>
                        <a:t>name:value</a:t>
                      </a:r>
                      <a:r>
                        <a:rPr lang="en-US" dirty="0" smtClean="0"/>
                        <a:t>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Set</a:t>
                      </a:r>
                      <a:r>
                        <a:rPr lang="en-US" baseline="0" dirty="0" smtClean="0"/>
                        <a:t> name to be value if found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88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inc</a:t>
                      </a:r>
                      <a:r>
                        <a:rPr lang="en-US" dirty="0" smtClean="0"/>
                        <a:t>:{</a:t>
                      </a:r>
                      <a:r>
                        <a:rPr lang="en-US" dirty="0" err="1" smtClean="0"/>
                        <a:t>name:step</a:t>
                      </a:r>
                      <a:r>
                        <a:rPr lang="en-US" dirty="0" smtClean="0"/>
                        <a:t>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Increment</a:t>
                      </a:r>
                      <a:r>
                        <a:rPr lang="en-US" baseline="0" dirty="0" smtClean="0"/>
                        <a:t> name by step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5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$unset:{</a:t>
                      </a:r>
                      <a:r>
                        <a:rPr lang="en-US" dirty="0" err="1" smtClean="0"/>
                        <a:t>name:value</a:t>
                      </a:r>
                      <a:r>
                        <a:rPr lang="en-US" dirty="0" smtClean="0"/>
                        <a:t>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Remove the name (value doesn’t matter)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$rename:{</a:t>
                      </a:r>
                      <a:r>
                        <a:rPr lang="en-US" dirty="0" err="1" smtClean="0"/>
                        <a:t>name:value</a:t>
                      </a:r>
                      <a:r>
                        <a:rPr lang="en-US" dirty="0" smtClean="0"/>
                        <a:t>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Change the key-name from name to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86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$set:{</a:t>
                      </a:r>
                      <a:r>
                        <a:rPr lang="en-US" b="0" dirty="0" smtClean="0"/>
                        <a:t>name</a:t>
                      </a:r>
                      <a:r>
                        <a:rPr lang="en-US" b="1" dirty="0" smtClean="0"/>
                        <a:t>.$</a:t>
                      </a:r>
                      <a:r>
                        <a:rPr lang="en-US" b="0" dirty="0" smtClean="0"/>
                        <a:t>:value</a:t>
                      </a:r>
                      <a:r>
                        <a:rPr lang="en-US" dirty="0" smtClean="0"/>
                        <a:t>}</a:t>
                      </a:r>
                      <a:endParaRPr lang="he-IL" dirty="0" smtClean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When value</a:t>
                      </a:r>
                      <a:r>
                        <a:rPr lang="en-US" baseline="0" dirty="0" smtClean="0"/>
                        <a:t> is as list, </a:t>
                      </a:r>
                      <a:r>
                        <a:rPr lang="en-US" dirty="0" smtClean="0"/>
                        <a:t>Will change the key matches to</a:t>
                      </a:r>
                      <a:r>
                        <a:rPr lang="en-US" baseline="0" dirty="0" smtClean="0"/>
                        <a:t> the query parameter </a:t>
                      </a:r>
                      <a:r>
                        <a:rPr lang="en-US" b="1" baseline="0" dirty="0" smtClean="0"/>
                        <a:t>inside</a:t>
                      </a:r>
                      <a:r>
                        <a:rPr lang="en-US" b="0" baseline="0" dirty="0" smtClean="0"/>
                        <a:t>  value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6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$set:{</a:t>
                      </a:r>
                      <a:r>
                        <a:rPr lang="en-US" b="0" dirty="0" err="1" smtClean="0"/>
                        <a:t>name</a:t>
                      </a:r>
                      <a:r>
                        <a:rPr lang="en-US" b="1" dirty="0" err="1" smtClean="0"/>
                        <a:t>.innerNamw</a:t>
                      </a:r>
                      <a:r>
                        <a:rPr lang="en-US" b="0" dirty="0" err="1" smtClean="0"/>
                        <a:t>:value</a:t>
                      </a:r>
                      <a:r>
                        <a:rPr lang="en-US" dirty="0" smtClean="0"/>
                        <a:t>}</a:t>
                      </a:r>
                      <a:endParaRPr lang="he-IL" dirty="0" smtClean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When value</a:t>
                      </a:r>
                      <a:r>
                        <a:rPr lang="en-US" baseline="0" dirty="0" smtClean="0"/>
                        <a:t> is an object, </a:t>
                      </a:r>
                      <a:r>
                        <a:rPr lang="en-US" dirty="0" smtClean="0"/>
                        <a:t>Will change the inner key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inside</a:t>
                      </a:r>
                      <a:r>
                        <a:rPr lang="en-US" b="0" baseline="0" dirty="0" smtClean="0"/>
                        <a:t>  value</a:t>
                      </a:r>
                      <a:endParaRPr lang="en-US" dirty="0" smtClean="0"/>
                    </a:p>
                    <a:p>
                      <a:pPr algn="l" rtl="0"/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6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$pop</a:t>
                      </a:r>
                      <a:r>
                        <a:rPr lang="en-US" dirty="0" smtClean="0"/>
                        <a:t>:{</a:t>
                      </a:r>
                      <a:r>
                        <a:rPr lang="en-US" dirty="0" err="1" smtClean="0"/>
                        <a:t>name:value</a:t>
                      </a:r>
                      <a:r>
                        <a:rPr lang="en-US" dirty="0" smtClean="0"/>
                        <a:t>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Remove the value from the name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8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$push</a:t>
                      </a:r>
                      <a:r>
                        <a:rPr lang="en-US" dirty="0" smtClean="0"/>
                        <a:t>:{</a:t>
                      </a:r>
                      <a:r>
                        <a:rPr lang="en-US" dirty="0" err="1" smtClean="0"/>
                        <a:t>name:value</a:t>
                      </a:r>
                      <a:r>
                        <a:rPr lang="en-US" dirty="0" smtClean="0"/>
                        <a:t>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the value to the name list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95618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28900" y="6519446"/>
            <a:ext cx="90678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More on </a:t>
            </a:r>
            <a:r>
              <a:rPr lang="en-US" sz="1600" dirty="0"/>
              <a:t>update parameters: https://docs.mongodb.org/manual/reference/operator/update/#id1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552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Update </a:t>
            </a:r>
            <a:r>
              <a:rPr lang="en-US" dirty="0" smtClean="0"/>
              <a:t>options</a:t>
            </a:r>
            <a:endParaRPr lang="he-IL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943900"/>
              </p:ext>
            </p:extLst>
          </p:nvPr>
        </p:nvGraphicFramePr>
        <p:xfrm>
          <a:off x="1371600" y="2286000"/>
          <a:ext cx="96012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399706746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950849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Parameter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it does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5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Upsert</a:t>
                      </a:r>
                      <a:r>
                        <a:rPr lang="en-US" dirty="0" smtClean="0"/>
                        <a:t>  [Boolean]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aseline="0" dirty="0" smtClean="0"/>
                        <a:t>will create a </a:t>
                      </a:r>
                      <a:r>
                        <a:rPr lang="en-US" b="1" baseline="0" dirty="0" smtClean="0"/>
                        <a:t>new</a:t>
                      </a:r>
                      <a:r>
                        <a:rPr lang="en-US" b="0" baseline="0" dirty="0" smtClean="0"/>
                        <a:t> document if update didn’t find anyone itself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21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Multi </a:t>
                      </a:r>
                      <a:r>
                        <a:rPr lang="en-US" dirty="0" smtClean="0"/>
                        <a:t>[Boolean]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Will update all the found docs, if false only the first found will</a:t>
                      </a:r>
                      <a:r>
                        <a:rPr lang="en-US" baseline="0" dirty="0" smtClean="0"/>
                        <a:t> be updated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967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30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953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Comparison Operators</a:t>
            </a:r>
            <a:endParaRPr lang="he-IL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5803900" y="6488668"/>
            <a:ext cx="63881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https://docs.mongodb.org/manual/reference/operator/query/</a:t>
            </a:r>
            <a:endParaRPr lang="he-I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Syntax</a:t>
            </a:r>
          </a:p>
          <a:p>
            <a:pPr lvl="1" algn="l" rtl="0"/>
            <a:r>
              <a:rPr lang="en-US" dirty="0" smtClean="0"/>
              <a:t>{name: {</a:t>
            </a:r>
            <a:r>
              <a:rPr lang="en-US" dirty="0" err="1" smtClean="0"/>
              <a:t>operatr</a:t>
            </a:r>
            <a:r>
              <a:rPr lang="en-US" dirty="0" smtClean="0"/>
              <a:t>: </a:t>
            </a:r>
            <a:r>
              <a:rPr lang="en-US" dirty="0" err="1" smtClean="0"/>
              <a:t>val</a:t>
            </a:r>
            <a:r>
              <a:rPr lang="en-US" dirty="0" smtClean="0"/>
              <a:t>, ….</a:t>
            </a:r>
          </a:p>
          <a:p>
            <a:pPr algn="l" rtl="0"/>
            <a:r>
              <a:rPr lang="en-US" dirty="0" smtClean="0"/>
              <a:t>Examples:</a:t>
            </a:r>
          </a:p>
          <a:p>
            <a:pPr lvl="1" algn="l" rtl="0"/>
            <a:r>
              <a:rPr lang="en-US" dirty="0" smtClean="0"/>
              <a:t>$</a:t>
            </a:r>
            <a:r>
              <a:rPr lang="en-US" dirty="0" err="1" smtClean="0"/>
              <a:t>gt</a:t>
            </a:r>
            <a:r>
              <a:rPr lang="en-US" dirty="0" smtClean="0"/>
              <a:t> – greater than</a:t>
            </a:r>
          </a:p>
          <a:p>
            <a:pPr lvl="1" algn="l" rtl="0"/>
            <a:r>
              <a:rPr lang="en-US" dirty="0" smtClean="0"/>
              <a:t>$</a:t>
            </a:r>
            <a:r>
              <a:rPr lang="en-US" dirty="0" err="1" smtClean="0"/>
              <a:t>lt</a:t>
            </a:r>
            <a:r>
              <a:rPr lang="en-US" dirty="0" smtClean="0"/>
              <a:t> – less than</a:t>
            </a:r>
          </a:p>
          <a:p>
            <a:pPr lvl="1" algn="l" rtl="0"/>
            <a:r>
              <a:rPr lang="en-US" dirty="0" smtClean="0"/>
              <a:t>$</a:t>
            </a:r>
            <a:r>
              <a:rPr lang="en-US" dirty="0" err="1" smtClean="0"/>
              <a:t>eq</a:t>
            </a:r>
            <a:r>
              <a:rPr lang="en-US" dirty="0"/>
              <a:t> </a:t>
            </a:r>
            <a:r>
              <a:rPr lang="en-US" dirty="0" smtClean="0"/>
              <a:t>– equals to</a:t>
            </a:r>
          </a:p>
          <a:p>
            <a:pPr lvl="1" algn="l" rtl="0"/>
            <a:r>
              <a:rPr lang="en-US" dirty="0" smtClean="0"/>
              <a:t>….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094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a glance of what you know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 smtClean="0"/>
              <a:t>אם נרצה ליצור טבלה ב</a:t>
            </a:r>
            <a:r>
              <a:rPr lang="en-US" dirty="0" smtClean="0"/>
              <a:t>SQL</a:t>
            </a:r>
            <a:r>
              <a:rPr lang="he-IL" dirty="0" smtClean="0"/>
              <a:t> עבור משתמשים בשרת שלנו, איך היינו עושים את זה?</a:t>
            </a:r>
          </a:p>
          <a:p>
            <a:pPr marL="0" indent="0" algn="l" rtl="0">
              <a:buNone/>
            </a:pPr>
            <a:r>
              <a:rPr lang="en-US" sz="1800" dirty="0"/>
              <a:t>CREATE TABLE </a:t>
            </a:r>
            <a:r>
              <a:rPr lang="en-US" sz="1800" dirty="0" smtClean="0"/>
              <a:t>Users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(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</a:t>
            </a:r>
            <a:r>
              <a:rPr lang="en-US" sz="1800" dirty="0" err="1" smtClean="0"/>
              <a:t>UserID</a:t>
            </a:r>
            <a:r>
              <a:rPr lang="en-US" sz="1800" dirty="0" smtClean="0"/>
              <a:t> </a:t>
            </a:r>
            <a:r>
              <a:rPr lang="en-US" sz="1800" dirty="0" err="1"/>
              <a:t>int</a:t>
            </a:r>
            <a:r>
              <a:rPr lang="en-US" sz="1800" dirty="0"/>
              <a:t>,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</a:t>
            </a:r>
            <a:r>
              <a:rPr lang="en-US" sz="1800" dirty="0" err="1" smtClean="0"/>
              <a:t>LastName</a:t>
            </a:r>
            <a:r>
              <a:rPr lang="en-US" sz="1800" dirty="0" smtClean="0"/>
              <a:t> </a:t>
            </a:r>
            <a:r>
              <a:rPr lang="en-US" sz="1800" dirty="0"/>
              <a:t>varchar(255),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 </a:t>
            </a:r>
            <a:r>
              <a:rPr lang="en-US" sz="1800" dirty="0"/>
              <a:t>varchar(255),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Email </a:t>
            </a:r>
            <a:r>
              <a:rPr lang="en-US" sz="1800" dirty="0"/>
              <a:t>varchar(255),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Password </a:t>
            </a:r>
            <a:r>
              <a:rPr lang="en-US" sz="1800" dirty="0"/>
              <a:t>varchar(255)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);</a:t>
            </a:r>
          </a:p>
          <a:p>
            <a:pPr marL="0" indent="0" algn="r">
              <a:buNone/>
            </a:pPr>
            <a:r>
              <a:rPr lang="he-IL" sz="1800" dirty="0" smtClean="0"/>
              <a:t>וזה עוד החלק הקל ב</a:t>
            </a:r>
            <a:r>
              <a:rPr lang="en-US" sz="1800" dirty="0" smtClean="0"/>
              <a:t>SQL</a:t>
            </a:r>
            <a:r>
              <a:rPr lang="he-IL" sz="1800" dirty="0" smtClean="0"/>
              <a:t>.</a:t>
            </a:r>
          </a:p>
          <a:p>
            <a:pPr marL="0" indent="0" algn="r">
              <a:buNone/>
            </a:pPr>
            <a:r>
              <a:rPr lang="he-IL" sz="1800" dirty="0" smtClean="0"/>
              <a:t>השאלה המתבקשת היא?</a:t>
            </a:r>
          </a:p>
          <a:p>
            <a:pPr marL="0" indent="0" algn="r">
              <a:buNone/>
            </a:pPr>
            <a:r>
              <a:rPr lang="he-IL" sz="1800" dirty="0" smtClean="0"/>
              <a:t>אין איזו דרך יותר קלה ותכנותית לעבוד עם מסדי נתונים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178878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, none relational Db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כיום בפלטפורמות רבות, נהוג להשתמש במסדי נתונים שאינם ראציונלים ואינם </a:t>
            </a:r>
            <a:r>
              <a:rPr lang="en-US" dirty="0" smtClean="0"/>
              <a:t>SQL</a:t>
            </a:r>
            <a:r>
              <a:rPr lang="he-IL" dirty="0" smtClean="0"/>
              <a:t>ים</a:t>
            </a:r>
          </a:p>
          <a:p>
            <a:r>
              <a:rPr lang="he-IL" dirty="0" smtClean="0"/>
              <a:t>הסיבות הן פשוטות:</a:t>
            </a:r>
          </a:p>
          <a:p>
            <a:pPr lvl="1"/>
            <a:r>
              <a:rPr lang="he-IL" dirty="0" smtClean="0"/>
              <a:t>רובנו לא משתמשים במסד נתונים כל כך גדול שאנחנו צריכים את היכולות של </a:t>
            </a:r>
            <a:r>
              <a:rPr lang="en-US" dirty="0" smtClean="0"/>
              <a:t>SQL</a:t>
            </a:r>
            <a:endParaRPr lang="he-IL" dirty="0" smtClean="0"/>
          </a:p>
          <a:p>
            <a:pPr lvl="1"/>
            <a:r>
              <a:rPr lang="he-IL" dirty="0" smtClean="0"/>
              <a:t>רובנו לא באמת עושים חתכים מיוחדים בנתונים ולא מערבבים בינהם הרבה</a:t>
            </a:r>
          </a:p>
          <a:p>
            <a:pPr lvl="1"/>
            <a:r>
              <a:rPr lang="he-IL" dirty="0" smtClean="0"/>
              <a:t>כולנו רוצים דרך נוחה וקלה יותר לבנות את מסד הנתונים</a:t>
            </a:r>
          </a:p>
          <a:p>
            <a:pPr lvl="1"/>
            <a:r>
              <a:rPr lang="he-IL" dirty="0" smtClean="0"/>
              <a:t>נעדיף שזה ירגיש כמו תכנות, ויהיה חלק מהשפה, עם אותו הסינטקס ואותה ההתנהגות</a:t>
            </a:r>
          </a:p>
          <a:p>
            <a:r>
              <a:rPr lang="he-IL" dirty="0" smtClean="0"/>
              <a:t>ולכן, כולנו משתמשים במסדי נתונים שאינם </a:t>
            </a:r>
            <a:r>
              <a:rPr lang="en-US" dirty="0" smtClean="0"/>
              <a:t>SQL</a:t>
            </a:r>
            <a:r>
              <a:rPr lang="he-IL" dirty="0" smtClean="0"/>
              <a:t> לרוב, כמו </a:t>
            </a:r>
            <a:r>
              <a:rPr lang="en-US" dirty="0" err="1" smtClean="0"/>
              <a:t>MongoDb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043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שיטת עבודה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0754"/>
            <a:ext cx="9601200" cy="4186646"/>
          </a:xfrm>
        </p:spPr>
        <p:txBody>
          <a:bodyPr/>
          <a:lstStyle/>
          <a:p>
            <a:pPr algn="l" rtl="0"/>
            <a:r>
              <a:rPr lang="en-US" dirty="0" smtClean="0"/>
              <a:t>Install mongo</a:t>
            </a:r>
          </a:p>
          <a:p>
            <a:pPr algn="l" rtl="0"/>
            <a:r>
              <a:rPr lang="en-US" dirty="0" smtClean="0"/>
              <a:t>How To Use Mongo?</a:t>
            </a:r>
          </a:p>
          <a:p>
            <a:pPr lvl="1" algn="l" rtl="0"/>
            <a:r>
              <a:rPr lang="en-US" dirty="0" smtClean="0"/>
              <a:t>You can use the shell</a:t>
            </a:r>
          </a:p>
          <a:p>
            <a:pPr lvl="1" algn="l" rtl="0"/>
            <a:r>
              <a:rPr lang="en-US" dirty="0" smtClean="0"/>
              <a:t>You can use in the code</a:t>
            </a:r>
          </a:p>
          <a:p>
            <a:pPr lvl="1" algn="l" rtl="0"/>
            <a:r>
              <a:rPr lang="en-US" dirty="0" smtClean="0"/>
              <a:t>You can use with additional graphical apps</a:t>
            </a:r>
          </a:p>
          <a:p>
            <a:pPr algn="l" rtl="0"/>
            <a:r>
              <a:rPr lang="en-US" dirty="0" smtClean="0"/>
              <a:t>How to do it right?</a:t>
            </a:r>
          </a:p>
          <a:p>
            <a:pPr lvl="1" algn="l" rtl="0"/>
            <a:r>
              <a:rPr lang="en-US" dirty="0" smtClean="0"/>
              <a:t>Test your idea in the shell on local Db</a:t>
            </a:r>
          </a:p>
          <a:p>
            <a:pPr lvl="2" algn="l" rtl="0"/>
            <a:r>
              <a:rPr lang="en-US" dirty="0" smtClean="0"/>
              <a:t>Works? Right it in the code!</a:t>
            </a:r>
          </a:p>
          <a:p>
            <a:pPr lvl="1" algn="l" rtl="0"/>
            <a:r>
              <a:rPr lang="en-US" dirty="0" smtClean="0"/>
              <a:t>Have a bug in the code?</a:t>
            </a:r>
          </a:p>
          <a:p>
            <a:pPr lvl="2" algn="l" rtl="0"/>
            <a:r>
              <a:rPr lang="en-US" dirty="0" smtClean="0"/>
              <a:t>Test the code in the shell to see why the bugs keep coming</a:t>
            </a:r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514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and Then..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כאשר עובדים עם </a:t>
            </a:r>
            <a:r>
              <a:rPr lang="en-US" sz="2400" dirty="0" smtClean="0"/>
              <a:t>SQL</a:t>
            </a:r>
            <a:r>
              <a:rPr lang="he-IL" sz="2400" dirty="0" smtClean="0"/>
              <a:t>, אנחנו מוגבלים לפי טבלה.</a:t>
            </a:r>
          </a:p>
          <a:p>
            <a:pPr lvl="1"/>
            <a:r>
              <a:rPr lang="he-IL" sz="2400" dirty="0" smtClean="0"/>
              <a:t>לכל טבלה יש מבנה משלה</a:t>
            </a:r>
          </a:p>
          <a:p>
            <a:pPr lvl="1"/>
            <a:r>
              <a:rPr lang="he-IL" sz="2400" dirty="0" smtClean="0"/>
              <a:t>כל נתון שנכניס חייב לעמוד בתנאי</a:t>
            </a:r>
          </a:p>
          <a:p>
            <a:r>
              <a:rPr lang="he-IL" sz="2400" dirty="0" smtClean="0"/>
              <a:t>לכן המון פעמים אנחנו נתקלים במצבים בהם אנחנו יוצרים יותר מטבלה אחת על מנת לייצג אוסף נתונים אחד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2816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במקום להציג נתון כשורה בטבלה, יהיה לנו נוח יותר לעבוד עם אובייקטים</a:t>
            </a:r>
          </a:p>
          <a:p>
            <a:endParaRPr lang="he-IL" sz="2400" dirty="0"/>
          </a:p>
          <a:p>
            <a:r>
              <a:rPr lang="he-IL" sz="2400" dirty="0" smtClean="0"/>
              <a:t>מסמכים הם אובייקטים במונגו, המייצגים נתון.</a:t>
            </a:r>
          </a:p>
          <a:p>
            <a:r>
              <a:rPr lang="he-IL" sz="2400" dirty="0" smtClean="0"/>
              <a:t>מסמכים נותנים לנו יותר חופש עבודה ונוחות בתכנות</a:t>
            </a:r>
          </a:p>
          <a:p>
            <a:r>
              <a:rPr lang="he-IL" sz="2400" dirty="0" smtClean="0"/>
              <a:t>מסמך יכול להיות קיים לפני שיש בכלל טבלה לאחסן אותו בתוכה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88590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Collections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1800" i="1" dirty="0" smtClean="0"/>
              <a:t>אם כבר הפכנו את הנתון בטבלה לנוח, למה שנמשיך לעבוד עם טבלאות?! --  כל מתכנת עם ראש</a:t>
            </a:r>
          </a:p>
          <a:p>
            <a:pPr marL="0" indent="0">
              <a:buNone/>
            </a:pPr>
            <a:endParaRPr lang="he-IL" i="1" dirty="0"/>
          </a:p>
          <a:p>
            <a:r>
              <a:rPr lang="he-IL" dirty="0" smtClean="0"/>
              <a:t>במקום טבלאות, אנחנו עובדים עם אוספים.</a:t>
            </a:r>
          </a:p>
          <a:p>
            <a:r>
              <a:rPr lang="he-IL" dirty="0" smtClean="0"/>
              <a:t>אוסף מייצג בשבילנו מאגר נתונים עם אופי אחיד. כמו רשימת משתמשים</a:t>
            </a:r>
          </a:p>
          <a:p>
            <a:r>
              <a:rPr lang="he-IL" dirty="0" smtClean="0"/>
              <a:t>אוסף יכול להכיל מסמכים</a:t>
            </a:r>
          </a:p>
          <a:p>
            <a:r>
              <a:rPr lang="he-IL" dirty="0" smtClean="0"/>
              <a:t>אין שום הגבלה או התנייה למבנה המסמכים, אוסך יכול הלכי מסמכים עם מבנה שונה </a:t>
            </a:r>
          </a:p>
          <a:p>
            <a:r>
              <a:rPr lang="he-IL" dirty="0" smtClean="0"/>
              <a:t>את פעולות החיפוש, סינון, וכל השאר נבצע על אוסף</a:t>
            </a:r>
          </a:p>
        </p:txBody>
      </p:sp>
    </p:spTree>
    <p:extLst>
      <p:ext uri="{BB962C8B-B14F-4D97-AF65-F5344CB8AC3E}">
        <p14:creationId xmlns:p14="http://schemas.microsoft.com/office/powerpoint/2010/main" val="42158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vs Mongo</a:t>
            </a:r>
            <a:endParaRPr lang="he-I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475648"/>
              </p:ext>
            </p:extLst>
          </p:nvPr>
        </p:nvGraphicFramePr>
        <p:xfrm>
          <a:off x="1371600" y="2286000"/>
          <a:ext cx="9601200" cy="423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10841467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71158559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919762240"/>
                    </a:ext>
                  </a:extLst>
                </a:gridCol>
              </a:tblGrid>
              <a:tr h="70612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פעולה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SQL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Mongo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256349"/>
                  </a:ext>
                </a:extLst>
              </a:tr>
              <a:tr h="70612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שמירת</a:t>
                      </a:r>
                      <a:r>
                        <a:rPr lang="he-IL" baseline="0" dirty="0" smtClean="0"/>
                        <a:t> נתון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שורה בטבלה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אובייקט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70902"/>
                  </a:ext>
                </a:extLst>
              </a:tr>
              <a:tr h="70612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שמירת אוסף נתונים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טבלה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אוסף אובייקטים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40535"/>
                  </a:ext>
                </a:extLst>
              </a:tr>
              <a:tr h="70612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חיפוש נתון באוסף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ביצוע פעולה מתמטית על הטבלה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Find()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02271"/>
                  </a:ext>
                </a:extLst>
              </a:tr>
              <a:tr h="70612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יצירת נתון</a:t>
                      </a:r>
                      <a:r>
                        <a:rPr lang="he-IL" baseline="0" dirty="0" smtClean="0"/>
                        <a:t> חדש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קודם צריך טבלה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יוצרים</a:t>
                      </a:r>
                      <a:r>
                        <a:rPr lang="he-IL" baseline="0" dirty="0" smtClean="0"/>
                        <a:t> אובייקט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824115"/>
                  </a:ext>
                </a:extLst>
              </a:tr>
              <a:tr h="70612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הגבלות</a:t>
                      </a:r>
                      <a:r>
                        <a:rPr lang="he-IL" baseline="0" dirty="0" smtClean="0"/>
                        <a:t> באוסף נתונים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על כל הנתונים</a:t>
                      </a:r>
                      <a:r>
                        <a:rPr lang="he-IL" baseline="0" dirty="0" smtClean="0"/>
                        <a:t> בטבלה להיות באותו מבנה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כל אובייקט</a:t>
                      </a:r>
                      <a:r>
                        <a:rPr lang="he-IL" baseline="0" dirty="0" smtClean="0"/>
                        <a:t> באוסף יכול להיות עם המבנה שמתאים לו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07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2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Operations in Mongo</a:t>
            </a:r>
            <a:endParaRPr lang="he-I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743041"/>
              </p:ext>
            </p:extLst>
          </p:nvPr>
        </p:nvGraphicFramePr>
        <p:xfrm>
          <a:off x="1249680" y="1428750"/>
          <a:ext cx="9601200" cy="441850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6966250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517386047"/>
                    </a:ext>
                  </a:extLst>
                </a:gridCol>
              </a:tblGrid>
              <a:tr h="561701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Operation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Code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53812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Collection (table in SQL) “users”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db.createCollection</a:t>
                      </a:r>
                      <a:r>
                        <a:rPr lang="en-US" dirty="0" smtClean="0"/>
                        <a:t>(“users”,&lt;options&gt;)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31127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Create data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Well,</a:t>
                      </a:r>
                      <a:r>
                        <a:rPr lang="en-US" baseline="0" dirty="0" smtClean="0"/>
                        <a:t> just create an object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74008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Add data to collection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db.users.insert</a:t>
                      </a:r>
                      <a:r>
                        <a:rPr lang="en-US" dirty="0" smtClean="0"/>
                        <a:t>(&lt;data&gt;)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16220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Find data in</a:t>
                      </a:r>
                      <a:r>
                        <a:rPr lang="en-US" baseline="0" dirty="0" smtClean="0"/>
                        <a:t> collection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db.users.find</a:t>
                      </a:r>
                      <a:r>
                        <a:rPr lang="en-US" dirty="0" smtClean="0"/>
                        <a:t>(&lt;data in object&gt;)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880752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Get all data from a collection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db.users.find</a:t>
                      </a:r>
                      <a:r>
                        <a:rPr lang="en-US" dirty="0" smtClean="0"/>
                        <a:t>()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58379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data object type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BSON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94392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What a data can have inside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Numbers, strings, dates,</a:t>
                      </a:r>
                      <a:r>
                        <a:rPr lang="en-US" baseline="0" dirty="0" smtClean="0"/>
                        <a:t> lists, object, and much more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4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6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118</TotalTime>
  <Words>728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Aharoni</vt:lpstr>
      <vt:lpstr>Arial</vt:lpstr>
      <vt:lpstr>Franklin Gothic Book</vt:lpstr>
      <vt:lpstr>Crop</vt:lpstr>
      <vt:lpstr>Mongo db</vt:lpstr>
      <vt:lpstr>First, a glance of what you know</vt:lpstr>
      <vt:lpstr>noSQL, none relational Db</vt:lpstr>
      <vt:lpstr>שיטת עבודה</vt:lpstr>
      <vt:lpstr>Now and Then..</vt:lpstr>
      <vt:lpstr>Documents</vt:lpstr>
      <vt:lpstr>Collections</vt:lpstr>
      <vt:lpstr>SQL vs Mongo</vt:lpstr>
      <vt:lpstr>Operations in Mongo</vt:lpstr>
      <vt:lpstr>Operations in Mongo</vt:lpstr>
      <vt:lpstr>Update Parameters </vt:lpstr>
      <vt:lpstr>Update options</vt:lpstr>
      <vt:lpstr>Comparison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creator>itamar sh</dc:creator>
  <cp:lastModifiedBy>itamar sh</cp:lastModifiedBy>
  <cp:revision>30</cp:revision>
  <dcterms:created xsi:type="dcterms:W3CDTF">2016-04-05T18:13:07Z</dcterms:created>
  <dcterms:modified xsi:type="dcterms:W3CDTF">2016-04-05T20:12:06Z</dcterms:modified>
</cp:coreProperties>
</file>