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67" r:id="rId4"/>
    <p:sldId id="273" r:id="rId5"/>
    <p:sldId id="258" r:id="rId6"/>
    <p:sldId id="276" r:id="rId7"/>
    <p:sldId id="259" r:id="rId8"/>
    <p:sldId id="262" r:id="rId9"/>
    <p:sldId id="263" r:id="rId10"/>
    <p:sldId id="260" r:id="rId11"/>
    <p:sldId id="264" r:id="rId12"/>
    <p:sldId id="266" r:id="rId13"/>
    <p:sldId id="271" r:id="rId14"/>
    <p:sldId id="272" r:id="rId15"/>
    <p:sldId id="268" r:id="rId16"/>
    <p:sldId id="270" r:id="rId17"/>
    <p:sldId id="274" r:id="rId18"/>
    <p:sldId id="265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37F"/>
    <a:srgbClr val="0099CC"/>
    <a:srgbClr val="2B0C5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25" autoAdjust="0"/>
    <p:restoredTop sz="87069" autoAdjust="0"/>
  </p:normalViewPr>
  <p:slideViewPr>
    <p:cSldViewPr>
      <p:cViewPr varScale="1">
        <p:scale>
          <a:sx n="57" d="100"/>
          <a:sy n="57" d="100"/>
        </p:scale>
        <p:origin x="78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34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1A4FF4-104C-406F-B736-2F0974C6D7F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587EFC5-0117-4941-8F23-292E17965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0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1B41799-29CE-4171-8CEA-1A659BDC0BD7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A133C2A-8F63-46E4-91E2-7D6ABB8E0D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66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צריכות להיות חברות בקבוצה בשביל לקבל הרשאות כתיבה 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לויקי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(וגם לבחינה)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6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71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b="0" dirty="0" smtClean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21227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43269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165310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587351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4F03E29-7834-4689-B738-751FD1903B14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78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 לשמור, להעתיק,</a:t>
            </a:r>
            <a:r>
              <a:rPr lang="he-IL" baseline="0" dirty="0" smtClean="0"/>
              <a:t> </a:t>
            </a:r>
            <a:r>
              <a:rPr lang="he-IL" dirty="0" smtClean="0"/>
              <a:t>לעדכן, להשוות ולשחזר גרסאות</a:t>
            </a:r>
          </a:p>
          <a:p>
            <a:r>
              <a:rPr lang="he-IL" dirty="0" smtClean="0"/>
              <a:t>נוח יותר לשיתוף עם אחרים – אין צורך בשליחת קבצים גדולים אחד</a:t>
            </a:r>
            <a:r>
              <a:rPr lang="he-IL" baseline="0" dirty="0" smtClean="0"/>
              <a:t> לשני.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41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בדיקת גרסה ב- </a:t>
            </a:r>
            <a:r>
              <a:rPr lang="en-US" dirty="0" err="1" smtClean="0"/>
              <a:t>git</a:t>
            </a:r>
            <a:r>
              <a:rPr lang="en-US" dirty="0" smtClean="0"/>
              <a:t> –version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73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.</a:t>
            </a:r>
            <a:r>
              <a:rPr lang="en-US" altLang="en-US" sz="1200" dirty="0" err="1" smtClean="0"/>
              <a:t>gitignore</a:t>
            </a:r>
            <a:r>
              <a:rPr lang="he-IL" altLang="en-US" sz="1200" dirty="0" smtClean="0"/>
              <a:t> -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כדי לציין למערכת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כי ישנם קבצים שלא נרצה לנהל אותם (להתעלם מקבצים 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מסויימים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עלינו ליצור קובץ בשם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קובץ ללא שם, ועם סיומת 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39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To check the status of your repo</a:t>
            </a:r>
            <a:r>
              <a:rPr lang="en-US" baseline="0" dirty="0" smtClean="0">
                <a:solidFill>
                  <a:schemeClr val="tx1"/>
                </a:solidFill>
                <a:latin typeface="Courier" charset="0"/>
                <a:ea typeface="Gill Sans" charset="0"/>
                <a:cs typeface="Gill Sans" charset="0"/>
                <a:sym typeface="Courier" charset="0"/>
              </a:rPr>
              <a:t> -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git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status</a:t>
            </a:r>
          </a:p>
          <a:p>
            <a:pPr algn="l"/>
            <a:r>
              <a:rPr lang="en-US" dirty="0" err="1" smtClean="0">
                <a:solidFill>
                  <a:srgbClr val="0091CE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git</a:t>
            </a:r>
            <a:r>
              <a:rPr lang="en-US" baseline="0" dirty="0" smtClean="0">
                <a:solidFill>
                  <a:srgbClr val="0091CE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add. –to add all files</a:t>
            </a:r>
            <a:endParaRPr lang="en-US" dirty="0" smtClean="0">
              <a:solidFill>
                <a:srgbClr val="0091CE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39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39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פקודה זו תיצור העתק מלא של הקוד מקומית אצלנו - ללא שמירת הגרסאות שהייתה בו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3C2A-8F63-46E4-91E2-7D6ABB8E0D2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39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21227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43269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165310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587351" indent="-211021" algn="l" defTabSz="91442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4F03E29-7834-4689-B738-751FD1903B14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71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Hadar\Desktop\softwar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7" b="10659"/>
          <a:stretch/>
        </p:blipFill>
        <p:spPr bwMode="auto">
          <a:xfrm>
            <a:off x="179512" y="996092"/>
            <a:ext cx="8745033" cy="52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79512" y="5353963"/>
            <a:ext cx="8755529" cy="1331580"/>
            <a:chOff x="-3953207" y="4294188"/>
            <a:chExt cx="13059107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53207" y="4294188"/>
              <a:ext cx="13059107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pic>
        <p:nvPicPr>
          <p:cNvPr id="21" name="Picture 6" descr="C:\Users\Hadar\Desktop\softwar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000"/>
          <a:stretch/>
        </p:blipFill>
        <p:spPr bwMode="auto">
          <a:xfrm>
            <a:off x="179511" y="204005"/>
            <a:ext cx="8745033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Hadar\Desktop\softwar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000"/>
          <a:stretch/>
        </p:blipFill>
        <p:spPr bwMode="auto">
          <a:xfrm>
            <a:off x="179510" y="636053"/>
            <a:ext cx="874503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Hadar\Desktop\softwar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000"/>
          <a:stretch/>
        </p:blipFill>
        <p:spPr bwMode="auto">
          <a:xfrm>
            <a:off x="179512" y="420029"/>
            <a:ext cx="8745033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654649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hidden">
          <a:xfrm>
            <a:off x="6047438" y="6091540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hidden">
          <a:xfrm>
            <a:off x="2619320" y="5963238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2"/>
          <p:cNvSpPr>
            <a:spLocks/>
          </p:cNvSpPr>
          <p:nvPr userDrawn="1"/>
        </p:nvSpPr>
        <p:spPr bwMode="hidden">
          <a:xfrm>
            <a:off x="2828728" y="5975510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6"/>
          <p:cNvSpPr>
            <a:spLocks/>
          </p:cNvSpPr>
          <p:nvPr userDrawn="1"/>
        </p:nvSpPr>
        <p:spPr bwMode="hidden">
          <a:xfrm>
            <a:off x="5609489" y="5962122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9" name="Freeform 10"/>
          <p:cNvSpPr>
            <a:spLocks/>
          </p:cNvSpPr>
          <p:nvPr userDrawn="1"/>
        </p:nvSpPr>
        <p:spPr bwMode="hidden">
          <a:xfrm>
            <a:off x="211665" y="5987558"/>
            <a:ext cx="8723376" cy="825818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381329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381329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he-IL" dirty="0" smtClean="0"/>
              <a:t>מערכות מבוזרות</a:t>
            </a:r>
            <a:endParaRPr lang="he-IL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38132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F46617-572C-443D-A13A-BDA904D943D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897BF1F-D6BA-4D10-A16E-8F7C84C725A8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ce-il.github.io/se-class16b/assessments/#assessment-personal1-deploy-webapp" TargetMode="External"/><Relationship Id="rId2" Type="http://schemas.openxmlformats.org/officeDocument/2006/relationships/hyperlink" Target="http://jce-il.github.io/se-class16b/morea/webapp/experience-webapp-deploy-starter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ce-il.github.io/se-class16b/schedul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schacon.github.com/git/git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5.png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9512" y="6165304"/>
            <a:ext cx="8784976" cy="96914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2016</a:t>
            </a:r>
            <a:endParaRPr lang="he-IL" sz="2400" b="1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-243408"/>
            <a:ext cx="8718550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73422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workflow</a:t>
            </a:r>
            <a:endParaRPr lang="he-IL" dirty="0"/>
          </a:p>
        </p:txBody>
      </p:sp>
      <p:sp>
        <p:nvSpPr>
          <p:cNvPr id="5" name="Content Placeholder 3"/>
          <p:cNvSpPr>
            <a:spLocks noGrp="1"/>
          </p:cNvSpPr>
          <p:nvPr/>
        </p:nvSpPr>
        <p:spPr bwMode="auto">
          <a:xfrm>
            <a:off x="224817" y="1156170"/>
            <a:ext cx="370624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chemeClr val="tx2">
                  <a:lumMod val="50000"/>
                </a:schemeClr>
              </a:buClr>
              <a:buNone/>
              <a:defRPr/>
            </a:pPr>
            <a:r>
              <a:rPr lang="en-US" b="1" u="sng" dirty="0" smtClean="0"/>
              <a:t>Person A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Setup project &amp; repo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p</a:t>
            </a:r>
            <a:r>
              <a:rPr lang="en-US" dirty="0" smtClean="0"/>
              <a:t>ush code onto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lang="en-US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edit/commit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edit/commit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pull/push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 bwMode="auto">
          <a:xfrm>
            <a:off x="5606217" y="1628800"/>
            <a:ext cx="34163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tx2">
                  <a:lumMod val="50000"/>
                </a:schemeClr>
              </a:buClr>
              <a:buSzPct val="76000"/>
            </a:pPr>
            <a:r>
              <a:rPr lang="en-US" sz="2600" b="1" u="sng" dirty="0"/>
              <a:t>Person </a:t>
            </a:r>
            <a:r>
              <a:rPr lang="en-US" sz="2600" b="1" u="sng" dirty="0" smtClean="0"/>
              <a:t>B</a:t>
            </a:r>
            <a:endParaRPr lang="en-US" sz="2600" dirty="0"/>
          </a:p>
          <a:p>
            <a:pPr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</a:pPr>
            <a:endParaRPr lang="en-US" sz="2600" dirty="0" smtClean="0"/>
          </a:p>
          <a:p>
            <a: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  <a:buFont typeface="Wingdings" pitchFamily="2" charset="2"/>
              <a:buChar char="Ø"/>
            </a:pPr>
            <a:r>
              <a:rPr lang="en-US" sz="2600" dirty="0" smtClean="0"/>
              <a:t>clone </a:t>
            </a:r>
            <a:r>
              <a:rPr lang="en-US" sz="2600" dirty="0"/>
              <a:t>code from </a:t>
            </a:r>
            <a:r>
              <a:rPr lang="en-US" sz="2600" dirty="0" err="1"/>
              <a:t>github</a:t>
            </a:r>
            <a:endParaRPr lang="en-US" sz="2600" dirty="0"/>
          </a:p>
          <a:p>
            <a: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  <a:buFont typeface="Wingdings" pitchFamily="2" charset="2"/>
              <a:buChar char="Ø"/>
            </a:pPr>
            <a:r>
              <a:rPr lang="en-US" sz="2600" dirty="0"/>
              <a:t>edit/commit/push</a:t>
            </a:r>
          </a:p>
          <a:p>
            <a: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  <a:buFont typeface="Wingdings" pitchFamily="2" charset="2"/>
              <a:buChar char="Ø"/>
            </a:pPr>
            <a:r>
              <a:rPr lang="en-US" sz="2600" dirty="0"/>
              <a:t>edit…</a:t>
            </a:r>
          </a:p>
          <a:p>
            <a: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  <a:buFont typeface="Wingdings" pitchFamily="2" charset="2"/>
              <a:buChar char="Ø"/>
            </a:pPr>
            <a:r>
              <a:rPr lang="en-US" sz="2600" dirty="0"/>
              <a:t>edit… commit</a:t>
            </a:r>
          </a:p>
          <a:p>
            <a: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6000"/>
              <a:buFont typeface="Wingdings" pitchFamily="2" charset="2"/>
              <a:buChar char="Ø"/>
            </a:pPr>
            <a:r>
              <a:rPr lang="en-US" sz="2600" dirty="0"/>
              <a:t>pull/push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4817" y="6287796"/>
            <a:ext cx="6546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1400" dirty="0">
                <a:latin typeface="Arial" charset="0"/>
              </a:rPr>
              <a:t>This is just the flow, specific commands on following slides.</a:t>
            </a:r>
          </a:p>
          <a:p>
            <a:r>
              <a:rPr lang="en-US" altLang="en-US" sz="1400" dirty="0">
                <a:latin typeface="Arial" charset="0"/>
              </a:rPr>
              <a:t>It’s also possible to create your project first on </a:t>
            </a:r>
            <a:r>
              <a:rPr lang="en-US" altLang="en-US" sz="1400" dirty="0" err="1">
                <a:latin typeface="Arial" charset="0"/>
              </a:rPr>
              <a:t>github</a:t>
            </a:r>
            <a:r>
              <a:rPr lang="en-US" altLang="en-US" sz="1400" dirty="0">
                <a:latin typeface="Arial" charset="0"/>
              </a:rPr>
              <a:t>, then clone (i.e., no </a:t>
            </a:r>
            <a:r>
              <a:rPr lang="en-US" altLang="en-US" sz="1400" dirty="0" err="1">
                <a:latin typeface="Arial" charset="0"/>
              </a:rPr>
              <a:t>git</a:t>
            </a:r>
            <a:r>
              <a:rPr lang="en-US" altLang="en-US" sz="1400" dirty="0">
                <a:latin typeface="Arial" charset="0"/>
              </a:rPr>
              <a:t> </a:t>
            </a:r>
            <a:r>
              <a:rPr lang="en-US" altLang="en-US" sz="1400" dirty="0" err="1">
                <a:latin typeface="Arial" charset="0"/>
              </a:rPr>
              <a:t>init</a:t>
            </a:r>
            <a:r>
              <a:rPr lang="en-US" altLang="en-US" sz="1400" dirty="0">
                <a:latin typeface="Arial" charset="0"/>
              </a:rPr>
              <a:t>) </a:t>
            </a:r>
          </a:p>
        </p:txBody>
      </p:sp>
      <p:sp>
        <p:nvSpPr>
          <p:cNvPr id="10" name="Right Arrow 8"/>
          <p:cNvSpPr/>
          <p:nvPr/>
        </p:nvSpPr>
        <p:spPr>
          <a:xfrm>
            <a:off x="1619672" y="2852936"/>
            <a:ext cx="2239380" cy="2132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2265812" y="4700935"/>
            <a:ext cx="159324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65812" y="4908295"/>
            <a:ext cx="1600200" cy="152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7" name="Can 6"/>
          <p:cNvSpPr/>
          <p:nvPr/>
        </p:nvSpPr>
        <p:spPr>
          <a:xfrm>
            <a:off x="4052068" y="2306662"/>
            <a:ext cx="762000" cy="358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pic>
        <p:nvPicPr>
          <p:cNvPr id="18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43" y="1497091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9"/>
          <p:cNvSpPr/>
          <p:nvPr/>
        </p:nvSpPr>
        <p:spPr>
          <a:xfrm>
            <a:off x="4996617" y="2913810"/>
            <a:ext cx="609600" cy="152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0" name="Right Arrow 10"/>
          <p:cNvSpPr/>
          <p:nvPr/>
        </p:nvSpPr>
        <p:spPr>
          <a:xfrm rot="10800000">
            <a:off x="4996617" y="3790774"/>
            <a:ext cx="533400" cy="114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1" name="Right Arrow 14"/>
          <p:cNvSpPr/>
          <p:nvPr/>
        </p:nvSpPr>
        <p:spPr>
          <a:xfrm>
            <a:off x="4970512" y="5060695"/>
            <a:ext cx="6096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2" name="Right Arrow 15"/>
          <p:cNvSpPr/>
          <p:nvPr/>
        </p:nvSpPr>
        <p:spPr>
          <a:xfrm rot="10800000">
            <a:off x="4970512" y="5228970"/>
            <a:ext cx="533400" cy="114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73422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Collaborating via </a:t>
            </a:r>
            <a:r>
              <a:rPr lang="en-US" dirty="0" err="1"/>
              <a:t>github</a:t>
            </a:r>
            <a:r>
              <a:rPr lang="en-US" dirty="0"/>
              <a:t> - cloning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340768"/>
            <a:ext cx="8838728" cy="5616624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altLang="en-US" dirty="0" err="1"/>
              <a:t>git</a:t>
            </a:r>
            <a:r>
              <a:rPr lang="en-US" altLang="en-US" dirty="0"/>
              <a:t> clone adds the remote repository under the name origin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clone https://github.com:[user name]/[repository name].</a:t>
            </a:r>
            <a:r>
              <a:rPr lang="en-US" altLang="en-US" dirty="0" err="1" smtClean="0"/>
              <a:t>git</a:t>
            </a:r>
            <a:endParaRPr lang="en-US" altLang="en-US" dirty="0"/>
          </a:p>
        </p:txBody>
      </p:sp>
      <p:pic>
        <p:nvPicPr>
          <p:cNvPr id="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8525"/>
            <a:ext cx="303688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1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7200" y="15875"/>
            <a:ext cx="8229600" cy="12525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cs typeface="David" pitchFamily="34" charset="-79"/>
              </a:rPr>
              <a:t>Git commands</a:t>
            </a:r>
          </a:p>
        </p:txBody>
      </p:sp>
      <p:graphicFrame>
        <p:nvGraphicFramePr>
          <p:cNvPr id="324747" name="Group 13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0886833"/>
              </p:ext>
            </p:extLst>
          </p:nvPr>
        </p:nvGraphicFramePr>
        <p:xfrm>
          <a:off x="467544" y="1184261"/>
          <a:ext cx="8174360" cy="462100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03297"/>
                <a:gridCol w="4671063"/>
              </a:tblGrid>
              <a:tr h="379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command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>
                    <a:solidFill>
                      <a:schemeClr val="accent2"/>
                    </a:solidFill>
                  </a:tcPr>
                </a:tc>
              </a:tr>
              <a:tr h="350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clone 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[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7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 a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repository so you can add to it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350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add files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adds file contents to the staging area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350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commit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records a snapshot of the staging area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613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status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view the status of your files in the working directory and staging area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613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diff</a:t>
                      </a:r>
                      <a:endParaRPr kumimoji="0" lang="en-US" sz="17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shows diff of what is staged and what is modified but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unstaged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350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help [command]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 help info about a particular command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613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pull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fetch from a remote repo and try to merge into the current branch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613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push</a:t>
                      </a:r>
                      <a:endParaRPr kumimoji="0" lang="en-US" sz="1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push your new branches and data to a remote repository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7582" marR="87582" marT="43772" marB="43772" horzOverflow="overflow"/>
                </a:tc>
              </a:tr>
              <a:tr h="3881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others: 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init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reset, branch, checkout, merge, log, tag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87582" marR="87582" marT="43772" marB="43772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489446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GitHub Wiki</a:t>
            </a:r>
            <a:r>
              <a:rPr lang="he-IL" dirty="0"/>
              <a:t>- הקדמה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23238"/>
            <a:ext cx="8533456" cy="4526041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כשם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שכתיבת קוד ובדיקות חשובים</a:t>
            </a:r>
            <a:r>
              <a:rPr lang="he-IL" dirty="0">
                <a:latin typeface="David" pitchFamily="34" charset="-79"/>
                <a:cs typeface="David" pitchFamily="34" charset="-79"/>
              </a:rPr>
              <a:t>, תיעוד מצוין עוזר לאחרים להשתמש ולהרחיב את פרויקט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כל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מאגר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GitHub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מגיע עם חלק עבור תיעוד,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שנקרא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Wiki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en-US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Wiki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הוא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מקום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במאגר, בו ניתן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לשתף תוכן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רב על הפרויקט כגון: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איך להשתמש בו, איך זה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תוכנן וכן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הלאה. 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ניתן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לערוך ישירות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או בעזרת עורך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טקסט פשוט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ולהעלות אח"כ את השינויים.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ניתן להגדיר הרשאות עריכה במאגר למשתמשים שונים.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בקורס, ניצור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Wiki</a:t>
            </a:r>
            <a:r>
              <a:rPr lang="he-IL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עבור הפרויקט.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66028"/>
            <a:ext cx="1880420" cy="156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 descr="גזירת מסך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4" y="2132856"/>
            <a:ext cx="1204342" cy="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GitHub Wiki</a:t>
            </a:r>
            <a:r>
              <a:rPr lang="he-IL" dirty="0"/>
              <a:t>- דוגמא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3560" y="1279223"/>
            <a:ext cx="3708920" cy="4526041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להוספת עמוד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חדש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Wiki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לחץ על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השתמש בעורך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הטקסט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כדי להוסיף את תוכן הדף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שלך.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הזן הודעה המתארת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את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הדף החדש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שאתה מוסיף.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כדי לאשר את השינויים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לחץ על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sz="1600" dirty="0" smtClean="0">
                <a:latin typeface="David" pitchFamily="34" charset="-79"/>
                <a:cs typeface="David" pitchFamily="34" charset="-79"/>
              </a:rPr>
              <a:t>ניתן לערוך גם באמצעות </a:t>
            </a:r>
            <a:r>
              <a:rPr lang="en-US" sz="1600" b="0" dirty="0"/>
              <a:t>GitHub </a:t>
            </a:r>
            <a:r>
              <a:rPr lang="en-US" sz="1600" b="0" dirty="0" smtClean="0"/>
              <a:t>Desktop</a:t>
            </a:r>
            <a:endParaRPr lang="en-US" b="0" dirty="0"/>
          </a:p>
        </p:txBody>
      </p:sp>
      <p:pic>
        <p:nvPicPr>
          <p:cNvPr id="5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44" y="5167729"/>
            <a:ext cx="1880420" cy="156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34" y="1772816"/>
            <a:ext cx="1356150" cy="288032"/>
          </a:xfrm>
          <a:prstGeom prst="rect">
            <a:avLst/>
          </a:prstGeom>
        </p:spPr>
      </p:pic>
      <p:pic>
        <p:nvPicPr>
          <p:cNvPr id="6" name="תמונה 5" descr="גזירת מסך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" y="1268760"/>
            <a:ext cx="4842163" cy="4526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תמונה 7" descr="גזירת מסך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365104"/>
            <a:ext cx="799393" cy="2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475656" y="344850"/>
            <a:ext cx="6192688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he-IL" sz="4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rPr>
              <a:t>פורום/צ’אט וקבוצת הקורס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272" y="1124744"/>
            <a:ext cx="8533456" cy="25202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לאחר פתיחת חשבון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, נדרש להתחבר ל:</a:t>
            </a:r>
          </a:p>
          <a:p>
            <a:pPr lvl="1" algn="r" rtl="1">
              <a:spcBef>
                <a:spcPts val="600"/>
              </a:spcBef>
              <a:spcAft>
                <a:spcPts val="600"/>
              </a:spcAft>
            </a:pPr>
            <a:r>
              <a:rPr lang="he-IL" sz="2400" dirty="0" smtClean="0">
                <a:latin typeface="David" pitchFamily="34" charset="-79"/>
                <a:cs typeface="David" pitchFamily="34" charset="-79"/>
              </a:rPr>
              <a:t>צ'אט/ פורום הקורס, בקישור: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David" pitchFamily="34" charset="-79"/>
                <a:cs typeface="David" pitchFamily="34" charset="-79"/>
              </a:rPr>
              <a:t>https://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gitter.im/jce-il/se-class/2016b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lvl="1" algn="r" rtl="1">
              <a:spcBef>
                <a:spcPts val="1800"/>
              </a:spcBef>
              <a:spcAft>
                <a:spcPts val="600"/>
              </a:spcAft>
            </a:pPr>
            <a:r>
              <a:rPr lang="he-IL" sz="2400" dirty="0">
                <a:latin typeface="David" pitchFamily="34" charset="-79"/>
                <a:cs typeface="David" pitchFamily="34" charset="-79"/>
              </a:rPr>
              <a:t>קבוצת הקורס 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Students2016bM</a:t>
            </a:r>
            <a:r>
              <a:rPr lang="he-IL" sz="2400" dirty="0">
                <a:latin typeface="David" pitchFamily="34" charset="-79"/>
                <a:cs typeface="David" pitchFamily="34" charset="-79"/>
              </a:rPr>
              <a:t>, בקישור:</a:t>
            </a:r>
          </a:p>
          <a:p>
            <a:pPr marL="27432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David" pitchFamily="34" charset="-79"/>
                <a:cs typeface="David" pitchFamily="34" charset="-79"/>
              </a:rPr>
              <a:t>https://</a:t>
            </a:r>
            <a:r>
              <a:rPr lang="en-US" sz="2400" dirty="0" smtClean="0">
                <a:latin typeface="David" pitchFamily="34" charset="-79"/>
                <a:cs typeface="David" pitchFamily="34" charset="-79"/>
              </a:rPr>
              <a:t>github.com/orgs/jce-il/teams/students2016b</a:t>
            </a:r>
            <a:endParaRPr lang="en-US" sz="2400" dirty="0">
              <a:latin typeface="David" pitchFamily="34" charset="-79"/>
              <a:cs typeface="David" pitchFamily="34" charset="-79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 algn="r" rt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4293096"/>
            <a:ext cx="2637012" cy="21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339752" y="344850"/>
            <a:ext cx="4032448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he-IL" sz="4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rPr>
              <a:t>משימה אישית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272" y="1340768"/>
            <a:ext cx="8533456" cy="43204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משימה אישית 1: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David" pitchFamily="34" charset="-79"/>
                <a:cs typeface="David" pitchFamily="34" charset="-79"/>
                <a:hlinkClick r:id="rId2"/>
              </a:rPr>
              <a:t>http://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2"/>
              </a:rPr>
              <a:t>jce-il.github.io/se-class16b/morea/webapp/experience-webapp-deploy-starter.html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הגשת משימה אישית 1: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David" pitchFamily="34" charset="-79"/>
                <a:cs typeface="David" pitchFamily="34" charset="-79"/>
                <a:hlinkClick r:id="rId3"/>
              </a:rPr>
              <a:t>http://jce-il.github.io/se-class16b/assessments/#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3"/>
              </a:rPr>
              <a:t>assessment-personal1-deploy-webapp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תאריך הגשה סופי </a:t>
            </a:r>
            <a:r>
              <a:rPr lang="he-IL" dirty="0" err="1" smtClean="0">
                <a:latin typeface="David" pitchFamily="34" charset="-79"/>
                <a:cs typeface="David" pitchFamily="34" charset="-79"/>
              </a:rPr>
              <a:t>ולו"ז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David" pitchFamily="34" charset="-79"/>
                <a:cs typeface="David" pitchFamily="34" charset="-79"/>
              </a:rPr>
              <a:t>8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/3/2016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David" pitchFamily="34" charset="-79"/>
                <a:cs typeface="David" pitchFamily="34" charset="-79"/>
                <a:hlinkClick r:id="rId4"/>
              </a:rPr>
              <a:t>http://jce-il.github.io/se-class16b/schedule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4"/>
              </a:rPr>
              <a:t>/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56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משימה אישית 1 – שלבים: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016" y="991191"/>
            <a:ext cx="8533456" cy="5534153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יצירת חשבון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חיבור לצ'אט ולקבוצת הקורס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Fork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למאגר הקיים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בקשת קוד ל-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בצ'אט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יצירת חשבון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(ניתן להיכנס עם המייל של המכללה)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יצירת אפליקציה ב-</a:t>
            </a:r>
            <a:r>
              <a:rPr lang="en-US" dirty="0">
                <a:latin typeface="David" pitchFamily="34" charset="-79"/>
                <a:cs typeface="David" pitchFamily="34" charset="-79"/>
              </a:rPr>
              <a:t> azure</a:t>
            </a:r>
            <a:r>
              <a:rPr lang="he-IL" dirty="0">
                <a:latin typeface="David" pitchFamily="34" charset="-79"/>
                <a:cs typeface="David" pitchFamily="34" charset="-79"/>
              </a:rPr>
              <a:t> 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חיבור המאגר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לאפליקציה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הרצת האפליקציה (בדיקה</a:t>
            </a:r>
            <a:r>
              <a:rPr lang="he-IL" dirty="0">
                <a:latin typeface="David" pitchFamily="34" charset="-79"/>
                <a:cs typeface="David" pitchFamily="34" charset="-79"/>
              </a:rPr>
              <a:t>)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שינוי כותרת בדף הראשי </a:t>
            </a:r>
            <a:r>
              <a:rPr lang="en-US" dirty="0">
                <a:latin typeface="David" pitchFamily="34" charset="-79"/>
                <a:cs typeface="David" pitchFamily="34" charset="-79"/>
              </a:rPr>
              <a:t>(‘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Allo</a:t>
            </a:r>
            <a:r>
              <a:rPr lang="en-US" dirty="0">
                <a:latin typeface="David" pitchFamily="34" charset="-79"/>
                <a:cs typeface="David" pitchFamily="34" charset="-79"/>
              </a:rPr>
              <a:t>, ‘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Allo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!)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–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(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online/offline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Sync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והרצת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האפליקציה (בדיקה)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הגשת טופס משימה אישית 1</a:t>
            </a:r>
          </a:p>
          <a:p>
            <a:pPr algn="r" rtl="1">
              <a:spcBef>
                <a:spcPts val="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כיבוי האפליקציה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1" y="6165304"/>
            <a:ext cx="280831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5400" b="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sz="4000" dirty="0" smtClean="0">
                <a:ln>
                  <a:noFill/>
                </a:ln>
                <a:solidFill>
                  <a:srgbClr val="00B0F0"/>
                </a:solidFill>
                <a:cs typeface="TangoB" pitchFamily="2" charset="-79"/>
              </a:rPr>
              <a:t>בהצלחה!</a:t>
            </a:r>
            <a:endParaRPr lang="he-IL" sz="4000" dirty="0">
              <a:ln>
                <a:noFill/>
              </a:ln>
              <a:solidFill>
                <a:srgbClr val="00B0F0"/>
              </a:solidFill>
              <a:cs typeface="TangoB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0" y="919183"/>
            <a:ext cx="1268413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23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51520" y="1556792"/>
            <a:ext cx="8496944" cy="2739211"/>
          </a:xfrm>
          <a:prstGeom prst="rect">
            <a:avLst/>
          </a:prstGeom>
        </p:spPr>
        <p:txBody>
          <a:bodyPr/>
          <a:lstStyle/>
          <a:p>
            <a:pPr marL="274320" indent="-274320" algn="l" rtl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</a:pPr>
            <a:r>
              <a:rPr lang="en-US" sz="2000" b="1" dirty="0">
                <a:solidFill>
                  <a:srgbClr val="002060"/>
                </a:solidFill>
              </a:rPr>
              <a:t>Free on-line book:  </a:t>
            </a:r>
            <a:r>
              <a:rPr lang="en-US" sz="2000" b="1" dirty="0">
                <a:solidFill>
                  <a:srgbClr val="002060"/>
                </a:solidFill>
                <a:hlinkClick r:id="rId3"/>
              </a:rPr>
              <a:t>http://git-scm.com/book</a:t>
            </a:r>
            <a:endParaRPr lang="en-US" sz="2000" b="1" dirty="0">
              <a:solidFill>
                <a:srgbClr val="002060"/>
              </a:solidFill>
            </a:endParaRPr>
          </a:p>
          <a:p>
            <a:pPr marL="274320" indent="-274320" algn="l" rtl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</a:pPr>
            <a:r>
              <a:rPr lang="en-US" sz="2000" b="1" dirty="0">
                <a:solidFill>
                  <a:srgbClr val="002060"/>
                </a:solidFill>
              </a:rPr>
              <a:t>Git tutorial: </a:t>
            </a:r>
            <a:r>
              <a:rPr lang="en-US" sz="2000" b="1" dirty="0">
                <a:solidFill>
                  <a:srgbClr val="002060"/>
                </a:solidFill>
                <a:hlinkClick r:id="rId4"/>
              </a:rPr>
              <a:t>http://schacon.github.com/git/gittutorial.html</a:t>
            </a:r>
            <a:endParaRPr lang="en-US" sz="2000" b="1" dirty="0">
              <a:solidFill>
                <a:srgbClr val="002060"/>
              </a:solidFill>
            </a:endParaRPr>
          </a:p>
          <a:p>
            <a:pPr marL="274320" indent="-274320" algn="l" rtl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</a:pPr>
            <a:r>
              <a:rPr lang="en-US" sz="2000" b="1" dirty="0">
                <a:solidFill>
                  <a:srgbClr val="002060"/>
                </a:solidFill>
              </a:rPr>
              <a:t>Reference page for Git: </a:t>
            </a:r>
            <a:r>
              <a:rPr lang="en-US" sz="2000" b="1" dirty="0">
                <a:solidFill>
                  <a:srgbClr val="002060"/>
                </a:solidFill>
                <a:hlinkClick r:id="rId5"/>
              </a:rPr>
              <a:t>http://gitref.org/index.html</a:t>
            </a:r>
            <a:endParaRPr lang="en-US" sz="2000" b="1" dirty="0">
              <a:solidFill>
                <a:srgbClr val="002060"/>
              </a:solidFill>
            </a:endParaRPr>
          </a:p>
          <a:p>
            <a:pPr marL="274320" indent="-274320" algn="l" rtl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</a:pPr>
            <a:r>
              <a:rPr lang="en-US" sz="2000" b="1" dirty="0">
                <a:solidFill>
                  <a:srgbClr val="002060"/>
                </a:solidFill>
              </a:rPr>
              <a:t>Git website: </a:t>
            </a:r>
            <a:r>
              <a:rPr lang="en-US" sz="2000" b="1" dirty="0">
                <a:solidFill>
                  <a:srgbClr val="002060"/>
                </a:solidFill>
                <a:hlinkClick r:id="rId6"/>
              </a:rPr>
              <a:t>http://git-scm.com/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900553" y="560874"/>
            <a:ext cx="3235181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rPr>
              <a:t>Git Resources</a:t>
            </a:r>
            <a:endParaRPr lang="he-IL" sz="4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vid" pitchFamily="34" charset="-79"/>
              <a:ea typeface="+mj-ea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54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* שרת – נותן שירות. ממתין תמיד ללקוחות.</a:t>
            </a:r>
          </a:p>
          <a:p>
            <a:pPr marL="0" indent="0">
              <a:buNone/>
            </a:pPr>
            <a:r>
              <a:rPr lang="he-IL" dirty="0" smtClean="0"/>
              <a:t>* לקוח – מבקש השירות</a:t>
            </a:r>
          </a:p>
          <a:p>
            <a:pPr marL="0" indent="0">
              <a:buNone/>
            </a:pPr>
            <a:r>
              <a:rPr lang="he-IL" dirty="0" smtClean="0"/>
              <a:t>* אפליקציית רשת – מימוש שרת-לקוח מקיף, מרגע הבקשה ועד קבלת התשובה.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לקוח ואפליקציות רשת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/>
          <p:cNvSpPr/>
          <p:nvPr/>
        </p:nvSpPr>
        <p:spPr>
          <a:xfrm>
            <a:off x="467544" y="2780928"/>
            <a:ext cx="7992888" cy="64807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18864" y="0"/>
            <a:ext cx="8229600" cy="12525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cs typeface="David" pitchFamily="34" charset="-79"/>
              </a:rPr>
              <a:t>MEAN Stack</a:t>
            </a:r>
            <a:r>
              <a:rPr lang="he-IL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cs typeface="David" pitchFamily="34" charset="-79"/>
              </a:rPr>
              <a:t> - הקדמה</a:t>
            </a:r>
            <a:endParaRPr 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vid" pitchFamily="34" charset="-79"/>
              <a:cs typeface="David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08" y="1484784"/>
            <a:ext cx="8533456" cy="4529648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בניית </a:t>
            </a:r>
            <a:r>
              <a:rPr lang="en-US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web applications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כרוכה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בשימוש בטכנולוגיות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וכלים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שונים: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מסד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נתונים,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לוגיקה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בצד השרת,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טיפול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והצגה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של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הנתונים בצד הלקוח. 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מהו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MEAN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?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marL="0" lvl="0" indent="0" algn="ctr" rtl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dirty="0">
                <a:solidFill>
                  <a:srgbClr val="0D437F"/>
                </a:solidFill>
                <a:latin typeface="David" pitchFamily="34" charset="-79"/>
                <a:cs typeface="David" pitchFamily="34" charset="-79"/>
              </a:rPr>
              <a:t>"MEAN is a </a:t>
            </a:r>
            <a:r>
              <a:rPr lang="en-US" sz="2000" dirty="0" err="1">
                <a:solidFill>
                  <a:srgbClr val="0D437F"/>
                </a:solidFill>
                <a:latin typeface="David" pitchFamily="34" charset="-79"/>
                <a:cs typeface="David" pitchFamily="34" charset="-79"/>
              </a:rPr>
              <a:t>fullstack</a:t>
            </a:r>
            <a:r>
              <a:rPr lang="en-US" sz="2000" dirty="0">
                <a:solidFill>
                  <a:srgbClr val="0D437F"/>
                </a:solidFill>
                <a:latin typeface="David" pitchFamily="34" charset="-79"/>
                <a:cs typeface="David" pitchFamily="34" charset="-79"/>
              </a:rPr>
              <a:t> JavaScript platform for modern web applications"</a:t>
            </a:r>
            <a:endParaRPr lang="he-IL" sz="2000" dirty="0">
              <a:solidFill>
                <a:srgbClr val="0D437F"/>
              </a:solidFill>
              <a:latin typeface="David" pitchFamily="34" charset="-79"/>
              <a:cs typeface="David" pitchFamily="34" charset="-79"/>
            </a:endParaRPr>
          </a:p>
          <a:p>
            <a:pPr lvl="1" algn="l"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M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ongoDB - </a:t>
            </a:r>
            <a:r>
              <a:rPr lang="en-US" b="0" dirty="0" smtClean="0"/>
              <a:t>the </a:t>
            </a:r>
            <a:r>
              <a:rPr lang="en-US" b="0" dirty="0"/>
              <a:t>database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E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xpress - </a:t>
            </a:r>
            <a:r>
              <a:rPr lang="en-US" b="0" dirty="0" smtClean="0"/>
              <a:t>the </a:t>
            </a:r>
            <a:r>
              <a:rPr lang="en-US" b="0" dirty="0"/>
              <a:t>web </a:t>
            </a:r>
            <a:r>
              <a:rPr lang="en-US" b="0" dirty="0" smtClean="0"/>
              <a:t>framework (URL routing)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A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ngularJS - </a:t>
            </a:r>
            <a:r>
              <a:rPr lang="en-US" b="0" dirty="0"/>
              <a:t>as the frontend </a:t>
            </a:r>
            <a:r>
              <a:rPr lang="en-US" b="0" dirty="0" smtClean="0"/>
              <a:t>framework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N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odeJS- </a:t>
            </a:r>
            <a:r>
              <a:rPr lang="en-US" b="0" dirty="0"/>
              <a:t>as the server </a:t>
            </a:r>
            <a:r>
              <a:rPr lang="en-US" b="0" dirty="0" smtClean="0"/>
              <a:t>platform</a:t>
            </a:r>
            <a:endParaRPr lang="he-IL" sz="2400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86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Azure</a:t>
            </a:r>
            <a:r>
              <a:rPr lang="he-IL" dirty="0"/>
              <a:t>- הקדמה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272" y="1340768"/>
            <a:ext cx="8533456" cy="25202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הינה תשתית פיתוח בענן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של מיקרוסופט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פיתוח אפליקציות לכל הפלטפורמות בצורה מהירה וזולה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David" pitchFamily="34" charset="-79"/>
                <a:cs typeface="David" pitchFamily="34" charset="-79"/>
              </a:rPr>
              <a:t>על גבי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ניתן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לפתח אפליקציות לכל הפלטפורמות בצורה מהירה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Java</a:t>
            </a:r>
            <a:r>
              <a:rPr lang="en-US" dirty="0">
                <a:latin typeface="David" pitchFamily="34" charset="-79"/>
                <a:cs typeface="David" pitchFamily="34" charset="-79"/>
              </a:rPr>
              <a:t>, PHP, Node.js, Python, Ruby, .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NET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ונוספות</a:t>
            </a:r>
            <a:r>
              <a:rPr lang="he-IL" dirty="0">
                <a:latin typeface="David" pitchFamily="34" charset="-79"/>
                <a:cs typeface="David" pitchFamily="34" charset="-79"/>
              </a:rPr>
              <a:t>).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בקורס, ניתן להשתמש 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Azure </a:t>
            </a:r>
            <a:r>
              <a:rPr lang="en-US" dirty="0">
                <a:latin typeface="David" pitchFamily="34" charset="-79"/>
                <a:cs typeface="David" pitchFamily="34" charset="-79"/>
              </a:rPr>
              <a:t>App Service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להרצת אפליקציית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Web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שניצור, אותה נפרסם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ב-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G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1800" dirty="0" smtClean="0">
                <a:latin typeface="David" pitchFamily="34" charset="-79"/>
                <a:cs typeface="David" pitchFamily="34" charset="-79"/>
              </a:rPr>
              <a:t>(הסבר בהמשך)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 descr="https://mountainss.files.wordpress.com/2014/02/windows-azure-icon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53116"/>
            <a:ext cx="3024336" cy="19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2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89446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he-IL" dirty="0" smtClean="0"/>
              <a:t>- </a:t>
            </a:r>
            <a:r>
              <a:rPr lang="he-IL" dirty="0"/>
              <a:t>הקדמה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272" y="1628800"/>
            <a:ext cx="8533456" cy="25202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en-US" sz="2000" b="0" dirty="0" smtClean="0">
                <a:latin typeface="David" pitchFamily="34" charset="-79"/>
              </a:rPr>
              <a:t> Git</a:t>
            </a:r>
            <a:r>
              <a:rPr lang="he-IL" sz="2000" b="0" dirty="0" smtClean="0">
                <a:latin typeface="David" pitchFamily="34" charset="-79"/>
              </a:rPr>
              <a:t>היא </a:t>
            </a:r>
            <a:r>
              <a:rPr lang="he-IL" sz="2000" b="0" dirty="0">
                <a:latin typeface="David" pitchFamily="34" charset="-79"/>
              </a:rPr>
              <a:t>מערכת בקרת גרסאות קוד </a:t>
            </a:r>
            <a:r>
              <a:rPr lang="he-IL" sz="2000" b="0" dirty="0" smtClean="0">
                <a:latin typeface="David" pitchFamily="34" charset="-79"/>
              </a:rPr>
              <a:t>שפותחה </a:t>
            </a:r>
            <a:r>
              <a:rPr lang="he-IL" sz="2000" b="0" dirty="0">
                <a:latin typeface="David" pitchFamily="34" charset="-79"/>
              </a:rPr>
              <a:t>במקור עבור פיתוח מערכת ההפעלה לינוקס. </a:t>
            </a:r>
            <a:endParaRPr lang="en-US" sz="2000" b="0" dirty="0" smtClean="0">
              <a:latin typeface="David" pitchFamily="34" charset="-79"/>
            </a:endParaRPr>
          </a:p>
          <a:p>
            <a:pPr algn="r" rtl="1"/>
            <a:r>
              <a:rPr lang="he-IL" sz="2000" b="0" dirty="0"/>
              <a:t>בעזרת הכלי הזה אנו יכולים לנהל גרסאות קוד, לעבוד בצוותים, ולאחד מצבים שונים של עבודה</a:t>
            </a:r>
            <a:r>
              <a:rPr lang="he-IL" sz="2000" b="0" dirty="0" smtClean="0"/>
              <a:t>.</a:t>
            </a:r>
            <a:endParaRPr lang="he-IL" sz="2000" b="0" dirty="0" smtClean="0">
              <a:latin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sz="2000" b="0" dirty="0">
                <a:latin typeface="David" pitchFamily="34" charset="-79"/>
              </a:rPr>
              <a:t>שימוש יעיל של בקרת גרסאות היא מיומנות חשובה ומועילה עבור כל מפתח </a:t>
            </a:r>
            <a:r>
              <a:rPr lang="he-IL" sz="2000" b="0" dirty="0" smtClean="0">
                <a:latin typeface="David" pitchFamily="34" charset="-79"/>
              </a:rPr>
              <a:t>ובמיוחד </a:t>
            </a:r>
            <a:r>
              <a:rPr lang="he-IL" sz="2000" b="0" dirty="0">
                <a:latin typeface="David" pitchFamily="34" charset="-79"/>
              </a:rPr>
              <a:t>אם יש יותר </a:t>
            </a:r>
            <a:r>
              <a:rPr lang="he-IL" sz="2000" b="0" dirty="0" smtClean="0">
                <a:latin typeface="David" pitchFamily="34" charset="-79"/>
              </a:rPr>
              <a:t>ממפתח </a:t>
            </a:r>
            <a:r>
              <a:rPr lang="he-IL" sz="2000" b="0" dirty="0">
                <a:latin typeface="David" pitchFamily="34" charset="-79"/>
              </a:rPr>
              <a:t>אחד </a:t>
            </a:r>
            <a:r>
              <a:rPr lang="he-IL" sz="2000" b="0" dirty="0" smtClean="0">
                <a:latin typeface="David" pitchFamily="34" charset="-79"/>
              </a:rPr>
              <a:t>שמעורב בפרויקט</a:t>
            </a:r>
            <a:r>
              <a:rPr lang="he-IL" sz="2000" b="0" dirty="0" smtClean="0">
                <a:latin typeface="David" pitchFamily="34" charset="-79"/>
              </a:rPr>
              <a:t>.</a:t>
            </a:r>
            <a:endParaRPr lang="en-US" sz="2000" b="0" dirty="0" smtClean="0">
              <a:latin typeface="David" pitchFamily="34" charset="-79"/>
            </a:endParaRPr>
          </a:p>
          <a:p>
            <a:pPr algn="r" rtl="1"/>
            <a:r>
              <a:rPr lang="he-IL" sz="2000" b="0" dirty="0"/>
              <a:t>בעבר, ואפילו בלימודים, הייתם שומרים קובץ שונה בכל פעם שעשיתם שינוי שלא בטוח שישאר בתוכנה.</a:t>
            </a:r>
            <a:endParaRPr lang="he-IL" sz="2000" b="0" dirty="0"/>
          </a:p>
          <a:p>
            <a:pPr algn="r" rtl="1"/>
            <a:r>
              <a:rPr lang="he-IL" sz="2000" b="0" dirty="0"/>
              <a:t>היום נלמד איך עושים את זה </a:t>
            </a:r>
            <a:r>
              <a:rPr lang="he-IL" sz="2000" i="1" dirty="0" smtClean="0"/>
              <a:t>נכון</a:t>
            </a:r>
            <a:endParaRPr lang="he-IL" sz="2000" i="1" dirty="0"/>
          </a:p>
        </p:txBody>
      </p:sp>
    </p:spTree>
    <p:extLst>
      <p:ext uri="{BB962C8B-B14F-4D97-AF65-F5344CB8AC3E}">
        <p14:creationId xmlns:p14="http://schemas.microsoft.com/office/powerpoint/2010/main" val="4222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772816"/>
            <a:ext cx="806489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avid" pitchFamily="34" charset="-79"/>
              </a:rPr>
              <a:t>GitHub</a:t>
            </a:r>
            <a:r>
              <a:rPr lang="he-IL" sz="2400" dirty="0" smtClean="0">
                <a:latin typeface="David" pitchFamily="34" charset="-79"/>
              </a:rPr>
              <a:t> הוא שרות</a:t>
            </a:r>
            <a:r>
              <a:rPr lang="en-US" sz="2400" dirty="0" err="1" smtClean="0">
                <a:latin typeface="David" pitchFamily="34" charset="-79"/>
              </a:rPr>
              <a:t>git</a:t>
            </a:r>
            <a:r>
              <a:rPr lang="en-US" sz="2400" dirty="0" smtClean="0">
                <a:latin typeface="David" pitchFamily="34" charset="-79"/>
              </a:rPr>
              <a:t> </a:t>
            </a:r>
            <a:r>
              <a:rPr lang="he-IL" sz="2400" dirty="0" smtClean="0">
                <a:latin typeface="David" pitchFamily="34" charset="-79"/>
              </a:rPr>
              <a:t> אונליין הפופולרי בעולם.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David" pitchFamily="34" charset="-79"/>
              </a:rPr>
              <a:t>משמש כמערכת ניהול פרוייקטי תוכנה, רשת חברתית, מקום לקוד פתוח, ועוד. </a:t>
            </a:r>
            <a:endParaRPr lang="en-US" sz="2400" dirty="0" smtClean="0">
              <a:latin typeface="David" pitchFamily="34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David" pitchFamily="34" charset="-79"/>
              </a:rPr>
              <a:t>בקורס נשתמש ב-</a:t>
            </a:r>
            <a:r>
              <a:rPr lang="en-US" sz="2400" dirty="0" err="1" smtClean="0">
                <a:latin typeface="David" pitchFamily="34" charset="-79"/>
              </a:rPr>
              <a:t>github</a:t>
            </a:r>
            <a:r>
              <a:rPr lang="en-US" sz="2400" dirty="0" smtClean="0">
                <a:latin typeface="David" pitchFamily="34" charset="-79"/>
              </a:rPr>
              <a:t> </a:t>
            </a:r>
            <a:r>
              <a:rPr lang="he-IL" sz="2400" dirty="0" smtClean="0">
                <a:latin typeface="David" pitchFamily="34" charset="-79"/>
              </a:rPr>
              <a:t> בצורה נרחבת. </a:t>
            </a:r>
            <a:endParaRPr lang="he-IL" sz="2400" dirty="0">
              <a:latin typeface="David" pitchFamily="34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89446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dirty="0" smtClean="0"/>
              <a:t>GitHub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73422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כיצד להשתמש ב- </a:t>
            </a:r>
            <a:r>
              <a:rPr lang="en-US" dirty="0"/>
              <a:t>?GitHub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568952" cy="25202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התקן את 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בקישור:	        </a:t>
            </a:r>
            <a:r>
              <a:rPr lang="en-US" dirty="0">
                <a:latin typeface="David" pitchFamily="34" charset="-79"/>
                <a:cs typeface="David" pitchFamily="34" charset="-79"/>
                <a:hlinkClick r:id="rId3"/>
              </a:rPr>
              <a:t>https://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3"/>
              </a:rPr>
              <a:t>git-scm.com/downloads</a:t>
            </a:r>
            <a:r>
              <a:rPr lang="en-US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 או השתמש ב- </a:t>
            </a:r>
            <a:r>
              <a:rPr lang="en-US" b="0" dirty="0"/>
              <a:t>command line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צור חשבון ב-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Github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1800" dirty="0" smtClean="0">
                <a:latin typeface="David" pitchFamily="34" charset="-79"/>
                <a:cs typeface="David" pitchFamily="34" charset="-79"/>
              </a:rPr>
              <a:t>(חינם)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בקישור: 		     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4"/>
              </a:rPr>
              <a:t>https</a:t>
            </a:r>
            <a:r>
              <a:rPr lang="en-US" dirty="0">
                <a:latin typeface="David" pitchFamily="34" charset="-79"/>
                <a:cs typeface="David" pitchFamily="34" charset="-79"/>
                <a:hlinkClick r:id="rId4"/>
              </a:rPr>
              <a:t>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4"/>
              </a:rPr>
              <a:t>github.com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he-IL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endParaRPr lang="he-IL" dirty="0">
              <a:latin typeface="David" pitchFamily="34" charset="-79"/>
              <a:cs typeface="David" pitchFamily="34" charset="-79"/>
            </a:endParaRPr>
          </a:p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צור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repository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1800" dirty="0" smtClean="0">
                <a:latin typeface="David" pitchFamily="34" charset="-79"/>
                <a:cs typeface="David" pitchFamily="34" charset="-79"/>
              </a:rPr>
              <a:t>(בשקופיות הבאות) 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74638"/>
            <a:ext cx="2637012" cy="21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 descr="גזירת מסך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7" y="2852936"/>
            <a:ext cx="5360843" cy="235465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107504" y="6474822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ניתן להתקין את </a:t>
            </a:r>
            <a:r>
              <a:rPr lang="en-US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GitHub Desktop</a:t>
            </a:r>
            <a:r>
              <a:rPr lang="he-IL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ל-</a:t>
            </a:r>
            <a:r>
              <a:rPr lang="en-US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MAC</a:t>
            </a:r>
            <a:r>
              <a:rPr lang="he-IL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או ל-</a:t>
            </a:r>
            <a:r>
              <a:rPr lang="en-US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WINDOWS</a:t>
            </a:r>
            <a:r>
              <a:rPr lang="he-IL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בקישור - </a:t>
            </a:r>
            <a:r>
              <a:rPr lang="en-US" sz="1600" b="1" dirty="0">
                <a:solidFill>
                  <a:srgbClr val="002060"/>
                </a:solidFill>
                <a:latin typeface="David" pitchFamily="34" charset="-79"/>
                <a:cs typeface="David" pitchFamily="34" charset="-79"/>
                <a:hlinkClick r:id="rId7"/>
              </a:rPr>
              <a:t>https://desktop.github.com</a:t>
            </a:r>
            <a:r>
              <a:rPr lang="en-US" sz="16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  <a:hlinkClick r:id="rId7"/>
              </a:rPr>
              <a:t>/</a:t>
            </a:r>
            <a:endParaRPr lang="he-IL" sz="1600" b="1" dirty="0" smtClean="0">
              <a:solidFill>
                <a:srgbClr val="002060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8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73422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יצירת </a:t>
            </a:r>
            <a:r>
              <a:rPr lang="en-US" dirty="0"/>
              <a:t>repository</a:t>
            </a:r>
            <a:r>
              <a:rPr lang="he-IL" dirty="0"/>
              <a:t> – אפשרות 1: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72" y="1268760"/>
            <a:ext cx="8533456" cy="2520280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Log onto </a:t>
            </a:r>
            <a:r>
              <a:rPr lang="en-US" altLang="en-US" sz="2000" dirty="0" err="1"/>
              <a:t>github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Click on + </a:t>
            </a:r>
            <a:r>
              <a:rPr lang="en-US" altLang="en-US" sz="2000" dirty="0" smtClean="0"/>
              <a:t> 		to </a:t>
            </a:r>
            <a:r>
              <a:rPr lang="en-US" altLang="en-US" sz="2000" dirty="0"/>
              <a:t>add </a:t>
            </a:r>
            <a:r>
              <a:rPr lang="en-US" altLang="en-US" sz="2000" dirty="0" smtClean="0"/>
              <a:t>repository     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Enter </a:t>
            </a:r>
            <a:r>
              <a:rPr lang="en-US" altLang="en-US" sz="2000" dirty="0" smtClean="0"/>
              <a:t>name   		          and click create repository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Add .</a:t>
            </a:r>
            <a:r>
              <a:rPr lang="en-US" altLang="en-US" sz="2000" dirty="0" err="1" smtClean="0"/>
              <a:t>gitignore</a:t>
            </a:r>
            <a:r>
              <a:rPr lang="en-US" altLang="en-US" sz="2000" dirty="0" smtClean="0"/>
              <a:t> file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 smtClean="0"/>
              <a:t>H</a:t>
            </a:r>
            <a:r>
              <a:rPr lang="en-US" altLang="en-US" sz="2000" dirty="0" smtClean="0"/>
              <a:t>aving </a:t>
            </a:r>
            <a:r>
              <a:rPr lang="en-US" altLang="en-US" sz="2000" dirty="0"/>
              <a:t>a </a:t>
            </a:r>
            <a:r>
              <a:rPr lang="en-US" altLang="en-US" sz="2000" dirty="0" smtClean="0"/>
              <a:t>README.md counts as a good practice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Click on Settings to control access (Collaborators tab)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 smtClean="0"/>
              <a:t>Clone the repository to your</a:t>
            </a:r>
            <a:r>
              <a:rPr lang="en-US" altLang="en-US" sz="2000" dirty="0" smtClean="0"/>
              <a:t> PC</a:t>
            </a:r>
            <a:endParaRPr lang="en-US" altLang="en-US" sz="2000" dirty="0"/>
          </a:p>
        </p:txBody>
      </p:sp>
      <p:pic>
        <p:nvPicPr>
          <p:cNvPr id="3" name="תמונה 2" descr="גזירת מסך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1" t="17163" r="6657" b="16896"/>
          <a:stretch/>
        </p:blipFill>
        <p:spPr>
          <a:xfrm>
            <a:off x="1551153" y="2023416"/>
            <a:ext cx="1512168" cy="301297"/>
          </a:xfrm>
          <a:prstGeom prst="rect">
            <a:avLst/>
          </a:prstGeom>
        </p:spPr>
      </p:pic>
      <p:pic>
        <p:nvPicPr>
          <p:cNvPr id="4" name="תמונה 3" descr="גזירת מסך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37" y="2528900"/>
            <a:ext cx="1584176" cy="4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6632"/>
            <a:ext cx="76328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" pitchFamily="34" charset="-79"/>
                <a:ea typeface="+mj-ea"/>
                <a:cs typeface="David" pitchFamily="34" charset="-79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יצירת </a:t>
            </a:r>
            <a:r>
              <a:rPr lang="en-US" dirty="0"/>
              <a:t>repository</a:t>
            </a:r>
            <a:r>
              <a:rPr lang="he-IL" dirty="0"/>
              <a:t> – אפשרות 2: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72" y="967954"/>
            <a:ext cx="8533456" cy="5616624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274320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400" b="1">
                <a:solidFill>
                  <a:srgbClr val="002060"/>
                </a:solidFill>
              </a:defRPr>
            </a:lvl1pPr>
            <a:lvl2pPr marL="576263" lvl="1" indent="-274320" algn="l" rtl="0">
              <a:spcBef>
                <a:spcPct val="20000"/>
              </a:spcBef>
              <a:buClr>
                <a:srgbClr val="002060"/>
              </a:buClr>
              <a:buSzPct val="100000"/>
              <a:buFont typeface="Symbol" pitchFamily="18" charset="2"/>
              <a:buChar char=""/>
              <a:defRPr sz="2200" b="1">
                <a:solidFill>
                  <a:srgbClr val="002060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/>
              <a:t>Create </a:t>
            </a:r>
            <a:r>
              <a:rPr lang="en-US" altLang="en-US" sz="2000" dirty="0" smtClean="0"/>
              <a:t>a folder for your </a:t>
            </a:r>
            <a:r>
              <a:rPr lang="en-US" altLang="en-US" sz="2000" dirty="0" smtClean="0"/>
              <a:t>p</a:t>
            </a:r>
            <a:r>
              <a:rPr lang="en-US" altLang="en-US" sz="2000" dirty="0" smtClean="0"/>
              <a:t>roject</a:t>
            </a:r>
            <a:endParaRPr lang="en-US" altLang="en-US" sz="2000" dirty="0"/>
          </a:p>
          <a:p>
            <a:pPr>
              <a:spcBef>
                <a:spcPts val="1200"/>
              </a:spcBef>
            </a:pPr>
            <a:r>
              <a:rPr lang="en-US" altLang="en-US" sz="2000" dirty="0"/>
              <a:t>Create your local </a:t>
            </a:r>
            <a:r>
              <a:rPr lang="en-US" altLang="en-US" sz="2000" dirty="0" smtClean="0"/>
              <a:t>repo by typing: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git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init</a:t>
            </a:r>
            <a:r>
              <a:rPr lang="en-US" altLang="en-US" sz="2000" dirty="0" smtClean="0"/>
              <a:t> – initialize the repo.</a:t>
            </a:r>
          </a:p>
          <a:p>
            <a:pPr lvl="1"/>
            <a:r>
              <a:rPr lang="en-US" altLang="en-US" sz="2000" dirty="0" smtClean="0"/>
              <a:t>Add/Create needed files. 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git</a:t>
            </a:r>
            <a:r>
              <a:rPr lang="en-US" altLang="en-US" sz="2000" dirty="0"/>
              <a:t> commit –m “Initial commit</a:t>
            </a:r>
            <a:r>
              <a:rPr lang="en-US" altLang="en-US" sz="2000" dirty="0" smtClean="0"/>
              <a:t>” – save the  state</a:t>
            </a:r>
            <a:endParaRPr lang="en-US" altLang="en-US" sz="2000" dirty="0"/>
          </a:p>
          <a:p>
            <a:pPr>
              <a:spcBef>
                <a:spcPts val="1200"/>
              </a:spcBef>
            </a:pPr>
            <a:r>
              <a:rPr lang="en-US" altLang="en-US" sz="2000" dirty="0"/>
              <a:t>Create a repo on </a:t>
            </a:r>
            <a:r>
              <a:rPr lang="en-US" altLang="en-US" sz="2000" dirty="0" err="1" smtClean="0"/>
              <a:t>github</a:t>
            </a:r>
            <a:endParaRPr lang="en-US" altLang="en-US" sz="1800" dirty="0"/>
          </a:p>
          <a:p>
            <a:pPr>
              <a:spcBef>
                <a:spcPts val="1200"/>
              </a:spcBef>
            </a:pPr>
            <a:r>
              <a:rPr lang="en-US" altLang="en-US" sz="2000" dirty="0"/>
              <a:t>Add a “</a:t>
            </a:r>
            <a:r>
              <a:rPr lang="en-US" altLang="en-US" sz="2000" dirty="0" err="1"/>
              <a:t>shortname</a:t>
            </a:r>
            <a:r>
              <a:rPr lang="en-US" altLang="en-US" sz="2000" dirty="0"/>
              <a:t>” for your </a:t>
            </a:r>
            <a:r>
              <a:rPr lang="en-US" altLang="en-US" sz="2000" dirty="0" err="1"/>
              <a:t>git</a:t>
            </a:r>
            <a:r>
              <a:rPr lang="en-US" altLang="en-US" sz="2000" dirty="0"/>
              <a:t> repository</a:t>
            </a:r>
          </a:p>
          <a:p>
            <a:pPr lvl="1"/>
            <a:r>
              <a:rPr lang="en-US" altLang="en-US" sz="2000" dirty="0" err="1"/>
              <a:t>git</a:t>
            </a:r>
            <a:r>
              <a:rPr lang="en-US" altLang="en-US" sz="2000" dirty="0"/>
              <a:t> remote add [</a:t>
            </a:r>
            <a:r>
              <a:rPr lang="en-US" altLang="en-US" sz="2000" dirty="0" err="1"/>
              <a:t>shortname</a:t>
            </a:r>
            <a:r>
              <a:rPr lang="en-US" altLang="en-US" sz="2000" dirty="0"/>
              <a:t>] [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]</a:t>
            </a:r>
          </a:p>
          <a:p>
            <a:pPr marL="301943" lvl="1" indent="0">
              <a:buNone/>
            </a:pPr>
            <a:r>
              <a:rPr lang="en-US" altLang="en-US" sz="1800" dirty="0" smtClean="0"/>
              <a:t>      </a:t>
            </a:r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remote add origin https://github.com:[user name]/[repository name].</a:t>
            </a:r>
            <a:r>
              <a:rPr lang="en-US" altLang="en-US" sz="1800" dirty="0" err="1"/>
              <a:t>git</a:t>
            </a:r>
            <a:endParaRPr lang="en-US" altLang="en-US" sz="1800" dirty="0"/>
          </a:p>
          <a:p>
            <a:pPr marL="301943" lvl="1" indent="0">
              <a:buNone/>
            </a:pPr>
            <a:r>
              <a:rPr lang="en-US" altLang="en-US" sz="1800" dirty="0" smtClean="0"/>
              <a:t>	Remember</a:t>
            </a:r>
            <a:r>
              <a:rPr lang="en-US" altLang="en-US" sz="1800" dirty="0"/>
              <a:t>: You can copy/paste the repo </a:t>
            </a:r>
            <a:r>
              <a:rPr lang="en-US" altLang="en-US" sz="1800" dirty="0" err="1"/>
              <a:t>url</a:t>
            </a:r>
            <a:r>
              <a:rPr lang="en-US" altLang="en-US" sz="1800" dirty="0"/>
              <a:t> from </a:t>
            </a:r>
            <a:r>
              <a:rPr lang="en-US" altLang="en-US" sz="1800" dirty="0" err="1"/>
              <a:t>github</a:t>
            </a:r>
            <a:endParaRPr lang="en-US" altLang="en-US" sz="2000" dirty="0"/>
          </a:p>
          <a:p>
            <a:pPr>
              <a:spcBef>
                <a:spcPts val="1200"/>
              </a:spcBef>
            </a:pPr>
            <a:r>
              <a:rPr lang="en-US" altLang="en-US" sz="2000" dirty="0"/>
              <a:t>Push your code onto </a:t>
            </a:r>
            <a:r>
              <a:rPr lang="en-US" altLang="en-US" sz="2000" dirty="0" err="1"/>
              <a:t>github</a:t>
            </a:r>
            <a:endParaRPr lang="en-US" altLang="en-US" sz="2000" dirty="0"/>
          </a:p>
          <a:p>
            <a:pPr lvl="1"/>
            <a:r>
              <a:rPr lang="en-US" altLang="en-US" sz="1800" dirty="0" err="1"/>
              <a:t>git</a:t>
            </a:r>
            <a:r>
              <a:rPr lang="en-US" altLang="en-US" sz="1800" dirty="0"/>
              <a:t> push –u [remote-name] [branch-name]. </a:t>
            </a:r>
          </a:p>
        </p:txBody>
      </p:sp>
    </p:spTree>
    <p:extLst>
      <p:ext uri="{BB962C8B-B14F-4D97-AF65-F5344CB8AC3E}">
        <p14:creationId xmlns:p14="http://schemas.microsoft.com/office/powerpoint/2010/main" val="22305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התאמה אישית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2060"/>
      </a:hlink>
      <a:folHlink>
        <a:srgbClr val="00206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19134</TotalTime>
  <Words>1021</Words>
  <Application>Microsoft Office PowerPoint</Application>
  <PresentationFormat>On-screen Show (4:3)</PresentationFormat>
  <Paragraphs>167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David</vt:lpstr>
      <vt:lpstr>Gill Sans</vt:lpstr>
      <vt:lpstr>Gill Sans MT</vt:lpstr>
      <vt:lpstr>ＭＳ Ｐゴシック</vt:lpstr>
      <vt:lpstr>Symbol</vt:lpstr>
      <vt:lpstr>TangoB</vt:lpstr>
      <vt:lpstr>Wingdings</vt:lpstr>
      <vt:lpstr>Wingdings 3</vt:lpstr>
      <vt:lpstr>צורת גל</vt:lpstr>
      <vt:lpstr>PowerPoint Presentation</vt:lpstr>
      <vt:lpstr>שרת לקוח ואפליקציות רשת</vt:lpstr>
      <vt:lpstr>MEAN Stack - הקדמה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Hadar</dc:creator>
  <cp:lastModifiedBy>itamarsh@post.jce.ac.il</cp:lastModifiedBy>
  <cp:revision>402</cp:revision>
  <dcterms:created xsi:type="dcterms:W3CDTF">2015-09-13T07:24:44Z</dcterms:created>
  <dcterms:modified xsi:type="dcterms:W3CDTF">2016-02-29T18:22:34Z</dcterms:modified>
</cp:coreProperties>
</file>