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28"/>
  </p:notesMasterIdLst>
  <p:sldIdLst>
    <p:sldId id="256" r:id="rId2"/>
    <p:sldId id="259" r:id="rId3"/>
    <p:sldId id="261" r:id="rId4"/>
    <p:sldId id="260" r:id="rId5"/>
    <p:sldId id="262" r:id="rId6"/>
    <p:sldId id="263" r:id="rId7"/>
    <p:sldId id="264" r:id="rId8"/>
    <p:sldId id="265" r:id="rId9"/>
    <p:sldId id="266" r:id="rId10"/>
    <p:sldId id="257" r:id="rId11"/>
    <p:sldId id="258"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2"/>
    <p:restoredTop sz="94599"/>
  </p:normalViewPr>
  <p:slideViewPr>
    <p:cSldViewPr snapToGrid="0" snapToObjects="1">
      <p:cViewPr>
        <p:scale>
          <a:sx n="88" d="100"/>
          <a:sy n="88" d="100"/>
        </p:scale>
        <p:origin x="48" y="8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56DE4-3254-7D42-A589-F0D37E32904F}" type="datetimeFigureOut">
              <a:rPr lang="en-US" smtClean="0"/>
              <a:t>11/18/18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92B3E-C22B-0148-874E-CE54375EC36A}" type="slidenum">
              <a:rPr lang="en-US" smtClean="0"/>
              <a:t>‹#›</a:t>
            </a:fld>
            <a:endParaRPr lang="en-US"/>
          </a:p>
        </p:txBody>
      </p:sp>
    </p:spTree>
    <p:extLst>
      <p:ext uri="{BB962C8B-B14F-4D97-AF65-F5344CB8AC3E}">
        <p14:creationId xmlns:p14="http://schemas.microsoft.com/office/powerpoint/2010/main" val="540739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ECCB2F3-7071-CF41-AC31-3DDABFAA22FB}" type="datetimeFigureOut">
              <a:rPr lang="en-US" smtClean="0"/>
              <a:t>11/18/18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1993A-2400-1F48-9DAE-2764D26716E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CCB2F3-7071-CF41-AC31-3DDABFAA22FB}" type="datetimeFigureOut">
              <a:rPr lang="en-US" smtClean="0"/>
              <a:t>11/18/18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1993A-2400-1F48-9DAE-2764D26716E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CCB2F3-7071-CF41-AC31-3DDABFAA22FB}" type="datetimeFigureOut">
              <a:rPr lang="en-US" smtClean="0"/>
              <a:t>11/18/18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1993A-2400-1F48-9DAE-2764D26716E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CCB2F3-7071-CF41-AC31-3DDABFAA22FB}" type="datetimeFigureOut">
              <a:rPr lang="en-US" smtClean="0"/>
              <a:t>11/18/18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1993A-2400-1F48-9DAE-2764D26716E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CCB2F3-7071-CF41-AC31-3DDABFAA22FB}" type="datetimeFigureOut">
              <a:rPr lang="en-US" smtClean="0"/>
              <a:t>11/18/18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1993A-2400-1F48-9DAE-2764D26716E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CCB2F3-7071-CF41-AC31-3DDABFAA22FB}" type="datetimeFigureOut">
              <a:rPr lang="en-US" smtClean="0"/>
              <a:t>11/18/18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1993A-2400-1F48-9DAE-2764D26716E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ECCB2F3-7071-CF41-AC31-3DDABFAA22FB}" type="datetimeFigureOut">
              <a:rPr lang="en-US" smtClean="0"/>
              <a:t>11/18/18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1993A-2400-1F48-9DAE-2764D26716E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ECCB2F3-7071-CF41-AC31-3DDABFAA22FB}" type="datetimeFigureOut">
              <a:rPr lang="en-US" smtClean="0"/>
              <a:t>11/18/18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1993A-2400-1F48-9DAE-2764D26716E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CCB2F3-7071-CF41-AC31-3DDABFAA22FB}" type="datetimeFigureOut">
              <a:rPr lang="en-US" smtClean="0"/>
              <a:t>11/18/18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1993A-2400-1F48-9DAE-2764D26716E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CCB2F3-7071-CF41-AC31-3DDABFAA22FB}" type="datetimeFigureOut">
              <a:rPr lang="en-US" smtClean="0"/>
              <a:t>11/18/18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1993A-2400-1F48-9DAE-2764D26716E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CCB2F3-7071-CF41-AC31-3DDABFAA22FB}" type="datetimeFigureOut">
              <a:rPr lang="en-US" smtClean="0"/>
              <a:t>11/18/18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1993A-2400-1F48-9DAE-2764D26716E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ECCB2F3-7071-CF41-AC31-3DDABFAA22FB}" type="datetimeFigureOut">
              <a:rPr lang="en-US" smtClean="0"/>
              <a:t>11/18/18</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441993A-2400-1F48-9DAE-2764D26716E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3948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“Competitive Analysis” Through Topic Modeling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88404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Summary Statistics</a:t>
            </a:r>
            <a:endParaRPr lang="en-US" dirty="0"/>
          </a:p>
        </p:txBody>
      </p:sp>
      <p:pic>
        <p:nvPicPr>
          <p:cNvPr id="4" name="Content Placeholder 3"/>
          <p:cNvPicPr>
            <a:picLocks noGrp="1" noChangeAspect="1"/>
          </p:cNvPicPr>
          <p:nvPr>
            <p:ph idx="1"/>
          </p:nvPr>
        </p:nvPicPr>
        <p:blipFill>
          <a:blip r:embed="rId2"/>
          <a:stretch>
            <a:fillRect/>
          </a:stretch>
        </p:blipFill>
        <p:spPr>
          <a:xfrm>
            <a:off x="730383" y="2084832"/>
            <a:ext cx="7784433" cy="4022725"/>
          </a:xfrm>
          <a:prstGeom prst="rect">
            <a:avLst/>
          </a:prstGeom>
        </p:spPr>
      </p:pic>
      <p:sp>
        <p:nvSpPr>
          <p:cNvPr id="6" name="TextBox 5"/>
          <p:cNvSpPr txBox="1"/>
          <p:nvPr/>
        </p:nvSpPr>
        <p:spPr>
          <a:xfrm>
            <a:off x="9046029" y="2084832"/>
            <a:ext cx="2806726" cy="3139321"/>
          </a:xfrm>
          <a:prstGeom prst="rect">
            <a:avLst/>
          </a:prstGeom>
          <a:noFill/>
        </p:spPr>
        <p:txBody>
          <a:bodyPr wrap="square" rtlCol="0">
            <a:spAutoFit/>
          </a:bodyPr>
          <a:lstStyle/>
          <a:p>
            <a:r>
              <a:rPr lang="en-US" b="1" dirty="0" smtClean="0"/>
              <a:t>Synthesis: </a:t>
            </a:r>
          </a:p>
          <a:p>
            <a:endParaRPr lang="en-US" dirty="0"/>
          </a:p>
          <a:p>
            <a:r>
              <a:rPr lang="en-US" dirty="0" smtClean="0"/>
              <a:t>We see that </a:t>
            </a:r>
            <a:r>
              <a:rPr lang="en-US" dirty="0" err="1" smtClean="0"/>
              <a:t>Sandisk</a:t>
            </a:r>
            <a:r>
              <a:rPr lang="en-US" dirty="0" smtClean="0"/>
              <a:t> seems to have entered Amazon in mid-2012. </a:t>
            </a:r>
            <a:br>
              <a:rPr lang="en-US" dirty="0" smtClean="0"/>
            </a:br>
            <a:r>
              <a:rPr lang="en-US" dirty="0" smtClean="0"/>
              <a:t/>
            </a:r>
            <a:br>
              <a:rPr lang="en-US" dirty="0" smtClean="0"/>
            </a:br>
            <a:r>
              <a:rPr lang="en-US" dirty="0" smtClean="0"/>
              <a:t>Perhaps the entry by </a:t>
            </a:r>
            <a:r>
              <a:rPr lang="en-US" dirty="0" err="1" smtClean="0"/>
              <a:t>Sandisk</a:t>
            </a:r>
            <a:r>
              <a:rPr lang="en-US" dirty="0" smtClean="0"/>
              <a:t> has caused revenue for Transcend to </a:t>
            </a:r>
            <a:r>
              <a:rPr lang="en-US" dirty="0" err="1" smtClean="0"/>
              <a:t>erods</a:t>
            </a:r>
            <a:r>
              <a:rPr lang="en-US" dirty="0" smtClean="0"/>
              <a:t>. </a:t>
            </a:r>
          </a:p>
          <a:p>
            <a:endParaRPr lang="en-US" dirty="0" smtClean="0"/>
          </a:p>
          <a:p>
            <a:endParaRPr lang="en-US" dirty="0"/>
          </a:p>
        </p:txBody>
      </p:sp>
    </p:spTree>
    <p:extLst>
      <p:ext uri="{BB962C8B-B14F-4D97-AF65-F5344CB8AC3E}">
        <p14:creationId xmlns:p14="http://schemas.microsoft.com/office/powerpoint/2010/main" val="1430836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3: </a:t>
            </a:r>
            <a:r>
              <a:rPr lang="en-US" dirty="0" err="1" smtClean="0"/>
              <a:t>Sandisk</a:t>
            </a:r>
            <a:r>
              <a:rPr lang="en-US" dirty="0" smtClean="0"/>
              <a:t> Sentiment Word Clouds</a:t>
            </a:r>
            <a:endParaRPr lang="en-US" dirty="0"/>
          </a:p>
        </p:txBody>
      </p:sp>
      <p:pic>
        <p:nvPicPr>
          <p:cNvPr id="5" name="Content Placeholder 4"/>
          <p:cNvPicPr>
            <a:picLocks noGrp="1" noChangeAspect="1"/>
          </p:cNvPicPr>
          <p:nvPr>
            <p:ph idx="1"/>
          </p:nvPr>
        </p:nvPicPr>
        <p:blipFill>
          <a:blip r:embed="rId2"/>
          <a:stretch>
            <a:fillRect/>
          </a:stretch>
        </p:blipFill>
        <p:spPr>
          <a:xfrm>
            <a:off x="6510897" y="2510749"/>
            <a:ext cx="3420702" cy="3325682"/>
          </a:xfrm>
          <a:prstGeom prst="rect">
            <a:avLst/>
          </a:prstGeom>
        </p:spPr>
      </p:pic>
      <p:pic>
        <p:nvPicPr>
          <p:cNvPr id="4" name="Picture 3"/>
          <p:cNvPicPr>
            <a:picLocks noChangeAspect="1"/>
          </p:cNvPicPr>
          <p:nvPr/>
        </p:nvPicPr>
        <p:blipFill>
          <a:blip r:embed="rId3"/>
          <a:stretch>
            <a:fillRect/>
          </a:stretch>
        </p:blipFill>
        <p:spPr>
          <a:xfrm>
            <a:off x="1951847" y="2640065"/>
            <a:ext cx="3527994" cy="3067050"/>
          </a:xfrm>
          <a:prstGeom prst="rect">
            <a:avLst/>
          </a:prstGeom>
        </p:spPr>
      </p:pic>
      <p:sp>
        <p:nvSpPr>
          <p:cNvPr id="6" name="Rectangle 5"/>
          <p:cNvSpPr/>
          <p:nvPr/>
        </p:nvSpPr>
        <p:spPr>
          <a:xfrm>
            <a:off x="1024127" y="1864418"/>
            <a:ext cx="9458815" cy="646331"/>
          </a:xfrm>
          <a:prstGeom prst="rect">
            <a:avLst/>
          </a:prstGeom>
        </p:spPr>
        <p:txBody>
          <a:bodyPr wrap="square">
            <a:spAutoFit/>
          </a:bodyPr>
          <a:lstStyle/>
          <a:p>
            <a:r>
              <a:rPr lang="en-US" i="1" dirty="0" smtClean="0"/>
              <a:t>Top 20 words correlated with low and high star score respectively after filtering ~60% least infrequent words</a:t>
            </a:r>
            <a:endParaRPr lang="en-US" i="1" dirty="0"/>
          </a:p>
        </p:txBody>
      </p:sp>
    </p:spTree>
    <p:extLst>
      <p:ext uri="{BB962C8B-B14F-4D97-AF65-F5344CB8AC3E}">
        <p14:creationId xmlns:p14="http://schemas.microsoft.com/office/powerpoint/2010/main" val="416773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3: Transcend Sentiment Word Clouds</a:t>
            </a:r>
            <a:endParaRPr lang="en-US" dirty="0"/>
          </a:p>
        </p:txBody>
      </p:sp>
      <p:sp>
        <p:nvSpPr>
          <p:cNvPr id="6" name="Rectangle 5"/>
          <p:cNvSpPr/>
          <p:nvPr/>
        </p:nvSpPr>
        <p:spPr>
          <a:xfrm>
            <a:off x="1024127" y="1864418"/>
            <a:ext cx="9458815" cy="646331"/>
          </a:xfrm>
          <a:prstGeom prst="rect">
            <a:avLst/>
          </a:prstGeom>
        </p:spPr>
        <p:txBody>
          <a:bodyPr wrap="square">
            <a:spAutoFit/>
          </a:bodyPr>
          <a:lstStyle/>
          <a:p>
            <a:r>
              <a:rPr lang="en-US" i="1" dirty="0" smtClean="0"/>
              <a:t>Top 20 words correlated with low and high star score respectively after filtering ~60% least infrequent words</a:t>
            </a:r>
            <a:endParaRPr lang="en-US" i="1" dirty="0"/>
          </a:p>
        </p:txBody>
      </p:sp>
      <p:pic>
        <p:nvPicPr>
          <p:cNvPr id="3" name="Picture 2"/>
          <p:cNvPicPr>
            <a:picLocks noChangeAspect="1"/>
          </p:cNvPicPr>
          <p:nvPr/>
        </p:nvPicPr>
        <p:blipFill>
          <a:blip r:embed="rId2"/>
          <a:stretch>
            <a:fillRect/>
          </a:stretch>
        </p:blipFill>
        <p:spPr>
          <a:xfrm>
            <a:off x="1840106" y="2830285"/>
            <a:ext cx="3134665" cy="3128281"/>
          </a:xfrm>
          <a:prstGeom prst="rect">
            <a:avLst/>
          </a:prstGeom>
        </p:spPr>
      </p:pic>
      <p:pic>
        <p:nvPicPr>
          <p:cNvPr id="8" name="Picture 7"/>
          <p:cNvPicPr>
            <a:picLocks noChangeAspect="1"/>
          </p:cNvPicPr>
          <p:nvPr/>
        </p:nvPicPr>
        <p:blipFill>
          <a:blip r:embed="rId3"/>
          <a:stretch>
            <a:fillRect/>
          </a:stretch>
        </p:blipFill>
        <p:spPr>
          <a:xfrm>
            <a:off x="6308874" y="2830285"/>
            <a:ext cx="3379411" cy="3289692"/>
          </a:xfrm>
          <a:prstGeom prst="rect">
            <a:avLst/>
          </a:prstGeom>
        </p:spPr>
      </p:pic>
    </p:spTree>
    <p:extLst>
      <p:ext uri="{BB962C8B-B14F-4D97-AF65-F5344CB8AC3E}">
        <p14:creationId xmlns:p14="http://schemas.microsoft.com/office/powerpoint/2010/main" val="1839554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3: Sentiment Word Clouds Synthesis</a:t>
            </a:r>
            <a:endParaRPr lang="en-US" dirty="0"/>
          </a:p>
        </p:txBody>
      </p:sp>
      <p:sp>
        <p:nvSpPr>
          <p:cNvPr id="4" name="TextBox 3"/>
          <p:cNvSpPr txBox="1"/>
          <p:nvPr/>
        </p:nvSpPr>
        <p:spPr>
          <a:xfrm>
            <a:off x="1024128" y="2084832"/>
            <a:ext cx="10068593" cy="2031325"/>
          </a:xfrm>
          <a:prstGeom prst="rect">
            <a:avLst/>
          </a:prstGeom>
          <a:noFill/>
        </p:spPr>
        <p:txBody>
          <a:bodyPr wrap="square" rtlCol="0">
            <a:spAutoFit/>
          </a:bodyPr>
          <a:lstStyle/>
          <a:p>
            <a:r>
              <a:rPr lang="en-US" dirty="0" smtClean="0"/>
              <a:t>It is difficult to judge any overwhelming weaknesses / strengths from the top 20 negative / positively correlated words</a:t>
            </a:r>
          </a:p>
          <a:p>
            <a:endParaRPr lang="en-US" dirty="0"/>
          </a:p>
          <a:p>
            <a:r>
              <a:rPr lang="en-US" dirty="0" smtClean="0"/>
              <a:t>We can surmise is common sense: that customers usually are generally happy when the cards function fast and are cheap (evidenced in the transcend </a:t>
            </a:r>
            <a:r>
              <a:rPr lang="en-US" dirty="0" err="1" smtClean="0"/>
              <a:t>wordcloud</a:t>
            </a:r>
            <a:r>
              <a:rPr lang="en-US" dirty="0" smtClean="0"/>
              <a:t>). </a:t>
            </a:r>
          </a:p>
          <a:p>
            <a:endParaRPr lang="en-US" dirty="0"/>
          </a:p>
          <a:p>
            <a:r>
              <a:rPr lang="en-US" dirty="0" smtClean="0"/>
              <a:t>Customers are generally upset if the cards are failing, thus causing them to return the product.  </a:t>
            </a:r>
            <a:endParaRPr lang="en-US" dirty="0"/>
          </a:p>
        </p:txBody>
      </p:sp>
    </p:spTree>
    <p:extLst>
      <p:ext uri="{BB962C8B-B14F-4D97-AF65-F5344CB8AC3E}">
        <p14:creationId xmlns:p14="http://schemas.microsoft.com/office/powerpoint/2010/main" val="1064655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4: Competitive Analysis Through Topic Modeling </a:t>
            </a:r>
            <a:endParaRPr lang="en-US" dirty="0"/>
          </a:p>
        </p:txBody>
      </p:sp>
      <p:sp>
        <p:nvSpPr>
          <p:cNvPr id="3" name="Content Placeholder 2"/>
          <p:cNvSpPr>
            <a:spLocks noGrp="1"/>
          </p:cNvSpPr>
          <p:nvPr>
            <p:ph idx="1"/>
          </p:nvPr>
        </p:nvSpPr>
        <p:spPr/>
        <p:txBody>
          <a:bodyPr/>
          <a:lstStyle/>
          <a:p>
            <a:r>
              <a:rPr lang="en-US" dirty="0" smtClean="0"/>
              <a:t>We will try to assess in what areas either competitor has relative strengths / weaknesses through topic modeling. </a:t>
            </a:r>
            <a:br>
              <a:rPr lang="en-US" dirty="0" smtClean="0"/>
            </a:br>
            <a:r>
              <a:rPr lang="en-US" dirty="0" smtClean="0"/>
              <a:t/>
            </a:r>
            <a:br>
              <a:rPr lang="en-US" dirty="0" smtClean="0"/>
            </a:br>
            <a:r>
              <a:rPr lang="en-US" dirty="0" smtClean="0"/>
              <a:t>Step 1: Fit LDA topic models for numbers of topics from 3-10 on the combined corpus for both </a:t>
            </a:r>
            <a:r>
              <a:rPr lang="en-US" dirty="0" err="1" smtClean="0"/>
              <a:t>sandisk</a:t>
            </a:r>
            <a:r>
              <a:rPr lang="en-US" dirty="0" smtClean="0"/>
              <a:t> and transcend</a:t>
            </a:r>
            <a:endParaRPr lang="en-US" dirty="0"/>
          </a:p>
        </p:txBody>
      </p:sp>
      <p:pic>
        <p:nvPicPr>
          <p:cNvPr id="4" name="Picture 3"/>
          <p:cNvPicPr>
            <a:picLocks noChangeAspect="1"/>
          </p:cNvPicPr>
          <p:nvPr/>
        </p:nvPicPr>
        <p:blipFill>
          <a:blip r:embed="rId2"/>
          <a:stretch>
            <a:fillRect/>
          </a:stretch>
        </p:blipFill>
        <p:spPr>
          <a:xfrm>
            <a:off x="1024128" y="3969433"/>
            <a:ext cx="6740777" cy="2693695"/>
          </a:xfrm>
          <a:prstGeom prst="rect">
            <a:avLst/>
          </a:prstGeom>
        </p:spPr>
      </p:pic>
    </p:spTree>
    <p:extLst>
      <p:ext uri="{BB962C8B-B14F-4D97-AF65-F5344CB8AC3E}">
        <p14:creationId xmlns:p14="http://schemas.microsoft.com/office/powerpoint/2010/main" val="1970428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4: Competitive Analysis Through Topic Modeling </a:t>
            </a:r>
            <a:endParaRPr lang="en-US" dirty="0"/>
          </a:p>
        </p:txBody>
      </p:sp>
      <p:sp>
        <p:nvSpPr>
          <p:cNvPr id="3" name="Content Placeholder 2"/>
          <p:cNvSpPr>
            <a:spLocks noGrp="1"/>
          </p:cNvSpPr>
          <p:nvPr>
            <p:ph idx="1"/>
          </p:nvPr>
        </p:nvSpPr>
        <p:spPr/>
        <p:txBody>
          <a:bodyPr>
            <a:normAutofit/>
          </a:bodyPr>
          <a:lstStyle/>
          <a:p>
            <a:r>
              <a:rPr lang="en-US" dirty="0" smtClean="0"/>
              <a:t>Step 2: Use </a:t>
            </a:r>
            <a:r>
              <a:rPr lang="en-US" dirty="0" err="1" smtClean="0"/>
              <a:t>pyLDAvis</a:t>
            </a:r>
            <a:r>
              <a:rPr lang="en-US" dirty="0" smtClean="0"/>
              <a:t> to investigate each of the models to see which model is the easiest to interpret  (unable to do in R, but we could suggest 7 topics for use by students)</a:t>
            </a:r>
          </a:p>
          <a:p>
            <a:endParaRPr lang="en-US" dirty="0"/>
          </a:p>
          <a:p>
            <a:endParaRPr lang="en-US" dirty="0" smtClean="0"/>
          </a:p>
          <a:p>
            <a:endParaRPr lang="en-US" dirty="0"/>
          </a:p>
          <a:p>
            <a:endParaRPr lang="en-US" dirty="0" smtClean="0"/>
          </a:p>
          <a:p>
            <a:endParaRPr lang="en-US" dirty="0"/>
          </a:p>
          <a:p>
            <a:endParaRPr lang="en-US" i="1" dirty="0" smtClean="0"/>
          </a:p>
          <a:p>
            <a:endParaRPr lang="en-US" i="1" dirty="0"/>
          </a:p>
        </p:txBody>
      </p:sp>
      <p:pic>
        <p:nvPicPr>
          <p:cNvPr id="5" name="Picture 4"/>
          <p:cNvPicPr>
            <a:picLocks noChangeAspect="1"/>
          </p:cNvPicPr>
          <p:nvPr/>
        </p:nvPicPr>
        <p:blipFill>
          <a:blip r:embed="rId2"/>
          <a:stretch>
            <a:fillRect/>
          </a:stretch>
        </p:blipFill>
        <p:spPr>
          <a:xfrm>
            <a:off x="1144526" y="3366540"/>
            <a:ext cx="5188083" cy="3247619"/>
          </a:xfrm>
          <a:prstGeom prst="rect">
            <a:avLst/>
          </a:prstGeom>
        </p:spPr>
      </p:pic>
    </p:spTree>
    <p:extLst>
      <p:ext uri="{BB962C8B-B14F-4D97-AF65-F5344CB8AC3E}">
        <p14:creationId xmlns:p14="http://schemas.microsoft.com/office/powerpoint/2010/main" val="1664611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4: Competitive Analysis Through Topic Modeling </a:t>
            </a:r>
            <a:endParaRPr lang="en-US" dirty="0"/>
          </a:p>
        </p:txBody>
      </p:sp>
      <p:sp>
        <p:nvSpPr>
          <p:cNvPr id="3" name="Content Placeholder 2"/>
          <p:cNvSpPr>
            <a:spLocks noGrp="1"/>
          </p:cNvSpPr>
          <p:nvPr>
            <p:ph idx="1"/>
          </p:nvPr>
        </p:nvSpPr>
        <p:spPr/>
        <p:txBody>
          <a:bodyPr>
            <a:normAutofit/>
          </a:bodyPr>
          <a:lstStyle/>
          <a:p>
            <a:r>
              <a:rPr lang="en-US" i="1" dirty="0"/>
              <a:t>Seven topics are </a:t>
            </a:r>
            <a:r>
              <a:rPr lang="en-US" i="1" dirty="0" smtClean="0"/>
              <a:t>chosen  </a:t>
            </a:r>
          </a:p>
          <a:p>
            <a:r>
              <a:rPr lang="en-US" i="1" dirty="0" smtClean="0"/>
              <a:t>Group 1: Phone/Problems</a:t>
            </a:r>
          </a:p>
          <a:p>
            <a:r>
              <a:rPr lang="en-US" i="1" dirty="0" smtClean="0"/>
              <a:t>Group 2: Great / Price / Happy</a:t>
            </a:r>
          </a:p>
          <a:p>
            <a:r>
              <a:rPr lang="en-US" i="1" dirty="0" smtClean="0"/>
              <a:t>Group 3: Speed / Camera / Video </a:t>
            </a:r>
          </a:p>
          <a:p>
            <a:r>
              <a:rPr lang="en-US" i="1" dirty="0" smtClean="0"/>
              <a:t>Group 4: Samsung / Movies/ Music</a:t>
            </a:r>
          </a:p>
          <a:p>
            <a:r>
              <a:rPr lang="en-US" i="1" dirty="0" smtClean="0"/>
              <a:t>Group 5: Memory / Love</a:t>
            </a:r>
          </a:p>
          <a:p>
            <a:r>
              <a:rPr lang="en-US" i="1" dirty="0" smtClean="0"/>
              <a:t>Group 6: Photos</a:t>
            </a:r>
          </a:p>
          <a:p>
            <a:r>
              <a:rPr lang="en-US" i="1" dirty="0" smtClean="0"/>
              <a:t>Group 7: Camera / Video </a:t>
            </a:r>
            <a:endParaRPr lang="en-US" i="1" dirty="0"/>
          </a:p>
        </p:txBody>
      </p:sp>
    </p:spTree>
    <p:extLst>
      <p:ext uri="{BB962C8B-B14F-4D97-AF65-F5344CB8AC3E}">
        <p14:creationId xmlns:p14="http://schemas.microsoft.com/office/powerpoint/2010/main" val="5372692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4: Competitive Analysis Through Topic Modeling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24128" y="2286000"/>
            <a:ext cx="8224803" cy="4225735"/>
          </a:xfrm>
          <a:prstGeom prst="rect">
            <a:avLst/>
          </a:prstGeom>
        </p:spPr>
      </p:pic>
    </p:spTree>
    <p:extLst>
      <p:ext uri="{BB962C8B-B14F-4D97-AF65-F5344CB8AC3E}">
        <p14:creationId xmlns:p14="http://schemas.microsoft.com/office/powerpoint/2010/main" val="973734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4: Competitive Analysis Through Topic Modeling </a:t>
            </a:r>
            <a:r>
              <a:rPr lang="en-US" dirty="0" smtClean="0"/>
              <a:t>(Takeaways)</a:t>
            </a:r>
            <a:endParaRPr lang="en-US" dirty="0"/>
          </a:p>
        </p:txBody>
      </p:sp>
      <p:sp>
        <p:nvSpPr>
          <p:cNvPr id="3" name="Content Placeholder 2"/>
          <p:cNvSpPr>
            <a:spLocks noGrp="1"/>
          </p:cNvSpPr>
          <p:nvPr>
            <p:ph idx="1"/>
          </p:nvPr>
        </p:nvSpPr>
        <p:spPr/>
        <p:txBody>
          <a:bodyPr>
            <a:normAutofit fontScale="62500" lnSpcReduction="20000"/>
          </a:bodyPr>
          <a:lstStyle/>
          <a:p>
            <a:r>
              <a:rPr lang="en-US" b="1" i="1" dirty="0" smtClean="0"/>
              <a:t>Suggestion: </a:t>
            </a:r>
            <a:r>
              <a:rPr lang="en-US" b="1" i="1" dirty="0"/>
              <a:t>The VP should consider developing or acquiring microSD card technology if Transcend has not already, and promote the use of Transcend cards for other types of electronics</a:t>
            </a:r>
            <a:r>
              <a:rPr lang="en-US" b="1" i="1" dirty="0" smtClean="0"/>
              <a:t>.</a:t>
            </a:r>
            <a:endParaRPr lang="en-US" b="1" i="1" dirty="0"/>
          </a:p>
          <a:p>
            <a:r>
              <a:rPr lang="en-US" dirty="0" smtClean="0"/>
              <a:t>It may be the case that because </a:t>
            </a:r>
            <a:r>
              <a:rPr lang="en-US" dirty="0" err="1" smtClean="0"/>
              <a:t>Sandisk</a:t>
            </a:r>
            <a:r>
              <a:rPr lang="en-US" dirty="0" smtClean="0"/>
              <a:t> is a microSD card, it can be used in more electronics than Transcend. At the same time, the </a:t>
            </a:r>
            <a:r>
              <a:rPr lang="en-US" dirty="0" err="1" smtClean="0"/>
              <a:t>Sandisk</a:t>
            </a:r>
            <a:r>
              <a:rPr lang="en-US" dirty="0" smtClean="0"/>
              <a:t> microSD cards may be more expensive and prone to errors than the Transcend cards due to the small card sizes. </a:t>
            </a:r>
            <a:br>
              <a:rPr lang="en-US" dirty="0" smtClean="0"/>
            </a:br>
            <a:r>
              <a:rPr lang="en-US" dirty="0" smtClean="0"/>
              <a:t/>
            </a:r>
            <a:br>
              <a:rPr lang="en-US" dirty="0" smtClean="0"/>
            </a:br>
            <a:r>
              <a:rPr lang="en-US" dirty="0" err="1" smtClean="0"/>
              <a:t>Sandisk</a:t>
            </a:r>
            <a:r>
              <a:rPr lang="en-US" dirty="0" smtClean="0"/>
              <a:t> has more frequent topic representation in topics pertaining to other electronics, specifically cameras / videos, suggesting that it may be more compatible or used more often with other camera and video electronics. </a:t>
            </a:r>
          </a:p>
          <a:p>
            <a:r>
              <a:rPr lang="en-US" dirty="0" smtClean="0"/>
              <a:t>- Phone/Problems</a:t>
            </a:r>
          </a:p>
          <a:p>
            <a:r>
              <a:rPr lang="en-US" dirty="0" smtClean="0"/>
              <a:t>- Speed / Camera / Video</a:t>
            </a:r>
          </a:p>
          <a:p>
            <a:r>
              <a:rPr lang="en-US" dirty="0" smtClean="0"/>
              <a:t>- Camera / Video</a:t>
            </a:r>
          </a:p>
          <a:p>
            <a:r>
              <a:rPr lang="en-US" dirty="0" smtClean="0"/>
              <a:t>Transcend has a higher representation with the Samsung topic as well as other topics around functionality, suggesting it may be used less often in other types of electronics. However, it potentially has higher price and functionality value than the </a:t>
            </a:r>
            <a:r>
              <a:rPr lang="en-US" dirty="0" err="1" smtClean="0"/>
              <a:t>Sandisk</a:t>
            </a:r>
            <a:r>
              <a:rPr lang="en-US" dirty="0" smtClean="0"/>
              <a:t> card. </a:t>
            </a:r>
          </a:p>
          <a:p>
            <a:r>
              <a:rPr lang="en-US" dirty="0" smtClean="0"/>
              <a:t>- Great / Happy / Price</a:t>
            </a:r>
          </a:p>
          <a:p>
            <a:r>
              <a:rPr lang="en-US" dirty="0" smtClean="0"/>
              <a:t>- </a:t>
            </a:r>
            <a:r>
              <a:rPr lang="en-US" dirty="0" err="1" smtClean="0"/>
              <a:t>Samsumg</a:t>
            </a:r>
            <a:r>
              <a:rPr lang="en-US" dirty="0" smtClean="0"/>
              <a:t> / Movies / Music</a:t>
            </a:r>
          </a:p>
          <a:p>
            <a:r>
              <a:rPr lang="en-US" dirty="0" smtClean="0"/>
              <a:t>-Memory / Love</a:t>
            </a:r>
          </a:p>
        </p:txBody>
      </p:sp>
    </p:spTree>
    <p:extLst>
      <p:ext uri="{BB962C8B-B14F-4D97-AF65-F5344CB8AC3E}">
        <p14:creationId xmlns:p14="http://schemas.microsoft.com/office/powerpoint/2010/main" val="17315614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Topic Distributions over Time</a:t>
            </a:r>
            <a:endParaRPr lang="en-US" dirty="0"/>
          </a:p>
        </p:txBody>
      </p:sp>
    </p:spTree>
    <p:extLst>
      <p:ext uri="{BB962C8B-B14F-4D97-AF65-F5344CB8AC3E}">
        <p14:creationId xmlns:p14="http://schemas.microsoft.com/office/powerpoint/2010/main" val="912535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and Problem Statement</a:t>
            </a:r>
            <a:endParaRPr lang="en-US" dirty="0"/>
          </a:p>
        </p:txBody>
      </p:sp>
      <p:sp>
        <p:nvSpPr>
          <p:cNvPr id="3" name="Content Placeholder 2"/>
          <p:cNvSpPr>
            <a:spLocks noGrp="1"/>
          </p:cNvSpPr>
          <p:nvPr>
            <p:ph idx="1"/>
          </p:nvPr>
        </p:nvSpPr>
        <p:spPr/>
        <p:txBody>
          <a:bodyPr/>
          <a:lstStyle/>
          <a:p>
            <a:r>
              <a:rPr lang="en-US" dirty="0" smtClean="0"/>
              <a:t>The VP of US </a:t>
            </a:r>
            <a:r>
              <a:rPr lang="en-US" dirty="0" err="1" smtClean="0"/>
              <a:t>eCommerce</a:t>
            </a:r>
            <a:r>
              <a:rPr lang="en-US" dirty="0" smtClean="0"/>
              <a:t> at Transcend (a Taiwanese electronics company) has witnessed sales for its SD card on Amazon eroding from 2013 to 2015 (the “present”). The VP says that while star score has increased, sales have been dropping. The VP claims that to his knowledge, Transcend has been the sales leader on Amazon since it joined Amazon in 2010. </a:t>
            </a:r>
          </a:p>
          <a:p>
            <a:endParaRPr lang="en-US" dirty="0"/>
          </a:p>
          <a:p>
            <a:r>
              <a:rPr lang="en-US" dirty="0" smtClean="0"/>
              <a:t>He has approached your team to diagnose what may be going on in the Amazon ecosystem, and to start with competitive analysis. </a:t>
            </a:r>
            <a:endParaRPr lang="en-US" dirty="0"/>
          </a:p>
        </p:txBody>
      </p:sp>
    </p:spTree>
    <p:extLst>
      <p:ext uri="{BB962C8B-B14F-4D97-AF65-F5344CB8AC3E}">
        <p14:creationId xmlns:p14="http://schemas.microsoft.com/office/powerpoint/2010/main" val="1767134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Topic Distributions over Time</a:t>
            </a:r>
            <a:endParaRPr lang="en-US" dirty="0"/>
          </a:p>
        </p:txBody>
      </p:sp>
      <p:sp>
        <p:nvSpPr>
          <p:cNvPr id="5" name="Content Placeholder 4"/>
          <p:cNvSpPr>
            <a:spLocks noGrp="1"/>
          </p:cNvSpPr>
          <p:nvPr>
            <p:ph idx="1"/>
          </p:nvPr>
        </p:nvSpPr>
        <p:spPr/>
        <p:txBody>
          <a:bodyPr/>
          <a:lstStyle/>
          <a:p>
            <a:endParaRPr lang="en-US" dirty="0"/>
          </a:p>
        </p:txBody>
      </p:sp>
      <p:pic>
        <p:nvPicPr>
          <p:cNvPr id="3" name="Picture 2"/>
          <p:cNvPicPr>
            <a:picLocks noChangeAspect="1"/>
          </p:cNvPicPr>
          <p:nvPr/>
        </p:nvPicPr>
        <p:blipFill>
          <a:blip r:embed="rId2"/>
          <a:stretch>
            <a:fillRect/>
          </a:stretch>
        </p:blipFill>
        <p:spPr>
          <a:xfrm>
            <a:off x="1024128" y="2084832"/>
            <a:ext cx="8627872" cy="4462400"/>
          </a:xfrm>
          <a:prstGeom prst="rect">
            <a:avLst/>
          </a:prstGeom>
        </p:spPr>
      </p:pic>
    </p:spTree>
    <p:extLst>
      <p:ext uri="{BB962C8B-B14F-4D97-AF65-F5344CB8AC3E}">
        <p14:creationId xmlns:p14="http://schemas.microsoft.com/office/powerpoint/2010/main" val="1591931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Topic Distributions over Time</a:t>
            </a:r>
            <a:endParaRPr lang="en-US" dirty="0"/>
          </a:p>
        </p:txBody>
      </p:sp>
      <p:sp>
        <p:nvSpPr>
          <p:cNvPr id="5" name="Content Placeholder 4"/>
          <p:cNvSpPr>
            <a:spLocks noGrp="1"/>
          </p:cNvSpPr>
          <p:nvPr>
            <p:ph idx="1"/>
          </p:nvPr>
        </p:nvSpPr>
        <p:spPr/>
        <p:txBody>
          <a:bodyPr/>
          <a:lstStyle/>
          <a:p>
            <a:endParaRPr lang="en-US"/>
          </a:p>
        </p:txBody>
      </p:sp>
      <p:pic>
        <p:nvPicPr>
          <p:cNvPr id="3" name="Picture 2"/>
          <p:cNvPicPr>
            <a:picLocks noChangeAspect="1"/>
          </p:cNvPicPr>
          <p:nvPr/>
        </p:nvPicPr>
        <p:blipFill>
          <a:blip r:embed="rId2"/>
          <a:stretch>
            <a:fillRect/>
          </a:stretch>
        </p:blipFill>
        <p:spPr>
          <a:xfrm>
            <a:off x="1024128" y="1992521"/>
            <a:ext cx="8760242" cy="4539791"/>
          </a:xfrm>
          <a:prstGeom prst="rect">
            <a:avLst/>
          </a:prstGeom>
        </p:spPr>
      </p:pic>
    </p:spTree>
    <p:extLst>
      <p:ext uri="{BB962C8B-B14F-4D97-AF65-F5344CB8AC3E}">
        <p14:creationId xmlns:p14="http://schemas.microsoft.com/office/powerpoint/2010/main" val="100836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Topic Distributions over Time</a:t>
            </a:r>
            <a:endParaRPr lang="en-US" dirty="0"/>
          </a:p>
        </p:txBody>
      </p:sp>
      <p:sp>
        <p:nvSpPr>
          <p:cNvPr id="5" name="Content Placeholder 4"/>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24128" y="1899144"/>
            <a:ext cx="8593188" cy="4410216"/>
          </a:xfrm>
          <a:prstGeom prst="rect">
            <a:avLst/>
          </a:prstGeom>
        </p:spPr>
      </p:pic>
    </p:spTree>
    <p:extLst>
      <p:ext uri="{BB962C8B-B14F-4D97-AF65-F5344CB8AC3E}">
        <p14:creationId xmlns:p14="http://schemas.microsoft.com/office/powerpoint/2010/main" val="395970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Topic Distributions over Time</a:t>
            </a:r>
            <a:endParaRPr lang="en-US" dirty="0"/>
          </a:p>
        </p:txBody>
      </p:sp>
      <p:sp>
        <p:nvSpPr>
          <p:cNvPr id="5" name="Content Placeholder 4"/>
          <p:cNvSpPr>
            <a:spLocks noGrp="1"/>
          </p:cNvSpPr>
          <p:nvPr>
            <p:ph idx="1"/>
          </p:nvPr>
        </p:nvSpPr>
        <p:spPr/>
        <p:txBody>
          <a:bodyPr/>
          <a:lstStyle/>
          <a:p>
            <a:endParaRPr lang="en-US"/>
          </a:p>
        </p:txBody>
      </p:sp>
      <p:pic>
        <p:nvPicPr>
          <p:cNvPr id="3" name="Picture 2"/>
          <p:cNvPicPr>
            <a:picLocks noChangeAspect="1"/>
          </p:cNvPicPr>
          <p:nvPr/>
        </p:nvPicPr>
        <p:blipFill>
          <a:blip r:embed="rId2"/>
          <a:stretch>
            <a:fillRect/>
          </a:stretch>
        </p:blipFill>
        <p:spPr>
          <a:xfrm>
            <a:off x="1024128" y="1777508"/>
            <a:ext cx="8969829" cy="4679910"/>
          </a:xfrm>
          <a:prstGeom prst="rect">
            <a:avLst/>
          </a:prstGeom>
        </p:spPr>
      </p:pic>
    </p:spTree>
    <p:extLst>
      <p:ext uri="{BB962C8B-B14F-4D97-AF65-F5344CB8AC3E}">
        <p14:creationId xmlns:p14="http://schemas.microsoft.com/office/powerpoint/2010/main" val="695565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Topic Distributions over Time</a:t>
            </a:r>
            <a:endParaRPr lang="en-US" dirty="0"/>
          </a:p>
        </p:txBody>
      </p:sp>
      <p:sp>
        <p:nvSpPr>
          <p:cNvPr id="5" name="Content Placeholder 4"/>
          <p:cNvSpPr>
            <a:spLocks noGrp="1"/>
          </p:cNvSpPr>
          <p:nvPr>
            <p:ph idx="1"/>
          </p:nvPr>
        </p:nvSpPr>
        <p:spPr/>
        <p:txBody>
          <a:bodyPr/>
          <a:lstStyle/>
          <a:p>
            <a:endParaRPr lang="en-US"/>
          </a:p>
        </p:txBody>
      </p:sp>
      <p:pic>
        <p:nvPicPr>
          <p:cNvPr id="3" name="Picture 2"/>
          <p:cNvPicPr>
            <a:picLocks noChangeAspect="1"/>
          </p:cNvPicPr>
          <p:nvPr/>
        </p:nvPicPr>
        <p:blipFill>
          <a:blip r:embed="rId2"/>
          <a:stretch>
            <a:fillRect/>
          </a:stretch>
        </p:blipFill>
        <p:spPr>
          <a:xfrm>
            <a:off x="1024128" y="2023024"/>
            <a:ext cx="8503410" cy="4435834"/>
          </a:xfrm>
          <a:prstGeom prst="rect">
            <a:avLst/>
          </a:prstGeom>
        </p:spPr>
      </p:pic>
    </p:spTree>
    <p:extLst>
      <p:ext uri="{BB962C8B-B14F-4D97-AF65-F5344CB8AC3E}">
        <p14:creationId xmlns:p14="http://schemas.microsoft.com/office/powerpoint/2010/main" val="1954512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Topic Distributions over Time</a:t>
            </a:r>
            <a:endParaRPr lang="en-US" dirty="0"/>
          </a:p>
        </p:txBody>
      </p:sp>
      <p:sp>
        <p:nvSpPr>
          <p:cNvPr id="5" name="Content Placeholder 4"/>
          <p:cNvSpPr>
            <a:spLocks noGrp="1"/>
          </p:cNvSpPr>
          <p:nvPr>
            <p:ph idx="1"/>
          </p:nvPr>
        </p:nvSpPr>
        <p:spPr/>
        <p:txBody>
          <a:bodyPr/>
          <a:lstStyle/>
          <a:p>
            <a:endParaRPr lang="en-US"/>
          </a:p>
        </p:txBody>
      </p:sp>
      <p:pic>
        <p:nvPicPr>
          <p:cNvPr id="3" name="Picture 2"/>
          <p:cNvPicPr>
            <a:picLocks noChangeAspect="1"/>
          </p:cNvPicPr>
          <p:nvPr/>
        </p:nvPicPr>
        <p:blipFill>
          <a:blip r:embed="rId2"/>
          <a:stretch>
            <a:fillRect/>
          </a:stretch>
        </p:blipFill>
        <p:spPr>
          <a:xfrm>
            <a:off x="1024128" y="2084832"/>
            <a:ext cx="8177929" cy="4261851"/>
          </a:xfrm>
          <a:prstGeom prst="rect">
            <a:avLst/>
          </a:prstGeom>
        </p:spPr>
      </p:pic>
    </p:spTree>
    <p:extLst>
      <p:ext uri="{BB962C8B-B14F-4D97-AF65-F5344CB8AC3E}">
        <p14:creationId xmlns:p14="http://schemas.microsoft.com/office/powerpoint/2010/main" val="1577739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Topic Distributions over Time</a:t>
            </a:r>
            <a:endParaRPr lang="en-US" dirty="0"/>
          </a:p>
        </p:txBody>
      </p:sp>
      <p:sp>
        <p:nvSpPr>
          <p:cNvPr id="5" name="Content Placeholder 4"/>
          <p:cNvSpPr>
            <a:spLocks noGrp="1"/>
          </p:cNvSpPr>
          <p:nvPr>
            <p:ph idx="1"/>
          </p:nvPr>
        </p:nvSpPr>
        <p:spPr/>
        <p:txBody>
          <a:bodyPr/>
          <a:lstStyle/>
          <a:p>
            <a:endParaRPr lang="en-US"/>
          </a:p>
        </p:txBody>
      </p:sp>
      <p:pic>
        <p:nvPicPr>
          <p:cNvPr id="3" name="Picture 2"/>
          <p:cNvPicPr>
            <a:picLocks noChangeAspect="1"/>
          </p:cNvPicPr>
          <p:nvPr/>
        </p:nvPicPr>
        <p:blipFill>
          <a:blip r:embed="rId2"/>
          <a:stretch>
            <a:fillRect/>
          </a:stretch>
        </p:blipFill>
        <p:spPr>
          <a:xfrm>
            <a:off x="1024128" y="2084832"/>
            <a:ext cx="8803785" cy="4566530"/>
          </a:xfrm>
          <a:prstGeom prst="rect">
            <a:avLst/>
          </a:prstGeom>
        </p:spPr>
      </p:pic>
    </p:spTree>
    <p:extLst>
      <p:ext uri="{BB962C8B-B14F-4D97-AF65-F5344CB8AC3E}">
        <p14:creationId xmlns:p14="http://schemas.microsoft.com/office/powerpoint/2010/main" val="2091035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a:t>
            </a:r>
            <a:endParaRPr lang="en-US" dirty="0"/>
          </a:p>
        </p:txBody>
      </p:sp>
      <p:sp>
        <p:nvSpPr>
          <p:cNvPr id="3" name="Content Placeholder 2"/>
          <p:cNvSpPr>
            <a:spLocks noGrp="1"/>
          </p:cNvSpPr>
          <p:nvPr>
            <p:ph idx="1"/>
          </p:nvPr>
        </p:nvSpPr>
        <p:spPr/>
        <p:txBody>
          <a:bodyPr/>
          <a:lstStyle/>
          <a:p>
            <a:r>
              <a:rPr lang="en-US" dirty="0" smtClean="0"/>
              <a:t>The data comes from Julian </a:t>
            </a:r>
            <a:r>
              <a:rPr lang="en-US" dirty="0" err="1" smtClean="0"/>
              <a:t>McAuley’s</a:t>
            </a:r>
            <a:r>
              <a:rPr lang="en-US" dirty="0" smtClean="0"/>
              <a:t> curated Amazon </a:t>
            </a:r>
            <a:r>
              <a:rPr lang="en-US" dirty="0"/>
              <a:t>Review Dataset: http://</a:t>
            </a:r>
            <a:r>
              <a:rPr lang="en-US" dirty="0" err="1"/>
              <a:t>jmcauley.ucsd.edu</a:t>
            </a:r>
            <a:r>
              <a:rPr lang="en-US" dirty="0"/>
              <a:t>/data/amazon/</a:t>
            </a:r>
            <a:endParaRPr lang="en-US" dirty="0" smtClean="0"/>
          </a:p>
          <a:p>
            <a:r>
              <a:rPr lang="en-US" dirty="0" smtClean="0"/>
              <a:t>- Over 1.6 million reviews for electronics products from May 1996 </a:t>
            </a:r>
            <a:r>
              <a:rPr lang="mr-IN" dirty="0" smtClean="0"/>
              <a:t>–</a:t>
            </a:r>
            <a:r>
              <a:rPr lang="en-US" dirty="0" smtClean="0"/>
              <a:t> July 2014</a:t>
            </a:r>
          </a:p>
          <a:p>
            <a:r>
              <a:rPr lang="en-US" dirty="0" smtClean="0"/>
              <a:t>- Features include: Amazon ASIN number (i.e. product /product family ID), review text, star rating score, review date</a:t>
            </a:r>
          </a:p>
          <a:p>
            <a:endParaRPr lang="en-US" dirty="0"/>
          </a:p>
        </p:txBody>
      </p:sp>
    </p:spTree>
    <p:extLst>
      <p:ext uri="{BB962C8B-B14F-4D97-AF65-F5344CB8AC3E}">
        <p14:creationId xmlns:p14="http://schemas.microsoft.com/office/powerpoint/2010/main" val="724471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Find Competitor Products</a:t>
            </a:r>
            <a:endParaRPr lang="en-US" dirty="0"/>
          </a:p>
        </p:txBody>
      </p:sp>
      <p:sp>
        <p:nvSpPr>
          <p:cNvPr id="3" name="Content Placeholder 2"/>
          <p:cNvSpPr>
            <a:spLocks noGrp="1"/>
          </p:cNvSpPr>
          <p:nvPr>
            <p:ph idx="1"/>
          </p:nvPr>
        </p:nvSpPr>
        <p:spPr/>
        <p:txBody>
          <a:bodyPr/>
          <a:lstStyle/>
          <a:p>
            <a:r>
              <a:rPr lang="en-US" dirty="0" smtClean="0"/>
              <a:t>Problem: </a:t>
            </a:r>
          </a:p>
          <a:p>
            <a:r>
              <a:rPr lang="en-US" dirty="0" smtClean="0"/>
              <a:t>- The VP of </a:t>
            </a:r>
            <a:r>
              <a:rPr lang="en-US" dirty="0" err="1" smtClean="0"/>
              <a:t>eCommerce</a:t>
            </a:r>
            <a:r>
              <a:rPr lang="en-US" dirty="0" smtClean="0"/>
              <a:t> has not given us a list of competitors</a:t>
            </a:r>
          </a:p>
          <a:p>
            <a:r>
              <a:rPr lang="en-US" dirty="0" smtClean="0"/>
              <a:t>- We do not have a taxonomy of competitors, nor do we have product names / product families</a:t>
            </a:r>
          </a:p>
          <a:p>
            <a:endParaRPr lang="en-US" dirty="0"/>
          </a:p>
          <a:p>
            <a:r>
              <a:rPr lang="en-US" dirty="0" smtClean="0"/>
              <a:t>Resource: </a:t>
            </a:r>
          </a:p>
          <a:p>
            <a:r>
              <a:rPr lang="en-US" dirty="0" smtClean="0"/>
              <a:t>-We do have product ID’s and free form text that we can leverage</a:t>
            </a:r>
            <a:endParaRPr lang="en-US" dirty="0"/>
          </a:p>
        </p:txBody>
      </p:sp>
    </p:spTree>
    <p:extLst>
      <p:ext uri="{BB962C8B-B14F-4D97-AF65-F5344CB8AC3E}">
        <p14:creationId xmlns:p14="http://schemas.microsoft.com/office/powerpoint/2010/main" val="1420025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 Find Competitor </a:t>
            </a:r>
            <a:r>
              <a:rPr lang="en-US" dirty="0" smtClean="0"/>
              <a:t>Products (cont.)</a:t>
            </a:r>
            <a:endParaRPr lang="en-US" dirty="0"/>
          </a:p>
        </p:txBody>
      </p:sp>
      <p:sp>
        <p:nvSpPr>
          <p:cNvPr id="3" name="Content Placeholder 2"/>
          <p:cNvSpPr>
            <a:spLocks noGrp="1"/>
          </p:cNvSpPr>
          <p:nvPr>
            <p:ph idx="1"/>
          </p:nvPr>
        </p:nvSpPr>
        <p:spPr>
          <a:xfrm>
            <a:off x="1024128" y="2285999"/>
            <a:ext cx="9720073" cy="4876801"/>
          </a:xfrm>
        </p:spPr>
        <p:txBody>
          <a:bodyPr>
            <a:normAutofit/>
          </a:bodyPr>
          <a:lstStyle/>
          <a:p>
            <a:r>
              <a:rPr lang="en-US" dirty="0" smtClean="0"/>
              <a:t>Step 1: Read in csv file of all electronics reviews</a:t>
            </a:r>
          </a:p>
          <a:p>
            <a:endParaRPr lang="en-US" dirty="0" smtClean="0"/>
          </a:p>
          <a:p>
            <a:r>
              <a:rPr lang="en-US" dirty="0" smtClean="0"/>
              <a:t>Step 2: Filter for reviews containing “</a:t>
            </a:r>
            <a:r>
              <a:rPr lang="en-US" dirty="0" err="1" smtClean="0"/>
              <a:t>sd</a:t>
            </a:r>
            <a:r>
              <a:rPr lang="en-US" dirty="0" smtClean="0"/>
              <a:t>” only </a:t>
            </a:r>
          </a:p>
          <a:p>
            <a:endParaRPr lang="en-US" dirty="0"/>
          </a:p>
          <a:p>
            <a:r>
              <a:rPr lang="en-US" dirty="0" smtClean="0"/>
              <a:t>Step 3: Sort by the most popular products in the “</a:t>
            </a:r>
            <a:r>
              <a:rPr lang="en-US" dirty="0" err="1" smtClean="0"/>
              <a:t>sd</a:t>
            </a:r>
            <a:r>
              <a:rPr lang="en-US" dirty="0" smtClean="0"/>
              <a:t>” card candidates group</a:t>
            </a:r>
          </a:p>
          <a:p>
            <a:endParaRPr lang="en-US" dirty="0"/>
          </a:p>
          <a:p>
            <a:r>
              <a:rPr lang="en-US" dirty="0" smtClean="0"/>
              <a:t>Step 4: Get the list of candidate ASINs for </a:t>
            </a:r>
            <a:r>
              <a:rPr lang="en-US" dirty="0" err="1" smtClean="0"/>
              <a:t>sd</a:t>
            </a:r>
            <a:r>
              <a:rPr lang="en-US" dirty="0" smtClean="0"/>
              <a:t> card</a:t>
            </a:r>
          </a:p>
          <a:p>
            <a:endParaRPr lang="en-US" dirty="0"/>
          </a:p>
          <a:p>
            <a:r>
              <a:rPr lang="en-US" dirty="0" smtClean="0"/>
              <a:t>Candidates: </a:t>
            </a:r>
            <a:r>
              <a:rPr lang="nl-NL" sz="1400" dirty="0" smtClean="0"/>
              <a:t>'B007WTAJTO</a:t>
            </a:r>
            <a:r>
              <a:rPr lang="nl-NL" sz="1400" dirty="0"/>
              <a:t>', 'B00E3W15P0', 'B000VX6XL6', 'B002MAPRYU', 'B004G6002M', 'B004W2JKWG', 'B002WE6D44', </a:t>
            </a:r>
            <a:r>
              <a:rPr lang="nl-NL" sz="1400" dirty="0" smtClean="0"/>
              <a:t>'B007P4VOWC’</a:t>
            </a:r>
            <a:endParaRPr lang="en-US" sz="1400" dirty="0"/>
          </a:p>
        </p:txBody>
      </p:sp>
      <p:pic>
        <p:nvPicPr>
          <p:cNvPr id="5" name="Picture 4"/>
          <p:cNvPicPr>
            <a:picLocks noChangeAspect="1"/>
          </p:cNvPicPr>
          <p:nvPr/>
        </p:nvPicPr>
        <p:blipFill>
          <a:blip r:embed="rId2"/>
          <a:stretch>
            <a:fillRect/>
          </a:stretch>
        </p:blipFill>
        <p:spPr>
          <a:xfrm>
            <a:off x="1124858" y="2806699"/>
            <a:ext cx="4546599" cy="276195"/>
          </a:xfrm>
          <a:prstGeom prst="rect">
            <a:avLst/>
          </a:prstGeom>
        </p:spPr>
      </p:pic>
      <p:pic>
        <p:nvPicPr>
          <p:cNvPr id="6" name="Picture 5"/>
          <p:cNvPicPr>
            <a:picLocks noChangeAspect="1"/>
          </p:cNvPicPr>
          <p:nvPr/>
        </p:nvPicPr>
        <p:blipFill>
          <a:blip r:embed="rId3"/>
          <a:stretch>
            <a:fillRect/>
          </a:stretch>
        </p:blipFill>
        <p:spPr>
          <a:xfrm>
            <a:off x="1124858" y="3727516"/>
            <a:ext cx="7311571" cy="310188"/>
          </a:xfrm>
          <a:prstGeom prst="rect">
            <a:avLst/>
          </a:prstGeom>
        </p:spPr>
      </p:pic>
      <p:pic>
        <p:nvPicPr>
          <p:cNvPr id="7" name="Picture 6"/>
          <p:cNvPicPr>
            <a:picLocks noChangeAspect="1"/>
          </p:cNvPicPr>
          <p:nvPr/>
        </p:nvPicPr>
        <p:blipFill>
          <a:blip r:embed="rId4"/>
          <a:stretch>
            <a:fillRect/>
          </a:stretch>
        </p:blipFill>
        <p:spPr>
          <a:xfrm>
            <a:off x="1124858" y="4652832"/>
            <a:ext cx="7313042" cy="430797"/>
          </a:xfrm>
          <a:prstGeom prst="rect">
            <a:avLst/>
          </a:prstGeom>
        </p:spPr>
      </p:pic>
      <p:pic>
        <p:nvPicPr>
          <p:cNvPr id="8" name="Picture 7"/>
          <p:cNvPicPr>
            <a:picLocks noChangeAspect="1"/>
          </p:cNvPicPr>
          <p:nvPr/>
        </p:nvPicPr>
        <p:blipFill>
          <a:blip r:embed="rId5"/>
          <a:stretch>
            <a:fillRect/>
          </a:stretch>
        </p:blipFill>
        <p:spPr>
          <a:xfrm>
            <a:off x="1124858" y="5562600"/>
            <a:ext cx="4415971" cy="390602"/>
          </a:xfrm>
          <a:prstGeom prst="rect">
            <a:avLst/>
          </a:prstGeom>
        </p:spPr>
      </p:pic>
    </p:spTree>
    <p:extLst>
      <p:ext uri="{BB962C8B-B14F-4D97-AF65-F5344CB8AC3E}">
        <p14:creationId xmlns:p14="http://schemas.microsoft.com/office/powerpoint/2010/main" val="2039707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 Find Competitor Products (cont.)</a:t>
            </a:r>
          </a:p>
        </p:txBody>
      </p:sp>
      <p:sp>
        <p:nvSpPr>
          <p:cNvPr id="3" name="Content Placeholder 2"/>
          <p:cNvSpPr>
            <a:spLocks noGrp="1"/>
          </p:cNvSpPr>
          <p:nvPr>
            <p:ph idx="1"/>
          </p:nvPr>
        </p:nvSpPr>
        <p:spPr/>
        <p:txBody>
          <a:bodyPr/>
          <a:lstStyle/>
          <a:p>
            <a:r>
              <a:rPr lang="en-US" dirty="0" smtClean="0"/>
              <a:t>Step 5: Search for each ASIN on Amazon </a:t>
            </a:r>
            <a:endParaRPr lang="en-US" dirty="0"/>
          </a:p>
        </p:txBody>
      </p:sp>
      <p:pic>
        <p:nvPicPr>
          <p:cNvPr id="4" name="Picture 3"/>
          <p:cNvPicPr>
            <a:picLocks noChangeAspect="1"/>
          </p:cNvPicPr>
          <p:nvPr/>
        </p:nvPicPr>
        <p:blipFill>
          <a:blip r:embed="rId2"/>
          <a:stretch>
            <a:fillRect/>
          </a:stretch>
        </p:blipFill>
        <p:spPr>
          <a:xfrm>
            <a:off x="1113732" y="2822688"/>
            <a:ext cx="8588829" cy="2949984"/>
          </a:xfrm>
          <a:prstGeom prst="rect">
            <a:avLst/>
          </a:prstGeom>
        </p:spPr>
      </p:pic>
      <p:sp>
        <p:nvSpPr>
          <p:cNvPr id="5" name="Rectangle 4"/>
          <p:cNvSpPr/>
          <p:nvPr/>
        </p:nvSpPr>
        <p:spPr>
          <a:xfrm>
            <a:off x="1197429" y="3777342"/>
            <a:ext cx="1872343" cy="239486"/>
          </a:xfrm>
          <a:prstGeom prst="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623458" y="2919743"/>
            <a:ext cx="1872343" cy="239486"/>
          </a:xfrm>
          <a:prstGeom prst="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623457" y="4106721"/>
            <a:ext cx="7079104" cy="1575622"/>
          </a:xfrm>
          <a:prstGeom prst="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7436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Synthesis</a:t>
            </a:r>
            <a:endParaRPr lang="en-US" dirty="0"/>
          </a:p>
        </p:txBody>
      </p:sp>
      <p:sp>
        <p:nvSpPr>
          <p:cNvPr id="6" name="Content Placeholder 2"/>
          <p:cNvSpPr>
            <a:spLocks noGrp="1"/>
          </p:cNvSpPr>
          <p:nvPr>
            <p:ph idx="1"/>
          </p:nvPr>
        </p:nvSpPr>
        <p:spPr>
          <a:xfrm>
            <a:off x="1024128" y="1687286"/>
            <a:ext cx="9720073" cy="4023360"/>
          </a:xfrm>
        </p:spPr>
        <p:txBody>
          <a:bodyPr/>
          <a:lstStyle/>
          <a:p>
            <a:r>
              <a:rPr lang="en-US" dirty="0" smtClean="0"/>
              <a:t>ASIN #1, ‘</a:t>
            </a:r>
            <a:r>
              <a:rPr lang="nl-NL" sz="2400" dirty="0" smtClean="0"/>
              <a:t>B007WTAJTO</a:t>
            </a:r>
            <a:r>
              <a:rPr lang="en-US" dirty="0" smtClean="0"/>
              <a:t>’ is a SanDisk MicroSD card. It has 4914 total reviews. </a:t>
            </a:r>
          </a:p>
          <a:p>
            <a:endParaRPr lang="en-US" dirty="0"/>
          </a:p>
          <a:p>
            <a:endParaRPr lang="en-US" dirty="0" smtClean="0"/>
          </a:p>
          <a:p>
            <a:endParaRPr lang="en-US" dirty="0"/>
          </a:p>
          <a:p>
            <a:endParaRPr lang="en-US" dirty="0"/>
          </a:p>
          <a:p>
            <a:r>
              <a:rPr lang="en-US" dirty="0" smtClean="0"/>
              <a:t>ASIN # 7, ‘</a:t>
            </a:r>
            <a:r>
              <a:rPr lang="de-DE" dirty="0" smtClean="0"/>
              <a:t>B002WE6D44‘ </a:t>
            </a:r>
            <a:r>
              <a:rPr lang="de-DE" dirty="0" err="1" smtClean="0"/>
              <a:t>is</a:t>
            </a:r>
            <a:r>
              <a:rPr lang="de-DE" dirty="0" smtClean="0"/>
              <a:t> a </a:t>
            </a:r>
            <a:r>
              <a:rPr lang="de-DE" dirty="0" err="1" smtClean="0"/>
              <a:t>Transcend</a:t>
            </a:r>
            <a:r>
              <a:rPr lang="de-DE" dirty="0" smtClean="0"/>
              <a:t> SD </a:t>
            </a:r>
            <a:r>
              <a:rPr lang="de-DE" dirty="0" err="1" smtClean="0"/>
              <a:t>card</a:t>
            </a:r>
            <a:r>
              <a:rPr lang="de-DE" dirty="0" smtClean="0"/>
              <a:t>. </a:t>
            </a:r>
            <a:r>
              <a:rPr lang="de-DE" dirty="0" err="1" smtClean="0"/>
              <a:t>It</a:t>
            </a:r>
            <a:r>
              <a:rPr lang="de-DE" dirty="0" smtClean="0"/>
              <a:t> </a:t>
            </a:r>
            <a:r>
              <a:rPr lang="de-DE" dirty="0" err="1" smtClean="0"/>
              <a:t>has</a:t>
            </a:r>
            <a:r>
              <a:rPr lang="de-DE" dirty="0" smtClean="0"/>
              <a:t> 2813 total </a:t>
            </a:r>
            <a:r>
              <a:rPr lang="de-DE" dirty="0" err="1" smtClean="0"/>
              <a:t>reviews</a:t>
            </a:r>
            <a:r>
              <a:rPr lang="de-DE" dirty="0" smtClean="0"/>
              <a:t>. </a:t>
            </a:r>
            <a:endParaRPr lang="en-US" dirty="0" smtClean="0"/>
          </a:p>
          <a:p>
            <a:endParaRPr lang="en-US" dirty="0"/>
          </a:p>
          <a:p>
            <a:endParaRPr lang="en-US" dirty="0"/>
          </a:p>
        </p:txBody>
      </p:sp>
      <p:pic>
        <p:nvPicPr>
          <p:cNvPr id="7" name="Picture 6"/>
          <p:cNvPicPr>
            <a:picLocks noChangeAspect="1"/>
          </p:cNvPicPr>
          <p:nvPr/>
        </p:nvPicPr>
        <p:blipFill>
          <a:blip r:embed="rId2"/>
          <a:stretch>
            <a:fillRect/>
          </a:stretch>
        </p:blipFill>
        <p:spPr>
          <a:xfrm>
            <a:off x="1113733" y="2084832"/>
            <a:ext cx="4853239" cy="1666930"/>
          </a:xfrm>
          <a:prstGeom prst="rect">
            <a:avLst/>
          </a:prstGeom>
        </p:spPr>
      </p:pic>
      <p:pic>
        <p:nvPicPr>
          <p:cNvPr id="9" name="Picture 8"/>
          <p:cNvPicPr>
            <a:picLocks noChangeAspect="1"/>
          </p:cNvPicPr>
          <p:nvPr/>
        </p:nvPicPr>
        <p:blipFill>
          <a:blip r:embed="rId3"/>
          <a:stretch>
            <a:fillRect/>
          </a:stretch>
        </p:blipFill>
        <p:spPr>
          <a:xfrm>
            <a:off x="1118993" y="4660888"/>
            <a:ext cx="4847979" cy="1700832"/>
          </a:xfrm>
          <a:prstGeom prst="rect">
            <a:avLst/>
          </a:prstGeom>
        </p:spPr>
      </p:pic>
    </p:spTree>
    <p:extLst>
      <p:ext uri="{BB962C8B-B14F-4D97-AF65-F5344CB8AC3E}">
        <p14:creationId xmlns:p14="http://schemas.microsoft.com/office/powerpoint/2010/main" val="600771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Scope: </a:t>
            </a:r>
            <a:endParaRPr lang="en-US" dirty="0"/>
          </a:p>
        </p:txBody>
      </p:sp>
      <p:sp>
        <p:nvSpPr>
          <p:cNvPr id="3" name="Content Placeholder 2"/>
          <p:cNvSpPr>
            <a:spLocks noGrp="1"/>
          </p:cNvSpPr>
          <p:nvPr>
            <p:ph idx="1"/>
          </p:nvPr>
        </p:nvSpPr>
        <p:spPr/>
        <p:txBody>
          <a:bodyPr/>
          <a:lstStyle/>
          <a:p>
            <a:r>
              <a:rPr lang="en-US" dirty="0" smtClean="0"/>
              <a:t>Upon hearing this the VP of Sales says he wants to learn more about the </a:t>
            </a:r>
            <a:r>
              <a:rPr lang="en-US" dirty="0" err="1" smtClean="0"/>
              <a:t>Sandisk</a:t>
            </a:r>
            <a:r>
              <a:rPr lang="en-US" dirty="0" smtClean="0"/>
              <a:t> product in particular. </a:t>
            </a:r>
            <a:br>
              <a:rPr lang="en-US" dirty="0" smtClean="0"/>
            </a:br>
            <a:r>
              <a:rPr lang="en-US" dirty="0" smtClean="0"/>
              <a:t/>
            </a:r>
            <a:br>
              <a:rPr lang="en-US" dirty="0" smtClean="0"/>
            </a:br>
            <a:r>
              <a:rPr lang="en-US" dirty="0" smtClean="0"/>
              <a:t>He wants to know about the relative strengths, weakness, and anything else about the two products that can be learned. </a:t>
            </a:r>
            <a:endParaRPr lang="en-US" dirty="0"/>
          </a:p>
        </p:txBody>
      </p:sp>
    </p:spTree>
    <p:extLst>
      <p:ext uri="{BB962C8B-B14F-4D97-AF65-F5344CB8AC3E}">
        <p14:creationId xmlns:p14="http://schemas.microsoft.com/office/powerpoint/2010/main" val="628535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 Summary </a:t>
            </a:r>
            <a:r>
              <a:rPr lang="en-US" dirty="0" smtClean="0"/>
              <a:t>Statistics</a:t>
            </a:r>
            <a:endParaRPr lang="en-US" dirty="0"/>
          </a:p>
        </p:txBody>
      </p:sp>
      <p:sp>
        <p:nvSpPr>
          <p:cNvPr id="3" name="Content Placeholder 2"/>
          <p:cNvSpPr>
            <a:spLocks noGrp="1"/>
          </p:cNvSpPr>
          <p:nvPr>
            <p:ph idx="1"/>
          </p:nvPr>
        </p:nvSpPr>
        <p:spPr>
          <a:xfrm>
            <a:off x="1024128" y="2286000"/>
            <a:ext cx="9720073" cy="4452257"/>
          </a:xfrm>
        </p:spPr>
        <p:txBody>
          <a:bodyPr>
            <a:normAutofit fontScale="70000" lnSpcReduction="20000"/>
          </a:bodyPr>
          <a:lstStyle/>
          <a:p>
            <a:r>
              <a:rPr lang="en-US" b="1" dirty="0" err="1" smtClean="0"/>
              <a:t>Sandisk</a:t>
            </a:r>
            <a:r>
              <a:rPr lang="en-US" b="1" dirty="0" smtClean="0"/>
              <a:t> Micro SD Card: </a:t>
            </a:r>
          </a:p>
          <a:p>
            <a:r>
              <a:rPr lang="en-US" dirty="0" smtClean="0"/>
              <a:t>Number of reviews: 4914</a:t>
            </a:r>
          </a:p>
          <a:p>
            <a:r>
              <a:rPr lang="en-US" dirty="0" smtClean="0"/>
              <a:t>Star score (mean): 4.59</a:t>
            </a:r>
          </a:p>
          <a:p>
            <a:r>
              <a:rPr lang="en-US" dirty="0" smtClean="0"/>
              <a:t>Star score (standard deviation): 1.00</a:t>
            </a:r>
          </a:p>
          <a:p>
            <a:endParaRPr lang="en-US" dirty="0"/>
          </a:p>
          <a:p>
            <a:r>
              <a:rPr lang="en-US" b="1" dirty="0" smtClean="0"/>
              <a:t>Transcend SD Card: </a:t>
            </a:r>
          </a:p>
          <a:p>
            <a:r>
              <a:rPr lang="en-US" dirty="0" smtClean="0"/>
              <a:t>Number of reviews: 2813</a:t>
            </a:r>
          </a:p>
          <a:p>
            <a:r>
              <a:rPr lang="en-US" dirty="0" smtClean="0"/>
              <a:t>Star score (mean): 4.66</a:t>
            </a:r>
          </a:p>
          <a:p>
            <a:r>
              <a:rPr lang="en-US" dirty="0" smtClean="0"/>
              <a:t>Star score (standard deviation): 0.88</a:t>
            </a:r>
          </a:p>
          <a:p>
            <a:endParaRPr lang="en-US" dirty="0"/>
          </a:p>
          <a:p>
            <a:r>
              <a:rPr lang="en-US" b="1" dirty="0" smtClean="0"/>
              <a:t>Synthesis: </a:t>
            </a:r>
          </a:p>
          <a:p>
            <a:r>
              <a:rPr lang="en-US" dirty="0" smtClean="0"/>
              <a:t>It seems as though the Transcend SD card is marginally preferred and more consistently so than the </a:t>
            </a:r>
            <a:r>
              <a:rPr lang="en-US" dirty="0" err="1" smtClean="0"/>
              <a:t>Sandisk</a:t>
            </a:r>
            <a:r>
              <a:rPr lang="en-US" dirty="0" smtClean="0"/>
              <a:t> memory card. </a:t>
            </a:r>
          </a:p>
          <a:p>
            <a:r>
              <a:rPr lang="en-US" dirty="0" smtClean="0"/>
              <a:t>Nonetheless, the </a:t>
            </a:r>
            <a:r>
              <a:rPr lang="en-US" dirty="0" err="1" smtClean="0"/>
              <a:t>Sandisk</a:t>
            </a:r>
            <a:r>
              <a:rPr lang="en-US" dirty="0" smtClean="0"/>
              <a:t> card seems more popular. </a:t>
            </a:r>
            <a:endParaRPr lang="en-US" dirty="0"/>
          </a:p>
          <a:p>
            <a:endParaRPr lang="en-US" dirty="0"/>
          </a:p>
        </p:txBody>
      </p:sp>
    </p:spTree>
    <p:extLst>
      <p:ext uri="{BB962C8B-B14F-4D97-AF65-F5344CB8AC3E}">
        <p14:creationId xmlns:p14="http://schemas.microsoft.com/office/powerpoint/2010/main" val="20291662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190</TotalTime>
  <Words>880</Words>
  <Application>Microsoft Macintosh PowerPoint</Application>
  <PresentationFormat>Widescreen</PresentationFormat>
  <Paragraphs>102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Mangal</vt:lpstr>
      <vt:lpstr>Tw Cen MT</vt:lpstr>
      <vt:lpstr>Tw Cen MT Condensed</vt:lpstr>
      <vt:lpstr>Wingdings 3</vt:lpstr>
      <vt:lpstr>Integral</vt:lpstr>
      <vt:lpstr>“Competitive Analysis” Through Topic Modeling</vt:lpstr>
      <vt:lpstr>Background and Problem Statement</vt:lpstr>
      <vt:lpstr>The Data</vt:lpstr>
      <vt:lpstr>Part 1: Find Competitor Products</vt:lpstr>
      <vt:lpstr>Part 1: Find Competitor Products (cont.)</vt:lpstr>
      <vt:lpstr>Part 1: Find Competitor Products (cont.)</vt:lpstr>
      <vt:lpstr>Part 1 Synthesis</vt:lpstr>
      <vt:lpstr>Project Scope: </vt:lpstr>
      <vt:lpstr>Part 2: Summary Statistics</vt:lpstr>
      <vt:lpstr>Part 2: Summary Statistics</vt:lpstr>
      <vt:lpstr>Part 3: Sandisk Sentiment Word Clouds</vt:lpstr>
      <vt:lpstr>Part 3: Transcend Sentiment Word Clouds</vt:lpstr>
      <vt:lpstr>Part 3: Sentiment Word Clouds Synthesis</vt:lpstr>
      <vt:lpstr>Part 4: Competitive Analysis Through Topic Modeling </vt:lpstr>
      <vt:lpstr>Part 4: Competitive Analysis Through Topic Modeling </vt:lpstr>
      <vt:lpstr>Part 4: Competitive Analysis Through Topic Modeling </vt:lpstr>
      <vt:lpstr>Part 4: Competitive Analysis Through Topic Modeling </vt:lpstr>
      <vt:lpstr>Part 4: Competitive Analysis Through Topic Modeling (Takeaways)</vt:lpstr>
      <vt:lpstr>Appendix: Topic Distributions over Time</vt:lpstr>
      <vt:lpstr>Appendix: Topic Distributions over Time</vt:lpstr>
      <vt:lpstr>Appendix: Topic Distributions over Time</vt:lpstr>
      <vt:lpstr>Appendix: Topic Distributions over Time</vt:lpstr>
      <vt:lpstr>Appendix: Topic Distributions over Time</vt:lpstr>
      <vt:lpstr>Appendix: Topic Distributions over Time</vt:lpstr>
      <vt:lpstr>Appendix: Topic Distributions over Time</vt:lpstr>
      <vt:lpstr>Appendix: Topic Distributions over Time</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Shypula</dc:creator>
  <cp:lastModifiedBy>Alexander Shypula</cp:lastModifiedBy>
  <cp:revision>12</cp:revision>
  <dcterms:created xsi:type="dcterms:W3CDTF">2018-11-18T22:53:59Z</dcterms:created>
  <dcterms:modified xsi:type="dcterms:W3CDTF">2018-11-19T02:04:48Z</dcterms:modified>
</cp:coreProperties>
</file>