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Roboto" panose="02000000000000000000" pitchFamily="2"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p15:clr>
            <a:srgbClr val="A4A3A4"/>
          </p15:clr>
        </p15:guide>
        <p15:guide id="2" pos="2880">
          <p15:clr>
            <a:srgbClr val="A4A3A4"/>
          </p15:clr>
        </p15:guide>
        <p15:guide id="3" pos="158">
          <p15:clr>
            <a:srgbClr val="A4A3A4"/>
          </p15:clr>
        </p15:guide>
        <p15:guide id="4" pos="5602">
          <p15:clr>
            <a:srgbClr val="A4A3A4"/>
          </p15:clr>
        </p15:guide>
        <p15:guide id="5" orient="horz" pos="2341">
          <p15:clr>
            <a:srgbClr val="A4A3A4"/>
          </p15:clr>
        </p15:guide>
        <p15:guide id="6" orient="horz" pos="2251">
          <p15:clr>
            <a:srgbClr val="A4A3A4"/>
          </p15:clr>
        </p15:guide>
        <p15:guide id="7" orient="horz" pos="799">
          <p15:clr>
            <a:srgbClr val="A4A3A4"/>
          </p15:clr>
        </p15:guide>
        <p15:guide id="8" orient="horz" pos="4020">
          <p15:clr>
            <a:srgbClr val="A4A3A4"/>
          </p15:clr>
        </p15:guide>
        <p15:guide id="9" pos="2789">
          <p15:clr>
            <a:srgbClr val="A4A3A4"/>
          </p15:clr>
        </p15:guide>
        <p15:guide id="10" pos="29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uYOhufMkUd/Fpror4Zbe1Nao4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snapToGrid="0">
      <p:cViewPr varScale="1">
        <p:scale>
          <a:sx n="106" d="100"/>
          <a:sy n="106" d="100"/>
        </p:scale>
        <p:origin x="1800" y="176"/>
      </p:cViewPr>
      <p:guideLst>
        <p:guide orient="horz" pos="2432"/>
        <p:guide pos="2880"/>
        <p:guide pos="158"/>
        <p:guide pos="5602"/>
        <p:guide orient="horz" pos="2341"/>
        <p:guide orient="horz" pos="2251"/>
        <p:guide orient="horz" pos="799"/>
        <p:guide orient="horz" pos="4020"/>
        <p:guide pos="2789"/>
        <p:guide pos="29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a2606f98b_0_8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gba2606f98b_0_8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a2606f98b_0_4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gba2606f98b_0_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c8f6b7d2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gbc8f6b7d2d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a2606f98b_0_7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gba2606f98b_0_7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a2606f98b_0_4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gba2606f98b_0_4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a2606f98b_0_5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8" name="Google Shape;268;gba2606f98b_0_5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ba2606f98b_0_6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4" name="Google Shape;284;gba2606f98b_0_6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a2606f98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gba2606f98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a2606f98b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ba2606f98b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a2606f98b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ba2606f98b_0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a2606f98b_0_2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ba2606f98b_0_2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a2606f98b_0_3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gba2606f98b_0_3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a2606f98b_0_3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ba2606f98b_0_3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a2606f98b_0_8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150">
                <a:solidFill>
                  <a:srgbClr val="455F7C"/>
                </a:solidFill>
                <a:highlight>
                  <a:srgbClr val="FFFFFF"/>
                </a:highlight>
              </a:rPr>
              <a:t>Zalando generated roughly 6.84 billion euros in revenue in 2019, which was an increase on the previous year at 5.39 billion euros. Ten years earlier Zalando had recorded 6 million euros.</a:t>
            </a:r>
            <a:endParaRPr sz="1150">
              <a:solidFill>
                <a:srgbClr val="455F7C"/>
              </a:solidFill>
              <a:highlight>
                <a:srgbClr val="FFFFFF"/>
              </a:highlight>
            </a:endParaRPr>
          </a:p>
          <a:p>
            <a:pPr marL="0" lvl="0" indent="0" algn="l" rtl="0">
              <a:lnSpc>
                <a:spcPct val="100000"/>
              </a:lnSpc>
              <a:spcBef>
                <a:spcPts val="0"/>
              </a:spcBef>
              <a:spcAft>
                <a:spcPts val="0"/>
              </a:spcAft>
              <a:buSzPts val="1100"/>
              <a:buNone/>
            </a:pPr>
            <a:endParaRPr sz="1150">
              <a:solidFill>
                <a:srgbClr val="455F7C"/>
              </a:solidFill>
              <a:highlight>
                <a:srgbClr val="FFFFFF"/>
              </a:highlight>
            </a:endParaRPr>
          </a:p>
          <a:p>
            <a:pPr marL="457200" lvl="0" indent="-301625" algn="l" rtl="0">
              <a:lnSpc>
                <a:spcPct val="100000"/>
              </a:lnSpc>
              <a:spcBef>
                <a:spcPts val="0"/>
              </a:spcBef>
              <a:spcAft>
                <a:spcPts val="0"/>
              </a:spcAft>
              <a:buClr>
                <a:srgbClr val="455F7C"/>
              </a:buClr>
              <a:buSzPts val="1150"/>
              <a:buChar char="-"/>
            </a:pPr>
            <a:r>
              <a:rPr lang="en-GB" sz="1150">
                <a:solidFill>
                  <a:srgbClr val="455F7C"/>
                </a:solidFill>
                <a:highlight>
                  <a:srgbClr val="FFFFFF"/>
                </a:highlight>
              </a:rPr>
              <a:t>We are confident in GFG’s ability using rockets leadership to </a:t>
            </a:r>
            <a:endParaRPr sz="1150">
              <a:solidFill>
                <a:srgbClr val="455F7C"/>
              </a:solidFill>
              <a:highlight>
                <a:srgbClr val="FFFFFF"/>
              </a:highlight>
            </a:endParaRPr>
          </a:p>
        </p:txBody>
      </p:sp>
      <p:sp>
        <p:nvSpPr>
          <p:cNvPr id="170" name="Google Shape;170;gba2606f98b_0_8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A5E0-7041-4965-8894-7111BF39F7C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40868097-B6C7-43DE-A7C3-9AB1AA724DB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5DFC78-9E01-442F-A0DD-B87C3377AA05}"/>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DA6E22F-9776-46E9-A863-44AA641F29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A272D8-1F3C-41D0-8CA1-2B0F2C56DCB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8870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C06C-DBF8-4546-A9A4-5DAD18C27C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701B83-D285-49F9-ADC7-F06124399B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DD59D1-3211-4F53-A3F5-94E2467E9733}"/>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55AF944B-D63F-4ED4-96D7-3A20830A7C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80562-5E1E-4B6A-9232-D4334A396CF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5885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DCACD-A5FB-4252-A84E-2B4FBD92D9E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FFEC09-BC5D-4071-9944-2B56DFC66A2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B9A219-D4A2-4E47-8DAB-F5FD82B7F4F8}"/>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4AC31D23-04E1-4493-8B1A-C51CA7149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CE97DB-E355-408A-B19D-7CB6BC74AEE8}"/>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6609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CC59-EAB8-4633-9B13-B6F7E2F4B0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192511-F23F-4CB4-ADA1-E4560EF40B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BED7BC-33A6-4733-9194-95FF45631FA5}"/>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B83F268F-8622-4CD9-9EF2-2CDC8C13F1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2E2B78-CD15-4A92-9C07-42C04CA212A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2167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8C43-8A68-4C11-9179-C72577F23B6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D811637-B2D1-403D-A26C-DE6C093A03C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752A0-3681-4075-9E89-2DD8A6CB1F0B}"/>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2E4C01FD-DD7B-48FA-B30D-C2417DC2C9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F6CA01-4400-46F1-80D7-2283669D821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8895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1026-020F-4F27-98F3-0EBE44697D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4C5BF3-9385-4796-8D68-3E6F3CD9BD5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A152CD-B4F4-4441-9018-6EF1D5EF680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50DE6F-B5C1-4591-936F-FC9B8B985CF3}"/>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675001A6-55E9-4845-84B9-F184E3499D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03FF4A-ED5B-4334-9968-8E9F25AEA68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421616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A9AA-BC0A-495D-B1B5-57B722BBB945}"/>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A0EFCB-FA25-474A-80A1-DE08FDE3E8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48820-C717-49A2-9CD1-2BCD8706706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3CA2F13-B103-4881-9098-7CF3DB285EE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58F0148-97F9-4458-AAAA-4E63A41B2A7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15C326-1B24-47F9-8835-6F2EACA24049}"/>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AF2E38E-CF46-45AA-97E2-237FFEE2BA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D6A5518-C7F7-45DD-A3F0-D75A0A1A08F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732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AE6B-C48D-42C1-934A-D5140DE214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48E0A08-5DA5-4DC5-BE94-55FBE86CF4BD}"/>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9427A20-BB94-4811-B89E-BBE34456B2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9D3BA7-2DE7-4089-BFDD-CF4ECDFBF3E0}"/>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3326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105CB-B646-49F2-8F64-A1E8EB5FC2DC}"/>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C29ECEB9-956C-4263-8477-BDB10DD607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E34E1C-CBF1-4A91-AC9F-BFBA5DC2137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391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2241-EDB6-445D-A537-D1F5CD61FDA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D9FB72-8915-4273-A87D-5B68C976879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EF0281-6034-4F3C-BFED-47CBEC8264C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2E3210D-24EF-4440-8C3F-008EDA6A038E}"/>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EA8413CA-E5D2-4A9E-88A8-F6A3900CA3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5150C6-1E69-49A8-9032-B25CC7F7C1F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5097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6CE8-8864-499D-A6D2-957B3BC92C6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270D44-1534-4F7C-ACA4-0A6907F4EF4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D65B3948-8643-44D1-85EF-34060AAC92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20A9922-B8F9-4B2E-A901-214C9D24AC1D}"/>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EB97E9EB-83FE-4F80-B262-43CA28A40B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1550F6-43D1-4E3E-8D2E-8CB4CA11B2A8}"/>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7727068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C6659-5989-48C5-9DFF-22929C0E8CB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92A38F-BFD1-4F5F-8843-F39823E657C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73E251-17B1-414E-97CF-9F014D4CC80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1478A0CB-7EFB-4B5B-AF16-71A0A28D494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FD6BB9-1BF1-48E6-BC90-BB905EBD949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515987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3"/>
        <p:cNvGrpSpPr/>
        <p:nvPr/>
      </p:nvGrpSpPr>
      <p:grpSpPr>
        <a:xfrm>
          <a:off x="0" y="0"/>
          <a:ext cx="0" cy="0"/>
          <a:chOff x="0" y="0"/>
          <a:chExt cx="0" cy="0"/>
        </a:xfrm>
      </p:grpSpPr>
      <p:sp>
        <p:nvSpPr>
          <p:cNvPr id="87" name="Google Shape;87;p1"/>
          <p:cNvSpPr txBox="1"/>
          <p:nvPr/>
        </p:nvSpPr>
        <p:spPr>
          <a:xfrm>
            <a:off x="3502265" y="2861173"/>
            <a:ext cx="5659992" cy="766320"/>
          </a:xfrm>
          <a:prstGeom prst="rect">
            <a:avLst/>
          </a:prstGeom>
          <a:solidFill>
            <a:schemeClr val="lt1"/>
          </a:solid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2400"/>
              <a:buFont typeface="Calibri"/>
              <a:buNone/>
            </a:pPr>
            <a:r>
              <a:rPr lang="en-GB" sz="2400" b="1" dirty="0" err="1">
                <a:solidFill>
                  <a:schemeClr val="dk1"/>
                </a:solidFill>
                <a:latin typeface="Calibri"/>
                <a:ea typeface="Calibri"/>
                <a:cs typeface="Calibri"/>
                <a:sym typeface="Calibri"/>
              </a:rPr>
              <a:t>Company_name</a:t>
            </a:r>
            <a:endParaRPr sz="6000" b="0" i="1" u="none" strike="noStrike" cap="none" dirty="0">
              <a:solidFill>
                <a:schemeClr val="dk1"/>
              </a:solidFill>
              <a:latin typeface="Calibri"/>
              <a:ea typeface="Calibri"/>
              <a:cs typeface="Calibri"/>
              <a:sym typeface="Calibri"/>
            </a:endParaRPr>
          </a:p>
        </p:txBody>
      </p:sp>
      <p:pic>
        <p:nvPicPr>
          <p:cNvPr id="3" name="Picture 2" descr="A picture containing logo&#10;&#10;Description automatically generated">
            <a:extLst>
              <a:ext uri="{FF2B5EF4-FFF2-40B4-BE49-F238E27FC236}">
                <a16:creationId xmlns:a16="http://schemas.microsoft.com/office/drawing/2014/main" id="{BDAD980C-1462-4F4D-998B-FFC308885CF9}"/>
              </a:ext>
            </a:extLst>
          </p:cNvPr>
          <p:cNvPicPr>
            <a:picLocks noChangeAspect="1"/>
          </p:cNvPicPr>
          <p:nvPr/>
        </p:nvPicPr>
        <p:blipFill>
          <a:blip r:embed="rId3"/>
          <a:stretch>
            <a:fillRect/>
          </a:stretch>
        </p:blipFill>
        <p:spPr>
          <a:xfrm>
            <a:off x="0" y="2861173"/>
            <a:ext cx="3520521" cy="1135652"/>
          </a:xfrm>
          <a:prstGeom prst="rect">
            <a:avLst/>
          </a:prstGeom>
        </p:spPr>
      </p:pic>
      <p:sp>
        <p:nvSpPr>
          <p:cNvPr id="4" name="Rectangle 3">
            <a:extLst>
              <a:ext uri="{FF2B5EF4-FFF2-40B4-BE49-F238E27FC236}">
                <a16:creationId xmlns:a16="http://schemas.microsoft.com/office/drawing/2014/main" id="{9DC98747-56B9-E44F-BA87-67D28E493F1E}"/>
              </a:ext>
            </a:extLst>
          </p:cNvPr>
          <p:cNvSpPr/>
          <p:nvPr/>
        </p:nvSpPr>
        <p:spPr>
          <a:xfrm>
            <a:off x="3520521" y="3627493"/>
            <a:ext cx="5659992" cy="369332"/>
          </a:xfrm>
          <a:prstGeom prst="rect">
            <a:avLst/>
          </a:prstGeom>
          <a:solidFill>
            <a:schemeClr val="bg1"/>
          </a:solidFill>
          <a:ln>
            <a:noFill/>
          </a:ln>
        </p:spPr>
        <p:txBody>
          <a:bodyPr wrap="square">
            <a:spAutoFit/>
          </a:bodyPr>
          <a:lstStyle/>
          <a:p>
            <a:r>
              <a:rPr lang="en-GB" i="1" dirty="0" err="1">
                <a:solidFill>
                  <a:schemeClr val="dk1"/>
                </a:solidFill>
                <a:ea typeface="Calibri"/>
                <a:cs typeface="Calibri"/>
                <a:sym typeface="Calibri"/>
              </a:rPr>
              <a:t>Company_sector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ba2606f98b_0_805"/>
          <p:cNvSpPr/>
          <p:nvPr/>
        </p:nvSpPr>
        <p:spPr>
          <a:xfrm>
            <a:off x="-36512" y="-27383"/>
            <a:ext cx="9180600" cy="10800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1" name="Google Shape;191;gba2606f98b_0_805"/>
          <p:cNvCxnSpPr/>
          <p:nvPr/>
        </p:nvCxnSpPr>
        <p:spPr>
          <a:xfrm>
            <a:off x="250824" y="6525344"/>
            <a:ext cx="8642400" cy="0"/>
          </a:xfrm>
          <a:prstGeom prst="straightConnector1">
            <a:avLst/>
          </a:prstGeom>
          <a:noFill/>
          <a:ln w="9525" cap="flat" cmpd="sng">
            <a:solidFill>
              <a:schemeClr val="dk1"/>
            </a:solidFill>
            <a:prstDash val="solid"/>
            <a:miter lim="800000"/>
            <a:headEnd type="none" w="sm" len="sm"/>
            <a:tailEnd type="none" w="sm" len="sm"/>
          </a:ln>
        </p:spPr>
      </p:cxnSp>
      <p:sp>
        <p:nvSpPr>
          <p:cNvPr id="193" name="Google Shape;193;gba2606f98b_0_805"/>
          <p:cNvSpPr/>
          <p:nvPr/>
        </p:nvSpPr>
        <p:spPr>
          <a:xfrm>
            <a:off x="250824" y="188640"/>
            <a:ext cx="7345500" cy="792000"/>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dirty="0">
                <a:solidFill>
                  <a:schemeClr val="lt1"/>
                </a:solidFill>
                <a:latin typeface="Calibri"/>
                <a:ea typeface="Calibri"/>
                <a:cs typeface="Calibri"/>
                <a:sym typeface="Calibri"/>
              </a:rPr>
              <a:t>Company Analysis</a:t>
            </a:r>
            <a:endParaRPr sz="1400" b="0" i="0" u="none" strike="noStrike" cap="none" dirty="0">
              <a:solidFill>
                <a:srgbClr val="000000"/>
              </a:solidFill>
              <a:latin typeface="Arial"/>
              <a:ea typeface="Arial"/>
              <a:cs typeface="Arial"/>
              <a:sym typeface="Arial"/>
            </a:endParaRPr>
          </a:p>
        </p:txBody>
      </p:sp>
      <p:sp>
        <p:nvSpPr>
          <p:cNvPr id="194" name="Google Shape;194;gba2606f98b_0_805"/>
          <p:cNvSpPr/>
          <p:nvPr/>
        </p:nvSpPr>
        <p:spPr>
          <a:xfrm>
            <a:off x="251524" y="3250200"/>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Macroeconomic Developments</a:t>
            </a:r>
            <a:endParaRPr sz="1400" b="0" i="0" u="none" strike="noStrike" cap="none">
              <a:solidFill>
                <a:srgbClr val="000000"/>
              </a:solidFill>
              <a:latin typeface="Arial"/>
              <a:ea typeface="Arial"/>
              <a:cs typeface="Arial"/>
              <a:sym typeface="Arial"/>
            </a:endParaRPr>
          </a:p>
        </p:txBody>
      </p:sp>
      <p:sp>
        <p:nvSpPr>
          <p:cNvPr id="195" name="Google Shape;195;gba2606f98b_0_805"/>
          <p:cNvSpPr/>
          <p:nvPr/>
        </p:nvSpPr>
        <p:spPr>
          <a:xfrm>
            <a:off x="4716024" y="3250163"/>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Category and Segment expansion</a:t>
            </a:r>
            <a:endParaRPr sz="1400" b="0" i="0" u="none" strike="noStrike" cap="none">
              <a:solidFill>
                <a:srgbClr val="000000"/>
              </a:solidFill>
              <a:latin typeface="Arial"/>
              <a:ea typeface="Arial"/>
              <a:cs typeface="Arial"/>
              <a:sym typeface="Arial"/>
            </a:endParaRPr>
          </a:p>
        </p:txBody>
      </p:sp>
      <p:sp>
        <p:nvSpPr>
          <p:cNvPr id="196" name="Google Shape;196;gba2606f98b_0_805"/>
          <p:cNvSpPr txBox="1"/>
          <p:nvPr/>
        </p:nvSpPr>
        <p:spPr>
          <a:xfrm>
            <a:off x="8604448" y="6492875"/>
            <a:ext cx="432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10</a:t>
            </a:fld>
            <a:endParaRPr sz="1200" b="0" i="0" u="none" strike="noStrike" cap="none">
              <a:solidFill>
                <a:srgbClr val="888888"/>
              </a:solidFill>
              <a:latin typeface="Calibri"/>
              <a:ea typeface="Calibri"/>
              <a:cs typeface="Calibri"/>
              <a:sym typeface="Calibri"/>
            </a:endParaRPr>
          </a:p>
        </p:txBody>
      </p:sp>
      <p:sp>
        <p:nvSpPr>
          <p:cNvPr id="197" name="Google Shape;197;gba2606f98b_0_805"/>
          <p:cNvSpPr txBox="1"/>
          <p:nvPr/>
        </p:nvSpPr>
        <p:spPr>
          <a:xfrm>
            <a:off x="423300" y="1531150"/>
            <a:ext cx="8297400" cy="584700"/>
          </a:xfrm>
          <a:prstGeom prst="rect">
            <a:avLst/>
          </a:prstGeom>
          <a:noFill/>
          <a:ln>
            <a:noFill/>
          </a:ln>
        </p:spPr>
        <p:txBody>
          <a:bodyPr spcFirstLastPara="1" wrap="square" lIns="91425" tIns="45700" rIns="91425" bIns="45700" anchor="t" anchorCtr="0">
            <a:noAutofit/>
          </a:bodyPr>
          <a:lstStyle/>
          <a:p>
            <a:pPr marL="171450" marR="0" lvl="0" indent="-184150" algn="l" rtl="0">
              <a:lnSpc>
                <a:spcPct val="100000"/>
              </a:lnSpc>
              <a:spcBef>
                <a:spcPts val="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Global Fashion Group’s strategy is predominantly focused around securing top line growth. In order to achieve this objective management have instigated several initiatives that are segment tailored and focused around industry trends.</a:t>
            </a:r>
            <a:endParaRPr sz="1300">
              <a:solidFill>
                <a:schemeClr val="dk1"/>
              </a:solidFill>
              <a:latin typeface="Calibri"/>
              <a:ea typeface="Calibri"/>
              <a:cs typeface="Calibri"/>
              <a:sym typeface="Calibri"/>
            </a:endParaRPr>
          </a:p>
          <a:p>
            <a:pPr marL="171450" marR="0" lvl="0" indent="-184150" algn="l" rtl="0">
              <a:lnSpc>
                <a:spcPct val="100000"/>
              </a:lnSpc>
              <a:spcBef>
                <a:spcPts val="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GFG has been intentionally making a loss over the past 5 years to reinvest into delivery and supply channels. This proved wise, as in 2020 the company easily managed to soak up the extra demand in e-commerce and made an adjusted EBITDA of €10 million, despite no plans to make a profit until at least 2022.</a:t>
            </a:r>
            <a:endParaRPr sz="13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198" name="Google Shape;198;gba2606f98b_0_805"/>
          <p:cNvSpPr txBox="1"/>
          <p:nvPr/>
        </p:nvSpPr>
        <p:spPr>
          <a:xfrm>
            <a:off x="4716016" y="3635727"/>
            <a:ext cx="4176600" cy="5847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Significant room for GFG to expand its range of fashion &amp; lifestyle categories across its regions and thus grow its market share.</a:t>
            </a:r>
            <a:endParaRPr sz="110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Management plans to expand all of these categories by adding relevant brands and growing assortment width.</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199" name="Google Shape;199;gba2606f98b_0_805"/>
          <p:cNvSpPr txBox="1"/>
          <p:nvPr/>
        </p:nvSpPr>
        <p:spPr>
          <a:xfrm>
            <a:off x="250820" y="3635727"/>
            <a:ext cx="4176600" cy="5847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Significant growth opportunities in the markets they operate within will lead to real top-line growth.</a:t>
            </a:r>
            <a:endParaRPr sz="110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Factors such as increased levels of urbanisation, increases in disposable incomes, increasing customer engagement with digital media, and improved last-mile delivery capabilities will account for a lot of this growth.</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00" name="Google Shape;200;gba2606f98b_0_805"/>
          <p:cNvSpPr/>
          <p:nvPr/>
        </p:nvSpPr>
        <p:spPr>
          <a:xfrm>
            <a:off x="250824" y="4887763"/>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Capital Raise November 2020</a:t>
            </a:r>
            <a:endParaRPr sz="1400" b="0" i="0" u="none" strike="noStrike" cap="none">
              <a:solidFill>
                <a:srgbClr val="000000"/>
              </a:solidFill>
              <a:latin typeface="Arial"/>
              <a:ea typeface="Arial"/>
              <a:cs typeface="Arial"/>
              <a:sym typeface="Arial"/>
            </a:endParaRPr>
          </a:p>
        </p:txBody>
      </p:sp>
      <p:sp>
        <p:nvSpPr>
          <p:cNvPr id="201" name="Google Shape;201;gba2606f98b_0_805"/>
          <p:cNvSpPr/>
          <p:nvPr/>
        </p:nvSpPr>
        <p:spPr>
          <a:xfrm>
            <a:off x="4716024" y="4887763"/>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Expansion of Value-added Fashion Services</a:t>
            </a:r>
            <a:endParaRPr sz="1400" b="0" i="0" u="none" strike="noStrike" cap="none">
              <a:solidFill>
                <a:srgbClr val="000000"/>
              </a:solidFill>
              <a:latin typeface="Arial"/>
              <a:ea typeface="Arial"/>
              <a:cs typeface="Arial"/>
              <a:sym typeface="Arial"/>
            </a:endParaRPr>
          </a:p>
        </p:txBody>
      </p:sp>
      <p:sp>
        <p:nvSpPr>
          <p:cNvPr id="202" name="Google Shape;202;gba2606f98b_0_805"/>
          <p:cNvSpPr/>
          <p:nvPr/>
        </p:nvSpPr>
        <p:spPr>
          <a:xfrm>
            <a:off x="250825" y="980658"/>
            <a:ext cx="7345500" cy="457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500" b="1">
                <a:latin typeface="Calibri"/>
                <a:ea typeface="Calibri"/>
                <a:cs typeface="Calibri"/>
                <a:sym typeface="Calibri"/>
              </a:rPr>
              <a:t>Strategy:</a:t>
            </a:r>
            <a:endParaRPr sz="1100" b="1" i="0" strike="noStrike" cap="none"/>
          </a:p>
        </p:txBody>
      </p:sp>
      <p:sp>
        <p:nvSpPr>
          <p:cNvPr id="203" name="Google Shape;203;gba2606f98b_0_805"/>
          <p:cNvSpPr txBox="1"/>
          <p:nvPr/>
        </p:nvSpPr>
        <p:spPr>
          <a:xfrm>
            <a:off x="251516" y="5279875"/>
            <a:ext cx="4176600" cy="5847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GFG raised an additional </a:t>
            </a:r>
            <a:r>
              <a:rPr lang="en-GB" sz="1100">
                <a:solidFill>
                  <a:srgbClr val="333333"/>
                </a:solidFill>
                <a:highlight>
                  <a:srgbClr val="FFFFFF"/>
                </a:highlight>
                <a:latin typeface="Calibri"/>
                <a:ea typeface="Calibri"/>
                <a:cs typeface="Calibri"/>
                <a:sym typeface="Calibri"/>
              </a:rPr>
              <a:t>€</a:t>
            </a:r>
            <a:r>
              <a:rPr lang="en-GB" sz="1100">
                <a:solidFill>
                  <a:schemeClr val="dk1"/>
                </a:solidFill>
                <a:latin typeface="Calibri"/>
                <a:ea typeface="Calibri"/>
                <a:cs typeface="Calibri"/>
                <a:sym typeface="Calibri"/>
              </a:rPr>
              <a:t>120 Million in November 2020, in order to further fuel its expansion</a:t>
            </a:r>
            <a:endParaRPr sz="1100">
              <a:solidFill>
                <a:schemeClr val="dk1"/>
              </a:solidFill>
              <a:latin typeface="Calibri"/>
              <a:ea typeface="Calibri"/>
              <a:cs typeface="Calibri"/>
              <a:sym typeface="Calibri"/>
            </a:endParaRPr>
          </a:p>
          <a:p>
            <a:pPr marL="457200" marR="0" lvl="0"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The company placed 16.5 Million new shares, priced at </a:t>
            </a:r>
            <a:r>
              <a:rPr lang="en-GB" sz="1100">
                <a:solidFill>
                  <a:srgbClr val="333333"/>
                </a:solidFill>
                <a:highlight>
                  <a:srgbClr val="FFFFFF"/>
                </a:highlight>
                <a:latin typeface="Calibri"/>
                <a:ea typeface="Calibri"/>
                <a:cs typeface="Calibri"/>
                <a:sym typeface="Calibri"/>
              </a:rPr>
              <a:t>€7.30/share</a:t>
            </a:r>
            <a:endParaRPr sz="1200">
              <a:solidFill>
                <a:srgbClr val="333333"/>
              </a:solidFill>
              <a:highlight>
                <a:srgbClr val="FFFFFF"/>
              </a:highlight>
              <a:latin typeface="Roboto"/>
              <a:ea typeface="Roboto"/>
              <a:cs typeface="Roboto"/>
              <a:sym typeface="Roboto"/>
            </a:endParaRPr>
          </a:p>
          <a:p>
            <a:pPr marL="457200" marR="0" lvl="0"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The company stated it would use the extra capital to continue to finance its mid-term strategy</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04" name="Google Shape;204;gba2606f98b_0_805"/>
          <p:cNvSpPr txBox="1"/>
          <p:nvPr/>
        </p:nvSpPr>
        <p:spPr>
          <a:xfrm>
            <a:off x="4716016" y="5279877"/>
            <a:ext cx="4176600" cy="5847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Offering services in media augmentation, end-to-end fulfillment solutions and white label ecommerce solutions for third party brands. </a:t>
            </a:r>
            <a:endParaRPr sz="110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This involves offering their e-commerce solutions to other companies and allowing them to sell their goods through this.</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pic>
        <p:nvPicPr>
          <p:cNvPr id="21" name="Picture 20">
            <a:extLst>
              <a:ext uri="{FF2B5EF4-FFF2-40B4-BE49-F238E27FC236}">
                <a16:creationId xmlns:a16="http://schemas.microsoft.com/office/drawing/2014/main" id="{9CA16D13-6E58-4E31-A6DD-CFC25B59948F}"/>
              </a:ext>
            </a:extLst>
          </p:cNvPr>
          <p:cNvPicPr>
            <a:picLocks noChangeAspect="1"/>
          </p:cNvPicPr>
          <p:nvPr/>
        </p:nvPicPr>
        <p:blipFill rotWithShape="1">
          <a:blip r:embed="rId3"/>
          <a:srcRect t="16003" b="17705"/>
          <a:stretch/>
        </p:blipFill>
        <p:spPr>
          <a:xfrm>
            <a:off x="6629416" y="296335"/>
            <a:ext cx="2263758" cy="6379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ba2606f98b_0_440"/>
          <p:cNvSpPr/>
          <p:nvPr/>
        </p:nvSpPr>
        <p:spPr>
          <a:xfrm>
            <a:off x="-36512" y="-27383"/>
            <a:ext cx="9180600" cy="10800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10" name="Google Shape;210;gba2606f98b_0_440"/>
          <p:cNvCxnSpPr/>
          <p:nvPr/>
        </p:nvCxnSpPr>
        <p:spPr>
          <a:xfrm>
            <a:off x="250824" y="6525344"/>
            <a:ext cx="8642400" cy="0"/>
          </a:xfrm>
          <a:prstGeom prst="straightConnector1">
            <a:avLst/>
          </a:prstGeom>
          <a:noFill/>
          <a:ln w="9525" cap="flat" cmpd="sng">
            <a:solidFill>
              <a:schemeClr val="dk1"/>
            </a:solidFill>
            <a:prstDash val="solid"/>
            <a:miter lim="800000"/>
            <a:headEnd type="none" w="sm" len="sm"/>
            <a:tailEnd type="none" w="sm" len="sm"/>
          </a:ln>
        </p:spPr>
      </p:cxnSp>
      <p:sp>
        <p:nvSpPr>
          <p:cNvPr id="212" name="Google Shape;212;gba2606f98b_0_440"/>
          <p:cNvSpPr/>
          <p:nvPr/>
        </p:nvSpPr>
        <p:spPr>
          <a:xfrm>
            <a:off x="250824" y="188640"/>
            <a:ext cx="7345500" cy="792000"/>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dirty="0">
                <a:solidFill>
                  <a:schemeClr val="lt1"/>
                </a:solidFill>
                <a:latin typeface="Calibri"/>
                <a:ea typeface="Calibri"/>
                <a:cs typeface="Calibri"/>
                <a:sym typeface="Calibri"/>
              </a:rPr>
              <a:t>Company Analysis</a:t>
            </a:r>
            <a:endParaRPr sz="1400" b="0" i="0" u="none" strike="noStrike" cap="none" dirty="0">
              <a:solidFill>
                <a:srgbClr val="000000"/>
              </a:solidFill>
              <a:latin typeface="Arial"/>
              <a:ea typeface="Arial"/>
              <a:cs typeface="Arial"/>
              <a:sym typeface="Arial"/>
            </a:endParaRPr>
          </a:p>
        </p:txBody>
      </p:sp>
      <p:sp>
        <p:nvSpPr>
          <p:cNvPr id="213" name="Google Shape;213;gba2606f98b_0_440"/>
          <p:cNvSpPr/>
          <p:nvPr/>
        </p:nvSpPr>
        <p:spPr>
          <a:xfrm>
            <a:off x="251524" y="1612613"/>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Revenue Segmentation</a:t>
            </a:r>
            <a:endParaRPr sz="1400" b="0" i="0" u="none" strike="noStrike" cap="none">
              <a:solidFill>
                <a:srgbClr val="000000"/>
              </a:solidFill>
              <a:latin typeface="Arial"/>
              <a:ea typeface="Arial"/>
              <a:cs typeface="Arial"/>
              <a:sym typeface="Arial"/>
            </a:endParaRPr>
          </a:p>
        </p:txBody>
      </p:sp>
      <p:sp>
        <p:nvSpPr>
          <p:cNvPr id="214" name="Google Shape;214;gba2606f98b_0_440"/>
          <p:cNvSpPr/>
          <p:nvPr/>
        </p:nvSpPr>
        <p:spPr>
          <a:xfrm>
            <a:off x="4723963" y="1612585"/>
            <a:ext cx="41607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1100" b="1">
                <a:solidFill>
                  <a:schemeClr val="lt1"/>
                </a:solidFill>
                <a:latin typeface="Calibri"/>
                <a:ea typeface="Calibri"/>
                <a:cs typeface="Calibri"/>
                <a:sym typeface="Calibri"/>
              </a:rPr>
              <a:t>FY2019 Revenue Growth Contribution</a:t>
            </a:r>
            <a:endParaRPr sz="1100" b="1">
              <a:solidFill>
                <a:schemeClr val="lt1"/>
              </a:solidFill>
              <a:latin typeface="Calibri"/>
              <a:ea typeface="Calibri"/>
              <a:cs typeface="Calibri"/>
              <a:sym typeface="Calibri"/>
            </a:endParaRPr>
          </a:p>
        </p:txBody>
      </p:sp>
      <p:sp>
        <p:nvSpPr>
          <p:cNvPr id="215" name="Google Shape;215;gba2606f98b_0_440"/>
          <p:cNvSpPr txBox="1"/>
          <p:nvPr/>
        </p:nvSpPr>
        <p:spPr>
          <a:xfrm>
            <a:off x="8604448" y="6492875"/>
            <a:ext cx="432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11</a:t>
            </a:fld>
            <a:endParaRPr sz="1200" b="0" i="0" u="none" strike="noStrike" cap="none">
              <a:solidFill>
                <a:srgbClr val="888888"/>
              </a:solidFill>
              <a:latin typeface="Calibri"/>
              <a:ea typeface="Calibri"/>
              <a:cs typeface="Calibri"/>
              <a:sym typeface="Calibri"/>
            </a:endParaRPr>
          </a:p>
        </p:txBody>
      </p:sp>
      <p:sp>
        <p:nvSpPr>
          <p:cNvPr id="216" name="Google Shape;216;gba2606f98b_0_440"/>
          <p:cNvSpPr txBox="1"/>
          <p:nvPr/>
        </p:nvSpPr>
        <p:spPr>
          <a:xfrm>
            <a:off x="4732341" y="1991575"/>
            <a:ext cx="4176600" cy="584700"/>
          </a:xfrm>
          <a:prstGeom prst="rect">
            <a:avLst/>
          </a:prstGeom>
          <a:noFill/>
          <a:ln>
            <a:noFill/>
          </a:ln>
        </p:spPr>
        <p:txBody>
          <a:bodyPr spcFirstLastPara="1" wrap="square" lIns="91425" tIns="45700" rIns="91425" bIns="45700" anchor="t" anchorCtr="0">
            <a:noAutofit/>
          </a:bodyPr>
          <a:lstStyle/>
          <a:p>
            <a:pPr marL="457200" marR="0" lvl="0" indent="-295275" algn="l" rtl="0">
              <a:lnSpc>
                <a:spcPct val="100000"/>
              </a:lnSpc>
              <a:spcBef>
                <a:spcPts val="0"/>
              </a:spcBef>
              <a:spcAft>
                <a:spcPts val="0"/>
              </a:spcAft>
              <a:buClr>
                <a:schemeClr val="dk1"/>
              </a:buClr>
              <a:buSzPts val="1050"/>
              <a:buFont typeface="Calibri"/>
              <a:buChar char="-"/>
            </a:pPr>
            <a:r>
              <a:rPr lang="en-GB" sz="1100">
                <a:solidFill>
                  <a:schemeClr val="dk1"/>
                </a:solidFill>
                <a:latin typeface="Calibri"/>
                <a:ea typeface="Calibri"/>
                <a:cs typeface="Calibri"/>
                <a:sym typeface="Calibri"/>
              </a:rPr>
              <a:t>Serving emerging markets, and entering the ecommerce space the way GFG and its brands have is a very cost intensive operation, explaining why it has taken GFG so long to turn a profit.</a:t>
            </a:r>
            <a:endParaRPr sz="1100">
              <a:solidFill>
                <a:schemeClr val="dk1"/>
              </a:solidFill>
              <a:latin typeface="Calibri"/>
              <a:ea typeface="Calibri"/>
              <a:cs typeface="Calibri"/>
              <a:sym typeface="Calibri"/>
            </a:endParaRPr>
          </a:p>
          <a:p>
            <a:pPr marL="457200" marR="0" lvl="0"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Very strong q3 2020 result worldwide: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17" name="Google Shape;217;gba2606f98b_0_440"/>
          <p:cNvSpPr/>
          <p:nvPr/>
        </p:nvSpPr>
        <p:spPr>
          <a:xfrm>
            <a:off x="327025" y="980658"/>
            <a:ext cx="7345500" cy="457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500" b="1">
                <a:latin typeface="Calibri"/>
                <a:ea typeface="Calibri"/>
                <a:cs typeface="Calibri"/>
                <a:sym typeface="Calibri"/>
              </a:rPr>
              <a:t>Segmentation:</a:t>
            </a:r>
            <a:endParaRPr sz="1100" b="1" i="0" u="none" strike="noStrike" cap="none"/>
          </a:p>
        </p:txBody>
      </p:sp>
      <p:sp>
        <p:nvSpPr>
          <p:cNvPr id="218" name="Google Shape;218;gba2606f98b_0_440"/>
          <p:cNvSpPr txBox="1"/>
          <p:nvPr/>
        </p:nvSpPr>
        <p:spPr>
          <a:xfrm>
            <a:off x="250816" y="1991575"/>
            <a:ext cx="4176600" cy="5847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GFG is a consolidation of </a:t>
            </a:r>
            <a:r>
              <a:rPr lang="en-GB" sz="1100" b="1">
                <a:solidFill>
                  <a:schemeClr val="dk1"/>
                </a:solidFill>
                <a:latin typeface="Calibri"/>
                <a:ea typeface="Calibri"/>
                <a:cs typeface="Calibri"/>
                <a:sym typeface="Calibri"/>
              </a:rPr>
              <a:t>four different e-commerce brands</a:t>
            </a:r>
            <a:r>
              <a:rPr lang="en-GB" sz="1100">
                <a:solidFill>
                  <a:schemeClr val="dk1"/>
                </a:solidFill>
                <a:latin typeface="Calibri"/>
                <a:ea typeface="Calibri"/>
                <a:cs typeface="Calibri"/>
                <a:sym typeface="Calibri"/>
              </a:rPr>
              <a:t> operating in emerging markets, these include: Dafiti (Latin America), La Moda (CIS), Zalora (South-East Asia), and The Iconic (ANZ)</a:t>
            </a:r>
            <a:endParaRPr sz="110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Calibri"/>
              <a:buChar char="-"/>
            </a:pPr>
            <a:r>
              <a:rPr lang="en-GB" sz="1050">
                <a:solidFill>
                  <a:schemeClr val="dk1"/>
                </a:solidFill>
                <a:latin typeface="Calibri"/>
                <a:ea typeface="Calibri"/>
                <a:cs typeface="Calibri"/>
                <a:sym typeface="Calibri"/>
              </a:rPr>
              <a:t>GFG tallied up some of those: 10 fulfillment centers, over 35 different payment methods — including setting up digital wallets and accepting cash on delivery — customer service support in 11 different languages and making 20 percent of deliveries with its own dedicated fleets. </a:t>
            </a:r>
            <a:endParaRPr sz="105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Calibri"/>
              <a:buChar char="-"/>
            </a:pPr>
            <a:r>
              <a:rPr lang="en-GB" sz="1050">
                <a:solidFill>
                  <a:schemeClr val="dk1"/>
                </a:solidFill>
                <a:latin typeface="Calibri"/>
                <a:ea typeface="Calibri"/>
                <a:cs typeface="Calibri"/>
                <a:sym typeface="Calibri"/>
              </a:rPr>
              <a:t>The company has also done things like set up drop-off points and in Latin America, established its own fleet of bike couriers.</a:t>
            </a: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19" name="Google Shape;219;gba2606f98b_0_440"/>
          <p:cNvSpPr/>
          <p:nvPr/>
        </p:nvSpPr>
        <p:spPr>
          <a:xfrm>
            <a:off x="302800" y="3984371"/>
            <a:ext cx="7345500" cy="457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500" b="1">
                <a:latin typeface="Calibri"/>
                <a:ea typeface="Calibri"/>
                <a:cs typeface="Calibri"/>
                <a:sym typeface="Calibri"/>
              </a:rPr>
              <a:t>Operating Markets:</a:t>
            </a:r>
            <a:endParaRPr sz="1100" b="1" i="0" u="none" strike="noStrike" cap="none"/>
          </a:p>
        </p:txBody>
      </p:sp>
      <p:pic>
        <p:nvPicPr>
          <p:cNvPr id="220" name="Google Shape;220;gba2606f98b_0_440"/>
          <p:cNvPicPr preferRelativeResize="0"/>
          <p:nvPr/>
        </p:nvPicPr>
        <p:blipFill>
          <a:blip r:embed="rId3">
            <a:alphaModFix/>
          </a:blip>
          <a:stretch>
            <a:fillRect/>
          </a:stretch>
        </p:blipFill>
        <p:spPr>
          <a:xfrm>
            <a:off x="450426" y="4505400"/>
            <a:ext cx="8206750" cy="1831975"/>
          </a:xfrm>
          <a:prstGeom prst="rect">
            <a:avLst/>
          </a:prstGeom>
          <a:noFill/>
          <a:ln>
            <a:noFill/>
          </a:ln>
        </p:spPr>
      </p:pic>
      <p:pic>
        <p:nvPicPr>
          <p:cNvPr id="221" name="Google Shape;221;gba2606f98b_0_440"/>
          <p:cNvPicPr preferRelativeResize="0"/>
          <p:nvPr/>
        </p:nvPicPr>
        <p:blipFill>
          <a:blip r:embed="rId4">
            <a:alphaModFix/>
          </a:blip>
          <a:stretch>
            <a:fillRect/>
          </a:stretch>
        </p:blipFill>
        <p:spPr>
          <a:xfrm>
            <a:off x="6247825" y="2951988"/>
            <a:ext cx="2789225" cy="1569550"/>
          </a:xfrm>
          <a:prstGeom prst="rect">
            <a:avLst/>
          </a:prstGeom>
          <a:noFill/>
          <a:ln>
            <a:noFill/>
          </a:ln>
        </p:spPr>
      </p:pic>
      <p:pic>
        <p:nvPicPr>
          <p:cNvPr id="19" name="Picture 18">
            <a:extLst>
              <a:ext uri="{FF2B5EF4-FFF2-40B4-BE49-F238E27FC236}">
                <a16:creationId xmlns:a16="http://schemas.microsoft.com/office/drawing/2014/main" id="{6090BD69-C55D-4BA5-9948-6A62A7DE2081}"/>
              </a:ext>
            </a:extLst>
          </p:cNvPr>
          <p:cNvPicPr>
            <a:picLocks noChangeAspect="1"/>
          </p:cNvPicPr>
          <p:nvPr/>
        </p:nvPicPr>
        <p:blipFill rotWithShape="1">
          <a:blip r:embed="rId5"/>
          <a:srcRect t="16003" b="17705"/>
          <a:stretch/>
        </p:blipFill>
        <p:spPr>
          <a:xfrm>
            <a:off x="6629416" y="296335"/>
            <a:ext cx="2263758" cy="6379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bc8f6b7d2d_0_16"/>
          <p:cNvSpPr/>
          <p:nvPr/>
        </p:nvSpPr>
        <p:spPr>
          <a:xfrm>
            <a:off x="-36512" y="-27383"/>
            <a:ext cx="9180600" cy="10800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27" name="Google Shape;227;gbc8f6b7d2d_0_16"/>
          <p:cNvCxnSpPr/>
          <p:nvPr/>
        </p:nvCxnSpPr>
        <p:spPr>
          <a:xfrm>
            <a:off x="250824" y="6525344"/>
            <a:ext cx="8642400" cy="0"/>
          </a:xfrm>
          <a:prstGeom prst="straightConnector1">
            <a:avLst/>
          </a:prstGeom>
          <a:noFill/>
          <a:ln w="9525" cap="flat" cmpd="sng">
            <a:solidFill>
              <a:schemeClr val="dk1"/>
            </a:solidFill>
            <a:prstDash val="solid"/>
            <a:miter lim="800000"/>
            <a:headEnd type="none" w="sm" len="sm"/>
            <a:tailEnd type="none" w="sm" len="sm"/>
          </a:ln>
        </p:spPr>
      </p:cxnSp>
      <p:sp>
        <p:nvSpPr>
          <p:cNvPr id="229" name="Google Shape;229;gbc8f6b7d2d_0_16"/>
          <p:cNvSpPr/>
          <p:nvPr/>
        </p:nvSpPr>
        <p:spPr>
          <a:xfrm>
            <a:off x="250824" y="188640"/>
            <a:ext cx="7345500" cy="792000"/>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dirty="0">
                <a:solidFill>
                  <a:schemeClr val="lt1"/>
                </a:solidFill>
                <a:latin typeface="Calibri"/>
                <a:ea typeface="Calibri"/>
                <a:cs typeface="Calibri"/>
                <a:sym typeface="Calibri"/>
              </a:rPr>
              <a:t>Company Analysis</a:t>
            </a:r>
            <a:endParaRPr sz="1400" b="0" i="0" u="none" strike="noStrike" cap="none" dirty="0">
              <a:solidFill>
                <a:srgbClr val="000000"/>
              </a:solidFill>
              <a:latin typeface="Arial"/>
              <a:ea typeface="Arial"/>
              <a:cs typeface="Arial"/>
              <a:sym typeface="Arial"/>
            </a:endParaRPr>
          </a:p>
        </p:txBody>
      </p:sp>
      <p:sp>
        <p:nvSpPr>
          <p:cNvPr id="230" name="Google Shape;230;gbc8f6b7d2d_0_16"/>
          <p:cNvSpPr txBox="1"/>
          <p:nvPr/>
        </p:nvSpPr>
        <p:spPr>
          <a:xfrm>
            <a:off x="8604448" y="6492875"/>
            <a:ext cx="432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12</a:t>
            </a:fld>
            <a:endParaRPr sz="1200" b="0" i="0" u="none" strike="noStrike" cap="none">
              <a:solidFill>
                <a:srgbClr val="888888"/>
              </a:solidFill>
              <a:latin typeface="Calibri"/>
              <a:ea typeface="Calibri"/>
              <a:cs typeface="Calibri"/>
              <a:sym typeface="Calibri"/>
            </a:endParaRPr>
          </a:p>
        </p:txBody>
      </p:sp>
      <p:sp>
        <p:nvSpPr>
          <p:cNvPr id="231" name="Google Shape;231;gbc8f6b7d2d_0_16"/>
          <p:cNvSpPr txBox="1"/>
          <p:nvPr/>
        </p:nvSpPr>
        <p:spPr>
          <a:xfrm>
            <a:off x="4732341" y="1991575"/>
            <a:ext cx="4176600" cy="584700"/>
          </a:xfrm>
          <a:prstGeom prst="rect">
            <a:avLst/>
          </a:prstGeom>
          <a:noFill/>
          <a:ln>
            <a:noFill/>
          </a:ln>
        </p:spPr>
        <p:txBody>
          <a:bodyPr spcFirstLastPara="1" wrap="square" lIns="91425" tIns="45700" rIns="91425" bIns="45700" anchor="t" anchorCtr="0">
            <a:noAutofit/>
          </a:bodyPr>
          <a:lstStyle/>
          <a:p>
            <a:pPr marL="457200" marR="0" lvl="0" indent="-295275" algn="l" rtl="0">
              <a:lnSpc>
                <a:spcPct val="100000"/>
              </a:lnSpc>
              <a:spcBef>
                <a:spcPts val="0"/>
              </a:spcBef>
              <a:spcAft>
                <a:spcPts val="0"/>
              </a:spcAft>
              <a:buClr>
                <a:schemeClr val="dk1"/>
              </a:buClr>
              <a:buSzPts val="1050"/>
              <a:buFont typeface="Calibri"/>
              <a:buChar char="-"/>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32" name="Google Shape;232;gbc8f6b7d2d_0_16"/>
          <p:cNvSpPr/>
          <p:nvPr/>
        </p:nvSpPr>
        <p:spPr>
          <a:xfrm>
            <a:off x="327025" y="980658"/>
            <a:ext cx="7345500" cy="457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500" b="1">
                <a:latin typeface="Calibri"/>
                <a:ea typeface="Calibri"/>
                <a:cs typeface="Calibri"/>
                <a:sym typeface="Calibri"/>
              </a:rPr>
              <a:t>Brand Segmentation:</a:t>
            </a:r>
            <a:endParaRPr sz="1100" b="1" i="0" u="none" strike="noStrike" cap="none"/>
          </a:p>
        </p:txBody>
      </p:sp>
      <p:sp>
        <p:nvSpPr>
          <p:cNvPr id="233" name="Google Shape;233;gbc8f6b7d2d_0_16"/>
          <p:cNvSpPr txBox="1"/>
          <p:nvPr/>
        </p:nvSpPr>
        <p:spPr>
          <a:xfrm>
            <a:off x="250816" y="1991575"/>
            <a:ext cx="41766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34" name="Google Shape;234;gbc8f6b7d2d_0_16"/>
          <p:cNvSpPr/>
          <p:nvPr/>
        </p:nvSpPr>
        <p:spPr>
          <a:xfrm>
            <a:off x="302800" y="3984371"/>
            <a:ext cx="7345500" cy="457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100" b="1" i="0" u="none" strike="noStrike" cap="none"/>
          </a:p>
        </p:txBody>
      </p:sp>
      <p:pic>
        <p:nvPicPr>
          <p:cNvPr id="235" name="Google Shape;235;gbc8f6b7d2d_0_16"/>
          <p:cNvPicPr preferRelativeResize="0"/>
          <p:nvPr/>
        </p:nvPicPr>
        <p:blipFill>
          <a:blip r:embed="rId3">
            <a:alphaModFix/>
          </a:blip>
          <a:stretch>
            <a:fillRect/>
          </a:stretch>
        </p:blipFill>
        <p:spPr>
          <a:xfrm>
            <a:off x="1569386" y="1923658"/>
            <a:ext cx="6325910" cy="3559950"/>
          </a:xfrm>
          <a:prstGeom prst="rect">
            <a:avLst/>
          </a:prstGeom>
          <a:noFill/>
          <a:ln>
            <a:noFill/>
          </a:ln>
        </p:spPr>
      </p:pic>
      <p:pic>
        <p:nvPicPr>
          <p:cNvPr id="16" name="Picture 15">
            <a:extLst>
              <a:ext uri="{FF2B5EF4-FFF2-40B4-BE49-F238E27FC236}">
                <a16:creationId xmlns:a16="http://schemas.microsoft.com/office/drawing/2014/main" id="{D923BACF-4559-4C8F-AF78-1C53794F25DF}"/>
              </a:ext>
            </a:extLst>
          </p:cNvPr>
          <p:cNvPicPr>
            <a:picLocks noChangeAspect="1"/>
          </p:cNvPicPr>
          <p:nvPr/>
        </p:nvPicPr>
        <p:blipFill rotWithShape="1">
          <a:blip r:embed="rId4"/>
          <a:srcRect t="16003" b="17705"/>
          <a:stretch/>
        </p:blipFill>
        <p:spPr>
          <a:xfrm>
            <a:off x="6629416" y="296335"/>
            <a:ext cx="2263758" cy="6379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ba2606f98b_0_778"/>
          <p:cNvSpPr/>
          <p:nvPr/>
        </p:nvSpPr>
        <p:spPr>
          <a:xfrm>
            <a:off x="-36512" y="-27383"/>
            <a:ext cx="9180600" cy="10800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41" name="Google Shape;241;gba2606f98b_0_778"/>
          <p:cNvCxnSpPr/>
          <p:nvPr/>
        </p:nvCxnSpPr>
        <p:spPr>
          <a:xfrm>
            <a:off x="250824" y="6525344"/>
            <a:ext cx="8642400" cy="0"/>
          </a:xfrm>
          <a:prstGeom prst="straightConnector1">
            <a:avLst/>
          </a:prstGeom>
          <a:noFill/>
          <a:ln w="9525" cap="flat" cmpd="sng">
            <a:solidFill>
              <a:schemeClr val="dk1"/>
            </a:solidFill>
            <a:prstDash val="solid"/>
            <a:miter lim="800000"/>
            <a:headEnd type="none" w="sm" len="sm"/>
            <a:tailEnd type="none" w="sm" len="sm"/>
          </a:ln>
        </p:spPr>
      </p:cxnSp>
      <p:sp>
        <p:nvSpPr>
          <p:cNvPr id="243" name="Google Shape;243;gba2606f98b_0_778"/>
          <p:cNvSpPr/>
          <p:nvPr/>
        </p:nvSpPr>
        <p:spPr>
          <a:xfrm>
            <a:off x="250824" y="188640"/>
            <a:ext cx="7345500" cy="792000"/>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dirty="0">
                <a:solidFill>
                  <a:schemeClr val="lt1"/>
                </a:solidFill>
                <a:latin typeface="Calibri"/>
                <a:ea typeface="Calibri"/>
                <a:cs typeface="Calibri"/>
                <a:sym typeface="Calibri"/>
              </a:rPr>
              <a:t>Company Analysis</a:t>
            </a:r>
            <a:endParaRPr sz="1400" b="0" i="0" u="none" strike="noStrike" cap="none" dirty="0">
              <a:solidFill>
                <a:srgbClr val="000000"/>
              </a:solidFill>
              <a:latin typeface="Arial"/>
              <a:ea typeface="Arial"/>
              <a:cs typeface="Arial"/>
              <a:sym typeface="Arial"/>
            </a:endParaRPr>
          </a:p>
        </p:txBody>
      </p:sp>
      <p:sp>
        <p:nvSpPr>
          <p:cNvPr id="244" name="Google Shape;244;gba2606f98b_0_778"/>
          <p:cNvSpPr/>
          <p:nvPr/>
        </p:nvSpPr>
        <p:spPr>
          <a:xfrm>
            <a:off x="251524" y="1612613"/>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Revenue</a:t>
            </a:r>
            <a:endParaRPr sz="1400" b="0" i="0" u="none" strike="noStrike" cap="none">
              <a:solidFill>
                <a:srgbClr val="000000"/>
              </a:solidFill>
              <a:latin typeface="Arial"/>
              <a:ea typeface="Arial"/>
              <a:cs typeface="Arial"/>
              <a:sym typeface="Arial"/>
            </a:endParaRPr>
          </a:p>
        </p:txBody>
      </p:sp>
      <p:sp>
        <p:nvSpPr>
          <p:cNvPr id="245" name="Google Shape;245;gba2606f98b_0_778"/>
          <p:cNvSpPr/>
          <p:nvPr/>
        </p:nvSpPr>
        <p:spPr>
          <a:xfrm>
            <a:off x="251524" y="3250200"/>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Active Customers</a:t>
            </a:r>
            <a:endParaRPr sz="1400" b="0" i="0" u="none" strike="noStrike" cap="none">
              <a:solidFill>
                <a:srgbClr val="000000"/>
              </a:solidFill>
              <a:latin typeface="Arial"/>
              <a:ea typeface="Arial"/>
              <a:cs typeface="Arial"/>
              <a:sym typeface="Arial"/>
            </a:endParaRPr>
          </a:p>
        </p:txBody>
      </p:sp>
      <p:sp>
        <p:nvSpPr>
          <p:cNvPr id="246" name="Google Shape;246;gba2606f98b_0_778"/>
          <p:cNvSpPr/>
          <p:nvPr/>
        </p:nvSpPr>
        <p:spPr>
          <a:xfrm>
            <a:off x="4716024" y="3250163"/>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Debt to Equity Ratio</a:t>
            </a:r>
            <a:endParaRPr sz="1400" b="0" i="0" u="none" strike="noStrike" cap="none">
              <a:solidFill>
                <a:srgbClr val="000000"/>
              </a:solidFill>
              <a:latin typeface="Arial"/>
              <a:ea typeface="Arial"/>
              <a:cs typeface="Arial"/>
              <a:sym typeface="Arial"/>
            </a:endParaRPr>
          </a:p>
        </p:txBody>
      </p:sp>
      <p:sp>
        <p:nvSpPr>
          <p:cNvPr id="247" name="Google Shape;247;gba2606f98b_0_778"/>
          <p:cNvSpPr/>
          <p:nvPr/>
        </p:nvSpPr>
        <p:spPr>
          <a:xfrm>
            <a:off x="4723963" y="1612585"/>
            <a:ext cx="41607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Gross Profit</a:t>
            </a:r>
            <a:endParaRPr sz="1400" b="0" i="0" u="none" strike="noStrike" cap="none">
              <a:solidFill>
                <a:srgbClr val="000000"/>
              </a:solidFill>
              <a:latin typeface="Arial"/>
              <a:ea typeface="Arial"/>
              <a:cs typeface="Arial"/>
              <a:sym typeface="Arial"/>
            </a:endParaRPr>
          </a:p>
        </p:txBody>
      </p:sp>
      <p:sp>
        <p:nvSpPr>
          <p:cNvPr id="248" name="Google Shape;248;gba2606f98b_0_778"/>
          <p:cNvSpPr txBox="1"/>
          <p:nvPr/>
        </p:nvSpPr>
        <p:spPr>
          <a:xfrm>
            <a:off x="8604448" y="6492875"/>
            <a:ext cx="432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13</a:t>
            </a:fld>
            <a:endParaRPr sz="1200" b="0" i="0" u="none" strike="noStrike" cap="none">
              <a:solidFill>
                <a:srgbClr val="888888"/>
              </a:solidFill>
              <a:latin typeface="Calibri"/>
              <a:ea typeface="Calibri"/>
              <a:cs typeface="Calibri"/>
              <a:sym typeface="Calibri"/>
            </a:endParaRPr>
          </a:p>
        </p:txBody>
      </p:sp>
      <p:sp>
        <p:nvSpPr>
          <p:cNvPr id="249" name="Google Shape;249;gba2606f98b_0_778"/>
          <p:cNvSpPr txBox="1"/>
          <p:nvPr/>
        </p:nvSpPr>
        <p:spPr>
          <a:xfrm>
            <a:off x="4732341" y="1991575"/>
            <a:ext cx="4176600" cy="584700"/>
          </a:xfrm>
          <a:prstGeom prst="rect">
            <a:avLst/>
          </a:prstGeom>
          <a:solidFill>
            <a:schemeClr val="bg1"/>
          </a:solidFill>
          <a:ln>
            <a:noFill/>
          </a:ln>
        </p:spPr>
        <p:txBody>
          <a:bodyPr spcFirstLastPara="1" wrap="square" lIns="91425" tIns="45700" rIns="91425" bIns="45700" anchor="t" anchorCtr="0">
            <a:noAutofit/>
          </a:bodyPr>
          <a:lstStyle/>
          <a:p>
            <a:pPr marL="171450" marR="0" lvl="0" indent="-177800" algn="l" rtl="0">
              <a:lnSpc>
                <a:spcPct val="100000"/>
              </a:lnSpc>
              <a:spcBef>
                <a:spcPts val="0"/>
              </a:spcBef>
              <a:spcAft>
                <a:spcPts val="0"/>
              </a:spcAft>
              <a:buClr>
                <a:schemeClr val="dk1"/>
              </a:buClr>
              <a:buSzPts val="1200"/>
              <a:buFont typeface="Calibri"/>
              <a:buChar char="-"/>
            </a:pPr>
            <a:r>
              <a:rPr lang="en-GB" sz="1200" dirty="0">
                <a:solidFill>
                  <a:schemeClr val="dk1"/>
                </a:solidFill>
                <a:latin typeface="Calibri"/>
                <a:ea typeface="Calibri"/>
                <a:cs typeface="Calibri"/>
                <a:sym typeface="Calibri"/>
              </a:rPr>
              <a:t>Announced a €10.3 million profit in Q3, presenting a €2.9 million loss for 2020 YTD, with a €10 million profit expected for the year.</a:t>
            </a:r>
            <a:endParaRPr sz="1200" dirty="0">
              <a:solidFill>
                <a:schemeClr val="dk1"/>
              </a:solidFill>
              <a:latin typeface="Calibri"/>
              <a:ea typeface="Calibri"/>
              <a:cs typeface="Calibri"/>
              <a:sym typeface="Calibri"/>
            </a:endParaRPr>
          </a:p>
          <a:p>
            <a:pPr marL="171450" marR="0" lvl="0" indent="-177800" algn="l" rtl="0">
              <a:lnSpc>
                <a:spcPct val="100000"/>
              </a:lnSpc>
              <a:spcBef>
                <a:spcPts val="0"/>
              </a:spcBef>
              <a:spcAft>
                <a:spcPts val="0"/>
              </a:spcAft>
              <a:buClr>
                <a:schemeClr val="dk1"/>
              </a:buClr>
              <a:buSzPts val="1200"/>
              <a:buFont typeface="Calibri"/>
              <a:buChar char="-"/>
            </a:pPr>
            <a:r>
              <a:rPr lang="en-GB" sz="1200" dirty="0">
                <a:solidFill>
                  <a:schemeClr val="dk1"/>
                </a:solidFill>
                <a:latin typeface="Calibri"/>
                <a:ea typeface="Calibri"/>
                <a:cs typeface="Calibri"/>
                <a:sym typeface="Calibri"/>
              </a:rPr>
              <a:t>This compared to a -€9.1 million in Q3 2019, showing the spare capacity within the GFG supply chains.</a:t>
            </a:r>
            <a:endParaRPr sz="1200" dirty="0">
              <a:solidFill>
                <a:schemeClr val="dk1"/>
              </a:solidFill>
              <a:latin typeface="Calibri"/>
              <a:ea typeface="Calibri"/>
              <a:cs typeface="Calibri"/>
              <a:sym typeface="Calibri"/>
            </a:endParaRPr>
          </a:p>
          <a:p>
            <a:pPr marL="171450" marR="0" lvl="0" indent="-177800" algn="l" rtl="0">
              <a:lnSpc>
                <a:spcPct val="100000"/>
              </a:lnSpc>
              <a:spcBef>
                <a:spcPts val="0"/>
              </a:spcBef>
              <a:spcAft>
                <a:spcPts val="0"/>
              </a:spcAft>
              <a:buClr>
                <a:schemeClr val="dk1"/>
              </a:buClr>
              <a:buSzPts val="1200"/>
              <a:buFont typeface="Calibri"/>
              <a:buChar char="-"/>
            </a:pPr>
            <a:r>
              <a:rPr lang="en-GB" sz="1200" dirty="0">
                <a:solidFill>
                  <a:schemeClr val="dk1"/>
                </a:solidFill>
                <a:latin typeface="Calibri"/>
                <a:ea typeface="Calibri"/>
                <a:cs typeface="Calibri"/>
                <a:sym typeface="Calibri"/>
              </a:rPr>
              <a:t>Expects to turn first profit in 2023.</a:t>
            </a:r>
            <a:endParaRPr sz="1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p:txBody>
      </p:sp>
      <p:sp>
        <p:nvSpPr>
          <p:cNvPr id="250" name="Google Shape;250;gba2606f98b_0_778"/>
          <p:cNvSpPr txBox="1"/>
          <p:nvPr/>
        </p:nvSpPr>
        <p:spPr>
          <a:xfrm>
            <a:off x="4716025" y="3635724"/>
            <a:ext cx="4176600" cy="900900"/>
          </a:xfrm>
          <a:prstGeom prst="rect">
            <a:avLst/>
          </a:prstGeom>
          <a:noFill/>
          <a:ln>
            <a:noFill/>
          </a:ln>
        </p:spPr>
        <p:txBody>
          <a:bodyPr spcFirstLastPara="1" wrap="square" lIns="91425" tIns="45700" rIns="91425" bIns="45700" anchor="t" anchorCtr="0">
            <a:noAutofit/>
          </a:bodyPr>
          <a:lstStyle/>
          <a:p>
            <a:pPr marL="457200" marR="0" lvl="0" indent="-301625" algn="l" rtl="0">
              <a:lnSpc>
                <a:spcPct val="100000"/>
              </a:lnSpc>
              <a:spcBef>
                <a:spcPts val="0"/>
              </a:spcBef>
              <a:spcAft>
                <a:spcPts val="0"/>
              </a:spcAft>
              <a:buClr>
                <a:schemeClr val="dk1"/>
              </a:buClr>
              <a:buSzPts val="1150"/>
              <a:buFont typeface="Calibri"/>
              <a:buChar char="-"/>
            </a:pPr>
            <a:r>
              <a:rPr lang="en-GB" sz="1200">
                <a:solidFill>
                  <a:schemeClr val="dk1"/>
                </a:solidFill>
                <a:latin typeface="Calibri"/>
                <a:ea typeface="Calibri"/>
                <a:cs typeface="Calibri"/>
                <a:sym typeface="Calibri"/>
              </a:rPr>
              <a:t>GFG has managed to keep a very low debt-equity ratio despite not being profitable.</a:t>
            </a:r>
            <a:endParaRPr sz="1200">
              <a:solidFill>
                <a:schemeClr val="dk1"/>
              </a:solidFill>
              <a:latin typeface="Calibri"/>
              <a:ea typeface="Calibri"/>
              <a:cs typeface="Calibri"/>
              <a:sym typeface="Calibri"/>
            </a:endParaRPr>
          </a:p>
          <a:p>
            <a:pPr marL="457200" marR="0" lvl="0" indent="-301625" algn="l" rtl="0">
              <a:lnSpc>
                <a:spcPct val="100000"/>
              </a:lnSpc>
              <a:spcBef>
                <a:spcPts val="0"/>
              </a:spcBef>
              <a:spcAft>
                <a:spcPts val="0"/>
              </a:spcAft>
              <a:buClr>
                <a:schemeClr val="dk1"/>
              </a:buClr>
              <a:buSzPts val="1150"/>
              <a:buFont typeface="Calibri"/>
              <a:buChar char="-"/>
            </a:pPr>
            <a:r>
              <a:rPr lang="en-GB" sz="1200">
                <a:solidFill>
                  <a:schemeClr val="dk1"/>
                </a:solidFill>
                <a:latin typeface="Calibri"/>
                <a:ea typeface="Calibri"/>
                <a:cs typeface="Calibri"/>
                <a:sym typeface="Calibri"/>
              </a:rPr>
              <a:t>Debt currently only represents 2% of total equity</a:t>
            </a:r>
            <a:endParaRPr sz="1200">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This number is still only expected to rise to 5% by 2023, before falling.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51" name="Google Shape;251;gba2606f98b_0_778"/>
          <p:cNvSpPr txBox="1"/>
          <p:nvPr/>
        </p:nvSpPr>
        <p:spPr>
          <a:xfrm>
            <a:off x="250825" y="3635724"/>
            <a:ext cx="4176600" cy="941700"/>
          </a:xfrm>
          <a:prstGeom prst="rect">
            <a:avLst/>
          </a:prstGeom>
          <a:noFill/>
          <a:ln>
            <a:noFill/>
          </a:ln>
        </p:spPr>
        <p:txBody>
          <a:bodyPr spcFirstLastPara="1" wrap="square" lIns="91425" tIns="45700" rIns="91425" bIns="45700" anchor="t" anchorCtr="0">
            <a:noAutofit/>
          </a:bodyPr>
          <a:lstStyle/>
          <a:p>
            <a:pPr marL="171450" marR="0" lvl="0" indent="-177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Saw an active customers growth of 24.2% in 2020.</a:t>
            </a:r>
            <a:endParaRPr sz="1200">
              <a:solidFill>
                <a:schemeClr val="dk1"/>
              </a:solidFill>
              <a:latin typeface="Calibri"/>
              <a:ea typeface="Calibri"/>
              <a:cs typeface="Calibri"/>
              <a:sym typeface="Calibri"/>
            </a:endParaRPr>
          </a:p>
          <a:p>
            <a:pPr marL="171450" marR="0" lvl="0" indent="-177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This compared to a 15% growth in 2019.</a:t>
            </a:r>
            <a:endParaRPr sz="1200">
              <a:solidFill>
                <a:schemeClr val="dk1"/>
              </a:solidFill>
              <a:latin typeface="Calibri"/>
              <a:ea typeface="Calibri"/>
              <a:cs typeface="Calibri"/>
              <a:sym typeface="Calibri"/>
            </a:endParaRPr>
          </a:p>
          <a:p>
            <a:pPr marL="171450" marR="0" lvl="0" indent="-177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The expected active customer growth until 2024 has been put at 17%.</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52" name="Google Shape;252;gba2606f98b_0_778"/>
          <p:cNvSpPr/>
          <p:nvPr/>
        </p:nvSpPr>
        <p:spPr>
          <a:xfrm>
            <a:off x="250824" y="4887763"/>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Capex</a:t>
            </a:r>
            <a:endParaRPr sz="1400" b="0" i="0" u="none" strike="noStrike" cap="none">
              <a:solidFill>
                <a:srgbClr val="000000"/>
              </a:solidFill>
              <a:latin typeface="Arial"/>
              <a:ea typeface="Arial"/>
              <a:cs typeface="Arial"/>
              <a:sym typeface="Arial"/>
            </a:endParaRPr>
          </a:p>
        </p:txBody>
      </p:sp>
      <p:sp>
        <p:nvSpPr>
          <p:cNvPr id="253" name="Google Shape;253;gba2606f98b_0_778"/>
          <p:cNvSpPr/>
          <p:nvPr/>
        </p:nvSpPr>
        <p:spPr>
          <a:xfrm>
            <a:off x="4716024" y="4887763"/>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Dividends</a:t>
            </a:r>
            <a:endParaRPr sz="1400" b="0" i="0" u="none" strike="noStrike" cap="none">
              <a:solidFill>
                <a:srgbClr val="000000"/>
              </a:solidFill>
              <a:latin typeface="Arial"/>
              <a:ea typeface="Arial"/>
              <a:cs typeface="Arial"/>
              <a:sym typeface="Arial"/>
            </a:endParaRPr>
          </a:p>
        </p:txBody>
      </p:sp>
      <p:sp>
        <p:nvSpPr>
          <p:cNvPr id="254" name="Google Shape;254;gba2606f98b_0_778"/>
          <p:cNvSpPr/>
          <p:nvPr/>
        </p:nvSpPr>
        <p:spPr>
          <a:xfrm>
            <a:off x="250825" y="980658"/>
            <a:ext cx="7345500" cy="457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500" b="1">
                <a:latin typeface="Calibri"/>
                <a:ea typeface="Calibri"/>
                <a:cs typeface="Calibri"/>
                <a:sym typeface="Calibri"/>
              </a:rPr>
              <a:t>Company Guidance:</a:t>
            </a:r>
            <a:endParaRPr sz="1100" b="1" i="0" strike="noStrike" cap="none"/>
          </a:p>
        </p:txBody>
      </p:sp>
      <p:sp>
        <p:nvSpPr>
          <p:cNvPr id="255" name="Google Shape;255;gba2606f98b_0_778"/>
          <p:cNvSpPr txBox="1"/>
          <p:nvPr/>
        </p:nvSpPr>
        <p:spPr>
          <a:xfrm>
            <a:off x="250816" y="1991575"/>
            <a:ext cx="4176600" cy="584700"/>
          </a:xfrm>
          <a:prstGeom prst="rect">
            <a:avLst/>
          </a:prstGeom>
          <a:noFill/>
          <a:ln>
            <a:noFill/>
          </a:ln>
        </p:spPr>
        <p:txBody>
          <a:bodyPr spcFirstLastPara="1" wrap="square" lIns="91425" tIns="45700" rIns="91425" bIns="45700" anchor="t" anchorCtr="0">
            <a:noAutofit/>
          </a:bodyPr>
          <a:lstStyle/>
          <a:p>
            <a:pPr marL="171450" marR="0" lvl="0" indent="-177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In a 2020 outlook, GFG expected to achieve constant currency Net Merchandise Value ("NMV") </a:t>
            </a:r>
            <a:r>
              <a:rPr lang="en-GB" sz="1200" b="1">
                <a:solidFill>
                  <a:schemeClr val="dk1"/>
                </a:solidFill>
                <a:latin typeface="Calibri"/>
                <a:ea typeface="Calibri"/>
                <a:cs typeface="Calibri"/>
                <a:sym typeface="Calibri"/>
              </a:rPr>
              <a:t>growth of around 25%</a:t>
            </a:r>
            <a:r>
              <a:rPr lang="en-GB" sz="1200">
                <a:solidFill>
                  <a:schemeClr val="dk1"/>
                </a:solidFill>
                <a:latin typeface="Calibri"/>
                <a:ea typeface="Calibri"/>
                <a:cs typeface="Calibri"/>
                <a:sym typeface="Calibri"/>
              </a:rPr>
              <a:t>, giving just over €1.9 billion NMV and €</a:t>
            </a:r>
            <a:r>
              <a:rPr lang="en-GB" sz="1200" b="1">
                <a:solidFill>
                  <a:schemeClr val="dk1"/>
                </a:solidFill>
                <a:latin typeface="Calibri"/>
                <a:ea typeface="Calibri"/>
                <a:cs typeface="Calibri"/>
                <a:sym typeface="Calibri"/>
              </a:rPr>
              <a:t>1.3 billion of revenue.</a:t>
            </a:r>
            <a:r>
              <a:rPr lang="en-GB" sz="1200">
                <a:solidFill>
                  <a:schemeClr val="dk1"/>
                </a:solidFill>
                <a:latin typeface="Calibri"/>
                <a:ea typeface="Calibri"/>
                <a:cs typeface="Calibri"/>
                <a:sym typeface="Calibri"/>
              </a:rPr>
              <a:t> </a:t>
            </a:r>
            <a:endParaRPr sz="11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56" name="Google Shape;256;gba2606f98b_0_778"/>
          <p:cNvSpPr txBox="1"/>
          <p:nvPr/>
        </p:nvSpPr>
        <p:spPr>
          <a:xfrm>
            <a:off x="251516" y="5279875"/>
            <a:ext cx="4176600" cy="584700"/>
          </a:xfrm>
          <a:prstGeom prst="rect">
            <a:avLst/>
          </a:prstGeom>
          <a:noFill/>
          <a:ln>
            <a:noFill/>
          </a:ln>
        </p:spPr>
        <p:txBody>
          <a:bodyPr spcFirstLastPara="1" wrap="square" lIns="91425" tIns="45700" rIns="91425" bIns="45700" anchor="t" anchorCtr="0">
            <a:noAutofit/>
          </a:bodyPr>
          <a:lstStyle/>
          <a:p>
            <a:pPr marL="171450" marR="0" lvl="0" indent="-177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Capex investment will be around €45 million for 2021.</a:t>
            </a:r>
            <a:endParaRPr sz="1200">
              <a:solidFill>
                <a:schemeClr val="dk1"/>
              </a:solidFill>
              <a:latin typeface="Calibri"/>
              <a:ea typeface="Calibri"/>
              <a:cs typeface="Calibri"/>
              <a:sym typeface="Calibri"/>
            </a:endParaRPr>
          </a:p>
          <a:p>
            <a:pPr marL="171450" marR="0" lvl="0" indent="-177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This number is expected to go up to around €60 million as GFG expands its white e-commerce capabilities.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57" name="Google Shape;257;gba2606f98b_0_778"/>
          <p:cNvSpPr txBox="1"/>
          <p:nvPr/>
        </p:nvSpPr>
        <p:spPr>
          <a:xfrm>
            <a:off x="4716016" y="5279877"/>
            <a:ext cx="4176600" cy="584700"/>
          </a:xfrm>
          <a:prstGeom prst="rect">
            <a:avLst/>
          </a:prstGeom>
          <a:noFill/>
          <a:ln>
            <a:noFill/>
          </a:ln>
        </p:spPr>
        <p:txBody>
          <a:bodyPr spcFirstLastPara="1" wrap="square" lIns="91425" tIns="45700" rIns="91425" bIns="45700" anchor="t" anchorCtr="0">
            <a:noAutofit/>
          </a:bodyPr>
          <a:lstStyle/>
          <a:p>
            <a:pPr marL="171450" marR="0" lvl="0" indent="-177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Not expecting to begin delivering dividends until 2023 as still reinvesting profits into R&amp;D.</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pic>
        <p:nvPicPr>
          <p:cNvPr id="24" name="Picture 23">
            <a:extLst>
              <a:ext uri="{FF2B5EF4-FFF2-40B4-BE49-F238E27FC236}">
                <a16:creationId xmlns:a16="http://schemas.microsoft.com/office/drawing/2014/main" id="{A51D7809-0021-400C-8729-63FA4E6DB2AA}"/>
              </a:ext>
            </a:extLst>
          </p:cNvPr>
          <p:cNvPicPr>
            <a:picLocks noChangeAspect="1"/>
          </p:cNvPicPr>
          <p:nvPr/>
        </p:nvPicPr>
        <p:blipFill rotWithShape="1">
          <a:blip r:embed="rId3"/>
          <a:srcRect t="16003" b="17705"/>
          <a:stretch/>
        </p:blipFill>
        <p:spPr>
          <a:xfrm>
            <a:off x="6629416" y="296335"/>
            <a:ext cx="2263758" cy="6379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gba2606f98b_0_472"/>
          <p:cNvSpPr/>
          <p:nvPr/>
        </p:nvSpPr>
        <p:spPr>
          <a:xfrm>
            <a:off x="-36512" y="-27384"/>
            <a:ext cx="9180600" cy="69129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5" name="Google Shape;265;gba2606f98b_0_472"/>
          <p:cNvSpPr txBox="1"/>
          <p:nvPr/>
        </p:nvSpPr>
        <p:spPr>
          <a:xfrm>
            <a:off x="3491672" y="2858917"/>
            <a:ext cx="5652208" cy="114016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IV. 	Competitors</a:t>
            </a:r>
            <a:endParaRPr sz="2100" b="1" i="0" u="none" strike="noStrike" cap="none">
              <a:solidFill>
                <a:schemeClr val="dk1"/>
              </a:solidFill>
              <a:latin typeface="Calibri"/>
              <a:ea typeface="Calibri"/>
              <a:cs typeface="Calibri"/>
              <a:sym typeface="Calibri"/>
            </a:endParaRPr>
          </a:p>
        </p:txBody>
      </p:sp>
      <p:pic>
        <p:nvPicPr>
          <p:cNvPr id="3" name="Picture 2" descr="A picture containing logo&#10;&#10;Description automatically generated">
            <a:extLst>
              <a:ext uri="{FF2B5EF4-FFF2-40B4-BE49-F238E27FC236}">
                <a16:creationId xmlns:a16="http://schemas.microsoft.com/office/drawing/2014/main" id="{5CA63354-3CC4-4630-92D0-A36318EE79CA}"/>
              </a:ext>
            </a:extLst>
          </p:cNvPr>
          <p:cNvPicPr>
            <a:picLocks noChangeAspect="1"/>
          </p:cNvPicPr>
          <p:nvPr/>
        </p:nvPicPr>
        <p:blipFill>
          <a:blip r:embed="rId3"/>
          <a:stretch>
            <a:fillRect/>
          </a:stretch>
        </p:blipFill>
        <p:spPr>
          <a:xfrm>
            <a:off x="-42830" y="2858919"/>
            <a:ext cx="3534502" cy="11401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ba2606f98b_0_554"/>
          <p:cNvSpPr/>
          <p:nvPr/>
        </p:nvSpPr>
        <p:spPr>
          <a:xfrm>
            <a:off x="-36512" y="-27383"/>
            <a:ext cx="9180600" cy="10800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71" name="Google Shape;271;gba2606f98b_0_554"/>
          <p:cNvCxnSpPr/>
          <p:nvPr/>
        </p:nvCxnSpPr>
        <p:spPr>
          <a:xfrm>
            <a:off x="250824" y="6525344"/>
            <a:ext cx="8642400" cy="0"/>
          </a:xfrm>
          <a:prstGeom prst="straightConnector1">
            <a:avLst/>
          </a:prstGeom>
          <a:noFill/>
          <a:ln w="9525" cap="flat" cmpd="sng">
            <a:solidFill>
              <a:schemeClr val="dk1"/>
            </a:solidFill>
            <a:prstDash val="solid"/>
            <a:miter lim="800000"/>
            <a:headEnd type="none" w="sm" len="sm"/>
            <a:tailEnd type="none" w="sm" len="sm"/>
          </a:ln>
        </p:spPr>
      </p:cxnSp>
      <p:sp>
        <p:nvSpPr>
          <p:cNvPr id="273" name="Google Shape;273;gba2606f98b_0_554"/>
          <p:cNvSpPr/>
          <p:nvPr/>
        </p:nvSpPr>
        <p:spPr>
          <a:xfrm>
            <a:off x="250824" y="188640"/>
            <a:ext cx="7345500" cy="792000"/>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chemeClr val="lt1"/>
                </a:solidFill>
                <a:latin typeface="Calibri"/>
                <a:ea typeface="Calibri"/>
                <a:cs typeface="Calibri"/>
                <a:sym typeface="Calibri"/>
              </a:rPr>
              <a:t>Competitors</a:t>
            </a:r>
            <a:endParaRPr sz="1400" b="0" i="0" u="none" strike="noStrike" cap="none" dirty="0">
              <a:solidFill>
                <a:srgbClr val="000000"/>
              </a:solidFill>
              <a:latin typeface="Arial"/>
              <a:ea typeface="Arial"/>
              <a:cs typeface="Arial"/>
              <a:sym typeface="Arial"/>
            </a:endParaRPr>
          </a:p>
        </p:txBody>
      </p:sp>
      <p:sp>
        <p:nvSpPr>
          <p:cNvPr id="274" name="Google Shape;274;gba2606f98b_0_554"/>
          <p:cNvSpPr/>
          <p:nvPr/>
        </p:nvSpPr>
        <p:spPr>
          <a:xfrm>
            <a:off x="250826" y="1268425"/>
            <a:ext cx="86502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i="0" u="none" strike="noStrike" cap="none">
                <a:solidFill>
                  <a:schemeClr val="lt1"/>
                </a:solidFill>
                <a:latin typeface="Calibri"/>
                <a:ea typeface="Calibri"/>
                <a:cs typeface="Calibri"/>
                <a:sym typeface="Calibri"/>
              </a:rPr>
              <a:t>Main Competitors</a:t>
            </a:r>
            <a:endParaRPr sz="1400" b="0" i="0" u="none" strike="noStrike" cap="none">
              <a:solidFill>
                <a:srgbClr val="000000"/>
              </a:solidFill>
              <a:latin typeface="Arial"/>
              <a:ea typeface="Arial"/>
              <a:cs typeface="Arial"/>
              <a:sym typeface="Arial"/>
            </a:endParaRPr>
          </a:p>
        </p:txBody>
      </p:sp>
      <p:sp>
        <p:nvSpPr>
          <p:cNvPr id="275" name="Google Shape;275;gba2606f98b_0_554"/>
          <p:cNvSpPr/>
          <p:nvPr/>
        </p:nvSpPr>
        <p:spPr>
          <a:xfrm>
            <a:off x="250824" y="3860800"/>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Generational response to Eco-Friendly Clothing</a:t>
            </a:r>
            <a:endParaRPr sz="1400" b="0" i="0" u="none" strike="noStrike" cap="none">
              <a:solidFill>
                <a:srgbClr val="000000"/>
              </a:solidFill>
              <a:latin typeface="Arial"/>
              <a:ea typeface="Arial"/>
              <a:cs typeface="Arial"/>
              <a:sym typeface="Arial"/>
            </a:endParaRPr>
          </a:p>
        </p:txBody>
      </p:sp>
      <p:sp>
        <p:nvSpPr>
          <p:cNvPr id="276" name="Google Shape;276;gba2606f98b_0_554"/>
          <p:cNvSpPr/>
          <p:nvPr/>
        </p:nvSpPr>
        <p:spPr>
          <a:xfrm>
            <a:off x="4724399" y="3860800"/>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i="0" u="none" strike="noStrike" cap="none">
                <a:solidFill>
                  <a:schemeClr val="lt1"/>
                </a:solidFill>
                <a:latin typeface="Calibri"/>
                <a:ea typeface="Calibri"/>
                <a:cs typeface="Calibri"/>
                <a:sym typeface="Calibri"/>
              </a:rPr>
              <a:t>Why </a:t>
            </a:r>
            <a:r>
              <a:rPr lang="en-GB" sz="1100" b="1">
                <a:solidFill>
                  <a:schemeClr val="lt1"/>
                </a:solidFill>
                <a:latin typeface="Calibri"/>
                <a:ea typeface="Calibri"/>
                <a:cs typeface="Calibri"/>
                <a:sym typeface="Calibri"/>
              </a:rPr>
              <a:t>GFG?</a:t>
            </a:r>
            <a:endParaRPr sz="1400" b="0" i="0" u="none" strike="noStrike" cap="none">
              <a:solidFill>
                <a:srgbClr val="000000"/>
              </a:solidFill>
              <a:latin typeface="Arial"/>
              <a:ea typeface="Arial"/>
              <a:cs typeface="Arial"/>
              <a:sym typeface="Arial"/>
            </a:endParaRPr>
          </a:p>
        </p:txBody>
      </p:sp>
      <p:sp>
        <p:nvSpPr>
          <p:cNvPr id="277" name="Google Shape;277;gba2606f98b_0_554"/>
          <p:cNvSpPr txBox="1"/>
          <p:nvPr/>
        </p:nvSpPr>
        <p:spPr>
          <a:xfrm>
            <a:off x="8604448" y="6492875"/>
            <a:ext cx="432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15</a:t>
            </a:fld>
            <a:endParaRPr sz="1200" b="0" i="0" u="none" strike="noStrike" cap="none">
              <a:solidFill>
                <a:srgbClr val="888888"/>
              </a:solidFill>
              <a:latin typeface="Calibri"/>
              <a:ea typeface="Calibri"/>
              <a:cs typeface="Calibri"/>
              <a:sym typeface="Calibri"/>
            </a:endParaRPr>
          </a:p>
        </p:txBody>
      </p:sp>
      <p:sp>
        <p:nvSpPr>
          <p:cNvPr id="278" name="Google Shape;278;gba2606f98b_0_554"/>
          <p:cNvSpPr txBox="1"/>
          <p:nvPr/>
        </p:nvSpPr>
        <p:spPr>
          <a:xfrm>
            <a:off x="251525" y="1628800"/>
            <a:ext cx="4320600" cy="194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100"/>
              <a:buFont typeface="Calibri"/>
              <a:buChar char="-"/>
            </a:pPr>
            <a:r>
              <a:rPr lang="en-GB" sz="1100" b="1" u="sng">
                <a:solidFill>
                  <a:schemeClr val="dk1"/>
                </a:solidFill>
                <a:latin typeface="Calibri"/>
                <a:ea typeface="Calibri"/>
                <a:cs typeface="Calibri"/>
                <a:sym typeface="Calibri"/>
              </a:rPr>
              <a:t>Competitor 1: TECH STYLE FASHION GROUP</a:t>
            </a:r>
            <a:endParaRPr sz="1100" b="1" u="sng">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Based in california, serving emerging markets, retails and produces own brands</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Revenue: $315 Million</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Employs 1500 people</a:t>
            </a:r>
            <a:endParaRPr sz="1100" b="1" u="sng">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1100" b="1" u="sng">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Calibri"/>
              <a:buChar char="-"/>
            </a:pPr>
            <a:r>
              <a:rPr lang="en-GB" sz="1100" b="1" u="sng">
                <a:solidFill>
                  <a:schemeClr val="dk1"/>
                </a:solidFill>
                <a:latin typeface="Calibri"/>
                <a:ea typeface="Calibri"/>
                <a:cs typeface="Calibri"/>
                <a:sym typeface="Calibri"/>
              </a:rPr>
              <a:t>Competitor 2: BORN GROUP</a:t>
            </a:r>
            <a:endParaRPr sz="1100" b="1" u="sng">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Based in NYC Aimed at helping independent brands grow through online marketing and brand strategy services</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Serves many other industries other than fashion</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Revenue $340 Million</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79" name="Google Shape;279;gba2606f98b_0_554"/>
          <p:cNvSpPr txBox="1"/>
          <p:nvPr/>
        </p:nvSpPr>
        <p:spPr>
          <a:xfrm>
            <a:off x="4716025" y="4212370"/>
            <a:ext cx="4176600" cy="20379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Operating in faster growing markets</a:t>
            </a:r>
            <a:endParaRPr sz="110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Younger company that is not linked to ‘fast fashion’, allowing it to better respond to consumer shifts</a:t>
            </a:r>
            <a:endParaRPr sz="110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Well constructed e-commerce operations, with fulfilment centres in strategic parts of the world, allowing for white e-commerce business</a:t>
            </a:r>
            <a:endParaRPr sz="110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Still expanding into market categories and segments, significant room for future growth compared to these more established companies.</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280" name="Google Shape;280;gba2606f98b_0_554"/>
          <p:cNvSpPr txBox="1"/>
          <p:nvPr/>
        </p:nvSpPr>
        <p:spPr>
          <a:xfrm>
            <a:off x="4495800" y="1624200"/>
            <a:ext cx="4320600" cy="20379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chemeClr val="dk1"/>
              </a:buClr>
              <a:buSzPts val="1100"/>
              <a:buFont typeface="Calibri"/>
              <a:buChar char="-"/>
            </a:pPr>
            <a:r>
              <a:rPr lang="en-GB" sz="1100" b="1" u="sng" dirty="0">
                <a:solidFill>
                  <a:schemeClr val="dk1"/>
                </a:solidFill>
                <a:latin typeface="Calibri"/>
                <a:ea typeface="Calibri"/>
                <a:cs typeface="Calibri"/>
                <a:sym typeface="Calibri"/>
              </a:rPr>
              <a:t>Competitor 3: ASOS</a:t>
            </a:r>
            <a:endParaRPr sz="1100" b="1" u="sng" dirty="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dirty="0">
                <a:solidFill>
                  <a:schemeClr val="dk1"/>
                </a:solidFill>
                <a:latin typeface="Calibri"/>
                <a:ea typeface="Calibri"/>
                <a:cs typeface="Calibri"/>
                <a:sym typeface="Calibri"/>
              </a:rPr>
              <a:t>Based in Uk, serves developed markets, moving strategically into emerging markets</a:t>
            </a:r>
            <a:endParaRPr sz="1100" dirty="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dirty="0">
                <a:solidFill>
                  <a:schemeClr val="dk1"/>
                </a:solidFill>
                <a:latin typeface="Calibri"/>
                <a:ea typeface="Calibri"/>
                <a:cs typeface="Calibri"/>
                <a:sym typeface="Calibri"/>
              </a:rPr>
              <a:t>Revenue: $3 Billion</a:t>
            </a:r>
            <a:endParaRPr sz="1100" dirty="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dirty="0">
                <a:solidFill>
                  <a:schemeClr val="dk1"/>
                </a:solidFill>
                <a:latin typeface="Calibri"/>
                <a:ea typeface="Calibri"/>
                <a:cs typeface="Calibri"/>
                <a:sym typeface="Calibri"/>
              </a:rPr>
              <a:t>Employs 4755 people</a:t>
            </a:r>
            <a:endParaRPr sz="1100" dirty="0">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None/>
            </a:pPr>
            <a:endParaRPr sz="1100" dirty="0">
              <a:solidFill>
                <a:schemeClr val="dk1"/>
              </a:solidFill>
              <a:latin typeface="Calibri"/>
              <a:ea typeface="Calibri"/>
              <a:cs typeface="Calibri"/>
              <a:sym typeface="Calibri"/>
            </a:endParaRPr>
          </a:p>
          <a:p>
            <a:pPr marL="457200" marR="0" lvl="0" indent="-298450" algn="l" rtl="0">
              <a:lnSpc>
                <a:spcPct val="100000"/>
              </a:lnSpc>
              <a:spcBef>
                <a:spcPts val="0"/>
              </a:spcBef>
              <a:spcAft>
                <a:spcPts val="0"/>
              </a:spcAft>
              <a:buClr>
                <a:schemeClr val="dk1"/>
              </a:buClr>
              <a:buSzPts val="1100"/>
              <a:buFont typeface="Calibri"/>
              <a:buChar char="-"/>
            </a:pPr>
            <a:r>
              <a:rPr lang="en-GB" sz="1100" b="1" u="sng" dirty="0">
                <a:solidFill>
                  <a:schemeClr val="dk1"/>
                </a:solidFill>
                <a:latin typeface="Calibri"/>
                <a:ea typeface="Calibri"/>
                <a:cs typeface="Calibri"/>
                <a:sym typeface="Calibri"/>
              </a:rPr>
              <a:t>Competitor 4: BOOHOO:</a:t>
            </a:r>
            <a:endParaRPr sz="1100" b="1" u="sng" dirty="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dirty="0">
                <a:solidFill>
                  <a:schemeClr val="dk1"/>
                </a:solidFill>
                <a:latin typeface="Calibri"/>
                <a:ea typeface="Calibri"/>
                <a:cs typeface="Calibri"/>
                <a:sym typeface="Calibri"/>
              </a:rPr>
              <a:t>Based in Manchester UK</a:t>
            </a:r>
            <a:endParaRPr sz="1100" dirty="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dirty="0">
                <a:solidFill>
                  <a:schemeClr val="dk1"/>
                </a:solidFill>
                <a:latin typeface="Calibri"/>
                <a:ea typeface="Calibri"/>
                <a:cs typeface="Calibri"/>
                <a:sym typeface="Calibri"/>
              </a:rPr>
              <a:t>Group holds a portfolio of “innovative fashion”  style and quality conscientious brands.</a:t>
            </a:r>
            <a:endParaRPr sz="1100" dirty="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dirty="0">
                <a:solidFill>
                  <a:schemeClr val="dk1"/>
                </a:solidFill>
                <a:latin typeface="Calibri"/>
                <a:ea typeface="Calibri"/>
                <a:cs typeface="Calibri"/>
                <a:sym typeface="Calibri"/>
              </a:rPr>
              <a:t>Over half products are produced and sourced in the UK</a:t>
            </a:r>
            <a:endParaRPr sz="1100" dirty="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Char char="○"/>
            </a:pPr>
            <a:r>
              <a:rPr lang="en-GB" sz="1100" dirty="0">
                <a:solidFill>
                  <a:schemeClr val="dk1"/>
                </a:solidFill>
                <a:latin typeface="Calibri"/>
                <a:ea typeface="Calibri"/>
                <a:cs typeface="Calibri"/>
                <a:sym typeface="Calibri"/>
              </a:rPr>
              <a:t>Generated over £1 Billion in sales since founding</a:t>
            </a:r>
            <a:endParaRPr sz="11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p:txBody>
      </p:sp>
      <p:pic>
        <p:nvPicPr>
          <p:cNvPr id="281" name="Google Shape;281;gba2606f98b_0_554"/>
          <p:cNvPicPr preferRelativeResize="0"/>
          <p:nvPr/>
        </p:nvPicPr>
        <p:blipFill rotWithShape="1">
          <a:blip r:embed="rId3">
            <a:alphaModFix/>
          </a:blip>
          <a:srcRect t="26481"/>
          <a:stretch/>
        </p:blipFill>
        <p:spPr>
          <a:xfrm>
            <a:off x="1334175" y="4221549"/>
            <a:ext cx="1780500" cy="2121325"/>
          </a:xfrm>
          <a:prstGeom prst="rect">
            <a:avLst/>
          </a:prstGeom>
          <a:noFill/>
          <a:ln>
            <a:noFill/>
          </a:ln>
        </p:spPr>
      </p:pic>
      <p:pic>
        <p:nvPicPr>
          <p:cNvPr id="18" name="Picture 17">
            <a:extLst>
              <a:ext uri="{FF2B5EF4-FFF2-40B4-BE49-F238E27FC236}">
                <a16:creationId xmlns:a16="http://schemas.microsoft.com/office/drawing/2014/main" id="{A6D63FD6-E999-45A8-B8AC-18DF9A54EDF7}"/>
              </a:ext>
            </a:extLst>
          </p:cNvPr>
          <p:cNvPicPr>
            <a:picLocks noChangeAspect="1"/>
          </p:cNvPicPr>
          <p:nvPr/>
        </p:nvPicPr>
        <p:blipFill rotWithShape="1">
          <a:blip r:embed="rId4"/>
          <a:srcRect t="16003" b="17705"/>
          <a:stretch/>
        </p:blipFill>
        <p:spPr>
          <a:xfrm>
            <a:off x="6629416" y="296335"/>
            <a:ext cx="2263758" cy="6379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gba2606f98b_0_644"/>
          <p:cNvSpPr/>
          <p:nvPr/>
        </p:nvSpPr>
        <p:spPr>
          <a:xfrm>
            <a:off x="-36512" y="-27384"/>
            <a:ext cx="9180600" cy="69129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gba2606f98b_0_644"/>
          <p:cNvSpPr txBox="1"/>
          <p:nvPr/>
        </p:nvSpPr>
        <p:spPr>
          <a:xfrm>
            <a:off x="3487066" y="2788734"/>
            <a:ext cx="5656814" cy="11366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VI. 	Recommendation</a:t>
            </a:r>
            <a:endParaRPr sz="2100" b="1" i="0" u="none" strike="noStrike" cap="none">
              <a:solidFill>
                <a:schemeClr val="dk1"/>
              </a:solidFill>
              <a:latin typeface="Calibri"/>
              <a:ea typeface="Calibri"/>
              <a:cs typeface="Calibri"/>
              <a:sym typeface="Calibri"/>
            </a:endParaRPr>
          </a:p>
        </p:txBody>
      </p:sp>
      <p:pic>
        <p:nvPicPr>
          <p:cNvPr id="3" name="Picture 2" descr="A picture containing logo&#10;&#10;Description automatically generated">
            <a:extLst>
              <a:ext uri="{FF2B5EF4-FFF2-40B4-BE49-F238E27FC236}">
                <a16:creationId xmlns:a16="http://schemas.microsoft.com/office/drawing/2014/main" id="{657ADCF2-921D-4864-84E5-E6C19F33399B}"/>
              </a:ext>
            </a:extLst>
          </p:cNvPr>
          <p:cNvPicPr>
            <a:picLocks noChangeAspect="1"/>
          </p:cNvPicPr>
          <p:nvPr/>
        </p:nvPicPr>
        <p:blipFill>
          <a:blip r:embed="rId3"/>
          <a:stretch>
            <a:fillRect/>
          </a:stretch>
        </p:blipFill>
        <p:spPr>
          <a:xfrm>
            <a:off x="-36512" y="2788734"/>
            <a:ext cx="3523578" cy="11366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p:nvPr/>
        </p:nvSpPr>
        <p:spPr>
          <a:xfrm>
            <a:off x="-36512" y="-27383"/>
            <a:ext cx="9180512" cy="108012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p37"/>
          <p:cNvSpPr/>
          <p:nvPr/>
        </p:nvSpPr>
        <p:spPr>
          <a:xfrm>
            <a:off x="251520" y="1844124"/>
            <a:ext cx="3601200" cy="864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a:solidFill>
                  <a:schemeClr val="lt1"/>
                </a:solidFill>
                <a:latin typeface="Calibri"/>
                <a:ea typeface="Calibri"/>
                <a:cs typeface="Calibri"/>
                <a:sym typeface="Calibri"/>
              </a:rPr>
              <a:t>Macroeconomic Growth</a:t>
            </a:r>
            <a:endParaRPr sz="1400" b="1" i="0" u="none" strike="noStrike" cap="none">
              <a:solidFill>
                <a:srgbClr val="000000"/>
              </a:solidFill>
              <a:latin typeface="Calibri"/>
              <a:ea typeface="Calibri"/>
              <a:cs typeface="Calibri"/>
              <a:sym typeface="Calibri"/>
            </a:endParaRPr>
          </a:p>
        </p:txBody>
      </p:sp>
      <p:sp>
        <p:nvSpPr>
          <p:cNvPr id="297" name="Google Shape;297;p37"/>
          <p:cNvSpPr/>
          <p:nvPr/>
        </p:nvSpPr>
        <p:spPr>
          <a:xfrm>
            <a:off x="251520" y="2996776"/>
            <a:ext cx="3601200" cy="864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a:solidFill>
                  <a:schemeClr val="lt1"/>
                </a:solidFill>
                <a:latin typeface="Calibri"/>
                <a:ea typeface="Calibri"/>
                <a:cs typeface="Calibri"/>
                <a:sym typeface="Calibri"/>
              </a:rPr>
              <a:t>Potential to Expand</a:t>
            </a:r>
            <a:endParaRPr sz="1400" b="1" i="0" u="none" strike="noStrike" cap="none">
              <a:solidFill>
                <a:srgbClr val="000000"/>
              </a:solidFill>
            </a:endParaRPr>
          </a:p>
        </p:txBody>
      </p:sp>
      <p:sp>
        <p:nvSpPr>
          <p:cNvPr id="298" name="Google Shape;298;p37"/>
          <p:cNvSpPr/>
          <p:nvPr/>
        </p:nvSpPr>
        <p:spPr>
          <a:xfrm>
            <a:off x="3851920" y="1844048"/>
            <a:ext cx="5041200" cy="8643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Operating in the fastest growing economies of an already fast growing industry</a:t>
            </a:r>
            <a:endParaRPr sz="16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Serious exogenous growth factors</a:t>
            </a:r>
            <a:endParaRPr sz="1600">
              <a:solidFill>
                <a:schemeClr val="dk1"/>
              </a:solidFill>
              <a:latin typeface="Calibri"/>
              <a:ea typeface="Calibri"/>
              <a:cs typeface="Calibri"/>
              <a:sym typeface="Calibri"/>
            </a:endParaRPr>
          </a:p>
        </p:txBody>
      </p:sp>
      <p:sp>
        <p:nvSpPr>
          <p:cNvPr id="299" name="Google Shape;299;p37"/>
          <p:cNvSpPr/>
          <p:nvPr/>
        </p:nvSpPr>
        <p:spPr>
          <a:xfrm>
            <a:off x="3851920" y="2996776"/>
            <a:ext cx="5041200" cy="8643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Calibri"/>
              <a:buChar char="-"/>
            </a:pPr>
            <a:r>
              <a:rPr lang="en-GB" sz="1600" dirty="0">
                <a:solidFill>
                  <a:schemeClr val="dk1"/>
                </a:solidFill>
                <a:latin typeface="Calibri"/>
                <a:ea typeface="Calibri"/>
                <a:cs typeface="Calibri"/>
                <a:sym typeface="Calibri"/>
              </a:rPr>
              <a:t>Reinvestment in previous years has given GFG the possibility to expand not only in the fashion industry but also in white label e-commerce</a:t>
            </a:r>
            <a:endParaRPr sz="1400" b="0" i="0" u="none" strike="noStrike" cap="none" dirty="0">
              <a:solidFill>
                <a:srgbClr val="000000"/>
              </a:solidFill>
              <a:latin typeface="Arial"/>
              <a:ea typeface="Arial"/>
              <a:cs typeface="Arial"/>
              <a:sym typeface="Arial"/>
            </a:endParaRPr>
          </a:p>
        </p:txBody>
      </p:sp>
      <p:cxnSp>
        <p:nvCxnSpPr>
          <p:cNvPr id="300" name="Google Shape;300;p37"/>
          <p:cNvCxnSpPr/>
          <p:nvPr/>
        </p:nvCxnSpPr>
        <p:spPr>
          <a:xfrm>
            <a:off x="250824" y="6525344"/>
            <a:ext cx="8642351" cy="0"/>
          </a:xfrm>
          <a:prstGeom prst="straightConnector1">
            <a:avLst/>
          </a:prstGeom>
          <a:noFill/>
          <a:ln w="9525" cap="flat" cmpd="sng">
            <a:solidFill>
              <a:schemeClr val="dk1"/>
            </a:solidFill>
            <a:prstDash val="solid"/>
            <a:miter lim="800000"/>
            <a:headEnd type="none" w="sm" len="sm"/>
            <a:tailEnd type="none" w="sm" len="sm"/>
          </a:ln>
        </p:spPr>
      </p:cxnSp>
      <p:sp>
        <p:nvSpPr>
          <p:cNvPr id="301" name="Google Shape;301;p37"/>
          <p:cNvSpPr/>
          <p:nvPr/>
        </p:nvSpPr>
        <p:spPr>
          <a:xfrm>
            <a:off x="251520" y="5012829"/>
            <a:ext cx="3601096" cy="864443"/>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a:solidFill>
                  <a:schemeClr val="lt1"/>
                </a:solidFill>
                <a:latin typeface="Calibri"/>
                <a:ea typeface="Calibri"/>
                <a:cs typeface="Calibri"/>
                <a:sym typeface="Calibri"/>
              </a:rPr>
              <a:t>BUY</a:t>
            </a:r>
            <a:endParaRPr sz="1400" b="0" i="0" u="none" strike="noStrike" cap="none">
              <a:solidFill>
                <a:srgbClr val="000000"/>
              </a:solidFill>
              <a:latin typeface="Arial"/>
              <a:ea typeface="Arial"/>
              <a:cs typeface="Arial"/>
              <a:sym typeface="Arial"/>
            </a:endParaRPr>
          </a:p>
        </p:txBody>
      </p:sp>
      <p:sp>
        <p:nvSpPr>
          <p:cNvPr id="302" name="Google Shape;302;p37"/>
          <p:cNvSpPr/>
          <p:nvPr/>
        </p:nvSpPr>
        <p:spPr>
          <a:xfrm>
            <a:off x="3851920" y="5012829"/>
            <a:ext cx="5041255" cy="86444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Purchase 150 @ €11.96 = $1,794</a:t>
            </a:r>
            <a:endParaRPr sz="16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Holding period = 3-5 years </a:t>
            </a:r>
            <a:endParaRPr sz="1400" b="0" i="0" u="none" strike="noStrike" cap="none">
              <a:solidFill>
                <a:srgbClr val="000000"/>
              </a:solidFill>
              <a:latin typeface="Arial"/>
              <a:ea typeface="Arial"/>
              <a:cs typeface="Arial"/>
              <a:sym typeface="Arial"/>
            </a:endParaRPr>
          </a:p>
        </p:txBody>
      </p:sp>
      <p:sp>
        <p:nvSpPr>
          <p:cNvPr id="303" name="Google Shape;303;p37"/>
          <p:cNvSpPr txBox="1">
            <a:spLocks noGrp="1"/>
          </p:cNvSpPr>
          <p:nvPr>
            <p:ph type="sldNum" sz="quarter" idx="12"/>
          </p:nvPr>
        </p:nvSpPr>
        <p:spPr>
          <a:xfrm>
            <a:off x="8604448" y="6492875"/>
            <a:ext cx="43274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GB"/>
              <a:t>17</a:t>
            </a:fld>
            <a:endParaRPr/>
          </a:p>
        </p:txBody>
      </p:sp>
      <p:sp>
        <p:nvSpPr>
          <p:cNvPr id="304" name="Google Shape;304;p37"/>
          <p:cNvSpPr/>
          <p:nvPr/>
        </p:nvSpPr>
        <p:spPr>
          <a:xfrm>
            <a:off x="250824" y="188640"/>
            <a:ext cx="7345512" cy="792088"/>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dirty="0">
                <a:solidFill>
                  <a:schemeClr val="lt1"/>
                </a:solidFill>
                <a:latin typeface="Calibri"/>
                <a:ea typeface="Calibri"/>
                <a:cs typeface="Calibri"/>
                <a:sym typeface="Calibri"/>
              </a:rPr>
              <a:t>Recommendation</a:t>
            </a:r>
            <a:endParaRPr sz="1400" b="0" i="0" u="none" strike="noStrike" cap="none" dirty="0">
              <a:solidFill>
                <a:srgbClr val="000000"/>
              </a:solidFill>
              <a:latin typeface="Arial"/>
              <a:ea typeface="Arial"/>
              <a:cs typeface="Arial"/>
              <a:sym typeface="Arial"/>
            </a:endParaRPr>
          </a:p>
        </p:txBody>
      </p:sp>
      <p:pic>
        <p:nvPicPr>
          <p:cNvPr id="17" name="Picture 16">
            <a:extLst>
              <a:ext uri="{FF2B5EF4-FFF2-40B4-BE49-F238E27FC236}">
                <a16:creationId xmlns:a16="http://schemas.microsoft.com/office/drawing/2014/main" id="{29D6341E-C795-48A4-BFC1-89916AE993D8}"/>
              </a:ext>
            </a:extLst>
          </p:cNvPr>
          <p:cNvPicPr>
            <a:picLocks noChangeAspect="1"/>
          </p:cNvPicPr>
          <p:nvPr/>
        </p:nvPicPr>
        <p:blipFill rotWithShape="1">
          <a:blip r:embed="rId3"/>
          <a:srcRect t="16003" b="17705"/>
          <a:stretch/>
        </p:blipFill>
        <p:spPr>
          <a:xfrm>
            <a:off x="6629416" y="296335"/>
            <a:ext cx="2263758" cy="637988"/>
          </a:xfrm>
          <a:prstGeom prst="rect">
            <a:avLst/>
          </a:prstGeom>
        </p:spPr>
      </p:pic>
      <p:cxnSp>
        <p:nvCxnSpPr>
          <p:cNvPr id="3" name="Straight Connector 2">
            <a:extLst>
              <a:ext uri="{FF2B5EF4-FFF2-40B4-BE49-F238E27FC236}">
                <a16:creationId xmlns:a16="http://schemas.microsoft.com/office/drawing/2014/main" id="{3F27C248-D179-4C91-A8F0-EA3F32392531}"/>
              </a:ext>
            </a:extLst>
          </p:cNvPr>
          <p:cNvCxnSpPr/>
          <p:nvPr/>
        </p:nvCxnSpPr>
        <p:spPr>
          <a:xfrm>
            <a:off x="250824" y="4412202"/>
            <a:ext cx="8642296" cy="0"/>
          </a:xfrm>
          <a:prstGeom prst="line">
            <a:avLst/>
          </a:prstGeom>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ba2606f98b_0_0"/>
          <p:cNvSpPr/>
          <p:nvPr/>
        </p:nvSpPr>
        <p:spPr>
          <a:xfrm>
            <a:off x="-36512" y="-27383"/>
            <a:ext cx="9180600" cy="10800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94" name="Google Shape;94;gba2606f98b_0_0"/>
          <p:cNvSpPr/>
          <p:nvPr/>
        </p:nvSpPr>
        <p:spPr>
          <a:xfrm>
            <a:off x="250824" y="188640"/>
            <a:ext cx="7345500" cy="792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dirty="0" err="1">
                <a:solidFill>
                  <a:schemeClr val="lt1"/>
                </a:solidFill>
                <a:latin typeface="Calibri"/>
                <a:ea typeface="Calibri"/>
                <a:cs typeface="Calibri"/>
                <a:sym typeface="Calibri"/>
              </a:rPr>
              <a:t>Company_name</a:t>
            </a:r>
            <a:endParaRPr sz="1400" b="0" i="0" u="none" strike="noStrike" cap="none" dirty="0">
              <a:solidFill>
                <a:srgbClr val="000000"/>
              </a:solidFill>
              <a:latin typeface="Arial"/>
              <a:ea typeface="Arial"/>
              <a:cs typeface="Arial"/>
              <a:sym typeface="Arial"/>
            </a:endParaRPr>
          </a:p>
        </p:txBody>
      </p:sp>
      <p:cxnSp>
        <p:nvCxnSpPr>
          <p:cNvPr id="95" name="Google Shape;95;gba2606f98b_0_0"/>
          <p:cNvCxnSpPr/>
          <p:nvPr/>
        </p:nvCxnSpPr>
        <p:spPr>
          <a:xfrm>
            <a:off x="250824" y="6525344"/>
            <a:ext cx="8642400" cy="0"/>
          </a:xfrm>
          <a:prstGeom prst="straightConnector1">
            <a:avLst/>
          </a:prstGeom>
          <a:noFill/>
          <a:ln w="9525" cap="flat" cmpd="sng">
            <a:solidFill>
              <a:schemeClr val="dk1"/>
            </a:solidFill>
            <a:prstDash val="solid"/>
            <a:miter lim="800000"/>
            <a:headEnd type="none" w="sm" len="sm"/>
            <a:tailEnd type="none" w="sm" len="sm"/>
          </a:ln>
        </p:spPr>
      </p:cxnSp>
      <p:sp>
        <p:nvSpPr>
          <p:cNvPr id="96" name="Google Shape;96;gba2606f98b_0_0"/>
          <p:cNvSpPr txBox="1"/>
          <p:nvPr/>
        </p:nvSpPr>
        <p:spPr>
          <a:xfrm>
            <a:off x="8604448" y="6492875"/>
            <a:ext cx="432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
        <p:nvSpPr>
          <p:cNvPr id="97" name="Google Shape;97;gba2606f98b_0_0"/>
          <p:cNvSpPr txBox="1"/>
          <p:nvPr/>
        </p:nvSpPr>
        <p:spPr>
          <a:xfrm>
            <a:off x="1207900" y="2596372"/>
            <a:ext cx="6691800" cy="1954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2000"/>
              <a:buFont typeface="Calibri"/>
              <a:buAutoNum type="romanUcPeriod"/>
            </a:pPr>
            <a:r>
              <a:rPr lang="en-GB" sz="2000" b="0" i="0" u="none" strike="noStrike" cap="none">
                <a:solidFill>
                  <a:schemeClr val="dk1"/>
                </a:solidFill>
                <a:latin typeface="Calibri"/>
                <a:ea typeface="Calibri"/>
                <a:cs typeface="Calibri"/>
                <a:sym typeface="Calibri"/>
              </a:rPr>
              <a:t>Investment Thesis</a:t>
            </a:r>
            <a:endParaRPr sz="20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2000"/>
              <a:buFont typeface="Calibri"/>
              <a:buAutoNum type="romanUcPeriod"/>
            </a:pPr>
            <a:r>
              <a:rPr lang="en-GB" sz="2000" b="0" i="0" u="none" strike="noStrike" cap="none">
                <a:solidFill>
                  <a:schemeClr val="dk1"/>
                </a:solidFill>
                <a:latin typeface="Calibri"/>
                <a:ea typeface="Calibri"/>
                <a:cs typeface="Calibri"/>
                <a:sym typeface="Calibri"/>
              </a:rPr>
              <a:t>Industry Overview</a:t>
            </a:r>
            <a:endParaRPr sz="20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2000"/>
              <a:buFont typeface="Calibri"/>
              <a:buAutoNum type="romanUcPeriod"/>
            </a:pPr>
            <a:r>
              <a:rPr lang="en-GB" sz="2000" b="0" i="0" u="none" strike="noStrike" cap="none">
                <a:solidFill>
                  <a:schemeClr val="dk1"/>
                </a:solidFill>
                <a:latin typeface="Calibri"/>
                <a:ea typeface="Calibri"/>
                <a:cs typeface="Calibri"/>
                <a:sym typeface="Calibri"/>
              </a:rPr>
              <a:t>Company Analysis</a:t>
            </a:r>
            <a:endParaRPr sz="20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2000"/>
              <a:buFont typeface="Calibri"/>
              <a:buAutoNum type="romanUcPeriod"/>
            </a:pPr>
            <a:r>
              <a:rPr lang="en-GB" sz="2000" b="0" i="0" u="none" strike="noStrike" cap="none">
                <a:solidFill>
                  <a:schemeClr val="dk1"/>
                </a:solidFill>
                <a:latin typeface="Calibri"/>
                <a:ea typeface="Calibri"/>
                <a:cs typeface="Calibri"/>
                <a:sym typeface="Calibri"/>
              </a:rPr>
              <a:t>Competitors</a:t>
            </a:r>
            <a:endParaRPr sz="200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2000"/>
              <a:buFont typeface="Calibri"/>
              <a:buAutoNum type="romanUcPeriod"/>
            </a:pPr>
            <a:r>
              <a:rPr lang="en-GB" sz="2000" b="0" i="0" u="none" strike="noStrike" cap="none">
                <a:solidFill>
                  <a:schemeClr val="dk1"/>
                </a:solidFill>
                <a:latin typeface="Calibri"/>
                <a:ea typeface="Calibri"/>
                <a:cs typeface="Calibri"/>
                <a:sym typeface="Calibri"/>
              </a:rPr>
              <a:t>Recommendation</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F2D3AF9D-AF88-4FEA-B6C1-1E6C6EC65893}"/>
              </a:ext>
            </a:extLst>
          </p:cNvPr>
          <p:cNvPicPr>
            <a:picLocks noChangeAspect="1"/>
          </p:cNvPicPr>
          <p:nvPr/>
        </p:nvPicPr>
        <p:blipFill rotWithShape="1">
          <a:blip r:embed="rId3"/>
          <a:srcRect t="16003" b="17705"/>
          <a:stretch/>
        </p:blipFill>
        <p:spPr>
          <a:xfrm>
            <a:off x="6629416" y="296335"/>
            <a:ext cx="2263758" cy="637988"/>
          </a:xfrm>
          <a:prstGeom prst="rect">
            <a:avLst/>
          </a:prstGeom>
        </p:spPr>
      </p:pic>
      <p:sp>
        <p:nvSpPr>
          <p:cNvPr id="2" name="Rectangle 1">
            <a:extLst>
              <a:ext uri="{FF2B5EF4-FFF2-40B4-BE49-F238E27FC236}">
                <a16:creationId xmlns:a16="http://schemas.microsoft.com/office/drawing/2014/main" id="{4727BB78-8049-2846-9FFB-90207E0508DF}"/>
              </a:ext>
            </a:extLst>
          </p:cNvPr>
          <p:cNvSpPr/>
          <p:nvPr/>
        </p:nvSpPr>
        <p:spPr>
          <a:xfrm>
            <a:off x="5209674" y="2983832"/>
            <a:ext cx="256272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Company_logo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gba2606f98b_0_86"/>
          <p:cNvSpPr/>
          <p:nvPr/>
        </p:nvSpPr>
        <p:spPr>
          <a:xfrm>
            <a:off x="-36512" y="-27384"/>
            <a:ext cx="9180600" cy="69129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gba2606f98b_0_86"/>
          <p:cNvSpPr txBox="1"/>
          <p:nvPr/>
        </p:nvSpPr>
        <p:spPr>
          <a:xfrm>
            <a:off x="3491671" y="2859938"/>
            <a:ext cx="5696717" cy="1138124"/>
          </a:xfrm>
          <a:prstGeom prst="rect">
            <a:avLst/>
          </a:prstGeom>
          <a:solidFill>
            <a:schemeClr val="lt1"/>
          </a:solidFill>
          <a:ln>
            <a:noFill/>
          </a:ln>
        </p:spPr>
        <p:txBody>
          <a:bodyPr spcFirstLastPara="1" wrap="square" lIns="91425" tIns="45700" rIns="91425" bIns="45700" anchor="ctr" anchorCtr="0">
            <a:noAutofit/>
          </a:bodyPr>
          <a:lstStyle/>
          <a:p>
            <a:pPr marL="457200" marR="0" lvl="0" indent="-355600" algn="l" rtl="0">
              <a:lnSpc>
                <a:spcPct val="100000"/>
              </a:lnSpc>
              <a:spcBef>
                <a:spcPts val="0"/>
              </a:spcBef>
              <a:spcAft>
                <a:spcPts val="0"/>
              </a:spcAft>
              <a:buClr>
                <a:schemeClr val="dk1"/>
              </a:buClr>
              <a:buSzPts val="2000"/>
              <a:buFont typeface="Calibri"/>
              <a:buAutoNum type="romanUcPeriod"/>
            </a:pPr>
            <a:r>
              <a:rPr lang="en-GB" sz="2000" b="1" i="0" u="none" strike="noStrike" cap="none" dirty="0">
                <a:solidFill>
                  <a:schemeClr val="dk1"/>
                </a:solidFill>
                <a:latin typeface="Calibri"/>
                <a:ea typeface="Calibri"/>
                <a:cs typeface="Calibri"/>
                <a:sym typeface="Calibri"/>
              </a:rPr>
              <a:t>Investment Thesis</a:t>
            </a:r>
            <a:endParaRPr sz="2100" b="1" i="0" u="none" strike="noStrike" cap="none" dirty="0">
              <a:solidFill>
                <a:schemeClr val="dk1"/>
              </a:solidFill>
              <a:latin typeface="Calibri"/>
              <a:ea typeface="Calibri"/>
              <a:cs typeface="Calibri"/>
              <a:sym typeface="Calibri"/>
            </a:endParaRPr>
          </a:p>
        </p:txBody>
      </p:sp>
      <p:pic>
        <p:nvPicPr>
          <p:cNvPr id="3" name="Picture 2" descr="A picture containing logo&#10;&#10;Description automatically generated">
            <a:extLst>
              <a:ext uri="{FF2B5EF4-FFF2-40B4-BE49-F238E27FC236}">
                <a16:creationId xmlns:a16="http://schemas.microsoft.com/office/drawing/2014/main" id="{D74CE0D2-2C90-4CA0-AFBA-FAA043699B3E}"/>
              </a:ext>
            </a:extLst>
          </p:cNvPr>
          <p:cNvPicPr>
            <a:picLocks noChangeAspect="1"/>
          </p:cNvPicPr>
          <p:nvPr/>
        </p:nvPicPr>
        <p:blipFill>
          <a:blip r:embed="rId3"/>
          <a:stretch>
            <a:fillRect/>
          </a:stretch>
        </p:blipFill>
        <p:spPr>
          <a:xfrm>
            <a:off x="-36512" y="2859938"/>
            <a:ext cx="3528184" cy="11381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ba2606f98b_0_168"/>
          <p:cNvSpPr/>
          <p:nvPr/>
        </p:nvSpPr>
        <p:spPr>
          <a:xfrm>
            <a:off x="-36512" y="-27383"/>
            <a:ext cx="9180600" cy="10800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12" name="Google Shape;112;gba2606f98b_0_168"/>
          <p:cNvCxnSpPr/>
          <p:nvPr/>
        </p:nvCxnSpPr>
        <p:spPr>
          <a:xfrm>
            <a:off x="250824" y="6525344"/>
            <a:ext cx="8642400"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gba2606f98b_0_168"/>
          <p:cNvSpPr/>
          <p:nvPr/>
        </p:nvSpPr>
        <p:spPr>
          <a:xfrm>
            <a:off x="250824" y="188640"/>
            <a:ext cx="7345500" cy="792000"/>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chemeClr val="lt1"/>
                </a:solidFill>
                <a:latin typeface="Calibri"/>
                <a:ea typeface="Calibri"/>
                <a:cs typeface="Calibri"/>
                <a:sym typeface="Calibri"/>
              </a:rPr>
              <a:t>Investment Thesis:</a:t>
            </a:r>
            <a:endParaRPr sz="1400" b="0" i="0" u="none" strike="noStrike" cap="none" dirty="0">
              <a:solidFill>
                <a:srgbClr val="000000"/>
              </a:solidFill>
              <a:latin typeface="Arial"/>
              <a:ea typeface="Arial"/>
              <a:cs typeface="Arial"/>
              <a:sym typeface="Arial"/>
            </a:endParaRPr>
          </a:p>
        </p:txBody>
      </p:sp>
      <p:sp>
        <p:nvSpPr>
          <p:cNvPr id="115" name="Google Shape;115;gba2606f98b_0_168"/>
          <p:cNvSpPr/>
          <p:nvPr/>
        </p:nvSpPr>
        <p:spPr>
          <a:xfrm>
            <a:off x="250824" y="3860800"/>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chemeClr val="lt1"/>
                </a:solidFill>
                <a:latin typeface="Calibri"/>
                <a:ea typeface="Calibri"/>
                <a:cs typeface="Calibri"/>
                <a:sym typeface="Calibri"/>
              </a:rPr>
              <a:t>Catalysts</a:t>
            </a:r>
            <a:endParaRPr sz="1400" b="0" i="0" u="none" strike="noStrike" cap="none">
              <a:solidFill>
                <a:srgbClr val="000000"/>
              </a:solidFill>
              <a:latin typeface="Arial"/>
              <a:ea typeface="Arial"/>
              <a:cs typeface="Arial"/>
              <a:sym typeface="Arial"/>
            </a:endParaRPr>
          </a:p>
        </p:txBody>
      </p:sp>
      <p:sp>
        <p:nvSpPr>
          <p:cNvPr id="116" name="Google Shape;116;gba2606f98b_0_168"/>
          <p:cNvSpPr/>
          <p:nvPr/>
        </p:nvSpPr>
        <p:spPr>
          <a:xfrm>
            <a:off x="4724399" y="3860800"/>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chemeClr val="lt1"/>
                </a:solidFill>
                <a:latin typeface="Calibri"/>
                <a:ea typeface="Calibri"/>
                <a:cs typeface="Calibri"/>
                <a:sym typeface="Calibri"/>
              </a:rPr>
              <a:t>Risks</a:t>
            </a:r>
            <a:endParaRPr sz="1400" b="0" i="0" u="none" strike="noStrike" cap="none">
              <a:solidFill>
                <a:srgbClr val="000000"/>
              </a:solidFill>
              <a:latin typeface="Arial"/>
              <a:ea typeface="Arial"/>
              <a:cs typeface="Arial"/>
              <a:sym typeface="Arial"/>
            </a:endParaRPr>
          </a:p>
        </p:txBody>
      </p:sp>
      <p:sp>
        <p:nvSpPr>
          <p:cNvPr id="117" name="Google Shape;117;gba2606f98b_0_168"/>
          <p:cNvSpPr txBox="1"/>
          <p:nvPr/>
        </p:nvSpPr>
        <p:spPr>
          <a:xfrm>
            <a:off x="327275" y="1192223"/>
            <a:ext cx="8344200" cy="123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dirty="0" err="1">
                <a:solidFill>
                  <a:schemeClr val="dk1"/>
                </a:solidFill>
                <a:latin typeface="Calibri"/>
                <a:ea typeface="Calibri"/>
                <a:cs typeface="Calibri"/>
                <a:sym typeface="Calibri"/>
              </a:rPr>
              <a:t>Company_summary</a:t>
            </a:r>
            <a:endParaRPr sz="1200" dirty="0">
              <a:solidFill>
                <a:schemeClr val="dk1"/>
              </a:solidFill>
              <a:latin typeface="Calibri"/>
              <a:ea typeface="Calibri"/>
              <a:cs typeface="Calibri"/>
              <a:sym typeface="Calibri"/>
            </a:endParaRPr>
          </a:p>
        </p:txBody>
      </p:sp>
      <p:sp>
        <p:nvSpPr>
          <p:cNvPr id="118" name="Google Shape;118;gba2606f98b_0_168"/>
          <p:cNvSpPr txBox="1"/>
          <p:nvPr/>
        </p:nvSpPr>
        <p:spPr>
          <a:xfrm>
            <a:off x="8604448" y="6492875"/>
            <a:ext cx="432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sp>
        <p:nvSpPr>
          <p:cNvPr id="119" name="Google Shape;119;gba2606f98b_0_168"/>
          <p:cNvSpPr txBox="1"/>
          <p:nvPr/>
        </p:nvSpPr>
        <p:spPr>
          <a:xfrm>
            <a:off x="4716025" y="4212370"/>
            <a:ext cx="4176600" cy="1940700"/>
          </a:xfrm>
          <a:prstGeom prst="rect">
            <a:avLst/>
          </a:prstGeom>
          <a:noFill/>
          <a:ln>
            <a:noFill/>
          </a:ln>
        </p:spPr>
        <p:txBody>
          <a:bodyPr spcFirstLastPara="1" wrap="square" lIns="91425" tIns="45700" rIns="91425" bIns="45700" anchor="t" anchorCtr="0">
            <a:noAutofit/>
          </a:bodyPr>
          <a:lstStyle/>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Increased geopolitical risk and higher levels of governance compliance requirements.</a:t>
            </a:r>
            <a:endParaRPr sz="1050" b="0" i="0" u="none" strike="noStrike" cap="none" dirty="0">
              <a:solidFill>
                <a:schemeClr val="dk1"/>
              </a:solidFill>
              <a:latin typeface="Calibri"/>
              <a:ea typeface="Calibri"/>
              <a:cs typeface="Calibri"/>
              <a:sym typeface="Calibri"/>
            </a:endParaRPr>
          </a:p>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Fashion industry is defined by incredible competition.</a:t>
            </a:r>
            <a:endParaRPr sz="1050" dirty="0">
              <a:solidFill>
                <a:schemeClr val="dk1"/>
              </a:solidFill>
              <a:latin typeface="Calibri"/>
              <a:ea typeface="Calibri"/>
              <a:cs typeface="Calibri"/>
              <a:sym typeface="Calibri"/>
            </a:endParaRPr>
          </a:p>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GFG is in the process of moving a number of key distribution centres, could be impacted by COVID.</a:t>
            </a:r>
            <a:endParaRPr sz="1050" dirty="0">
              <a:solidFill>
                <a:schemeClr val="dk1"/>
              </a:solidFill>
              <a:latin typeface="Calibri"/>
              <a:ea typeface="Calibri"/>
              <a:cs typeface="Calibri"/>
              <a:sym typeface="Calibri"/>
            </a:endParaRPr>
          </a:p>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Currently operating at a net loss to re-invest into its technology and </a:t>
            </a:r>
            <a:r>
              <a:rPr lang="en-GB" sz="1050" dirty="0" err="1">
                <a:solidFill>
                  <a:schemeClr val="dk1"/>
                </a:solidFill>
                <a:latin typeface="Calibri"/>
                <a:ea typeface="Calibri"/>
                <a:cs typeface="Calibri"/>
                <a:sym typeface="Calibri"/>
              </a:rPr>
              <a:t>fulfillment</a:t>
            </a:r>
            <a:r>
              <a:rPr lang="en-GB" sz="1050" dirty="0">
                <a:solidFill>
                  <a:schemeClr val="dk1"/>
                </a:solidFill>
                <a:latin typeface="Calibri"/>
                <a:ea typeface="Calibri"/>
                <a:cs typeface="Calibri"/>
                <a:sym typeface="Calibri"/>
              </a:rPr>
              <a:t> assets.</a:t>
            </a:r>
            <a:endParaRPr sz="1050" dirty="0">
              <a:solidFill>
                <a:schemeClr val="dk1"/>
              </a:solidFill>
              <a:latin typeface="Calibri"/>
              <a:ea typeface="Calibri"/>
              <a:cs typeface="Calibri"/>
              <a:sym typeface="Calibri"/>
            </a:endParaRPr>
          </a:p>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Possible implementation of direct and indirect taxes on e-commerce markets to protect high street stores (already being considered in the UK).</a:t>
            </a:r>
            <a:endParaRPr sz="105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p:txBody>
      </p:sp>
      <p:sp>
        <p:nvSpPr>
          <p:cNvPr id="120" name="Google Shape;120;gba2606f98b_0_168"/>
          <p:cNvSpPr txBox="1"/>
          <p:nvPr/>
        </p:nvSpPr>
        <p:spPr>
          <a:xfrm>
            <a:off x="251525" y="4212370"/>
            <a:ext cx="4176600" cy="2072700"/>
          </a:xfrm>
          <a:prstGeom prst="rect">
            <a:avLst/>
          </a:prstGeom>
          <a:noFill/>
          <a:ln>
            <a:noFill/>
          </a:ln>
        </p:spPr>
        <p:txBody>
          <a:bodyPr spcFirstLastPara="1" wrap="square" lIns="91425" tIns="45700" rIns="91425" bIns="45700" anchor="t" anchorCtr="0">
            <a:noAutofit/>
          </a:bodyPr>
          <a:lstStyle/>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Operating in emerging markets, so increased macroeconomic growth opportunities </a:t>
            </a:r>
            <a:endParaRPr sz="1050" dirty="0">
              <a:solidFill>
                <a:schemeClr val="dk1"/>
              </a:solidFill>
              <a:latin typeface="Calibri"/>
              <a:ea typeface="Calibri"/>
              <a:cs typeface="Calibri"/>
              <a:sym typeface="Calibri"/>
            </a:endParaRPr>
          </a:p>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Operating through four separate companies in differing markets, thus benefiting from increased levels of scale.</a:t>
            </a:r>
            <a:endParaRPr sz="1050" dirty="0">
              <a:solidFill>
                <a:schemeClr val="dk1"/>
              </a:solidFill>
              <a:latin typeface="Calibri"/>
              <a:ea typeface="Calibri"/>
              <a:cs typeface="Calibri"/>
              <a:sym typeface="Calibri"/>
            </a:endParaRPr>
          </a:p>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Relatively new entrant into the market, thus significant room for growth.</a:t>
            </a:r>
            <a:endParaRPr sz="1050" dirty="0">
              <a:solidFill>
                <a:schemeClr val="dk1"/>
              </a:solidFill>
              <a:latin typeface="Calibri"/>
              <a:ea typeface="Calibri"/>
              <a:cs typeface="Calibri"/>
              <a:sym typeface="Calibri"/>
            </a:endParaRPr>
          </a:p>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GFG’s platforms and business operations are built for scale, will be especially fruitful in Latin America and the Asian Pacific region.</a:t>
            </a:r>
            <a:endParaRPr sz="1050" dirty="0">
              <a:solidFill>
                <a:schemeClr val="dk1"/>
              </a:solidFill>
              <a:latin typeface="Calibri"/>
              <a:ea typeface="Calibri"/>
              <a:cs typeface="Calibri"/>
              <a:sym typeface="Calibri"/>
            </a:endParaRPr>
          </a:p>
          <a:p>
            <a:pPr marL="171450" marR="0" lvl="0" indent="-168275" algn="l" rtl="0">
              <a:lnSpc>
                <a:spcPct val="100000"/>
              </a:lnSpc>
              <a:spcBef>
                <a:spcPts val="0"/>
              </a:spcBef>
              <a:spcAft>
                <a:spcPts val="0"/>
              </a:spcAft>
              <a:buClr>
                <a:schemeClr val="dk1"/>
              </a:buClr>
              <a:buSzPts val="1050"/>
              <a:buFont typeface="Calibri"/>
              <a:buChar char="-"/>
            </a:pPr>
            <a:r>
              <a:rPr lang="en-GB" sz="1050" dirty="0">
                <a:solidFill>
                  <a:schemeClr val="dk1"/>
                </a:solidFill>
                <a:latin typeface="Calibri"/>
                <a:ea typeface="Calibri"/>
                <a:cs typeface="Calibri"/>
                <a:sym typeface="Calibri"/>
              </a:rPr>
              <a:t>Expanding their value-added fashion products in areas such as media services, end-to-end fulfilment, and white label e-commerce.</a:t>
            </a:r>
            <a:endParaRPr sz="105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p:txBody>
      </p:sp>
      <p:sp>
        <p:nvSpPr>
          <p:cNvPr id="121" name="Google Shape;121;gba2606f98b_0_168"/>
          <p:cNvSpPr txBox="1"/>
          <p:nvPr/>
        </p:nvSpPr>
        <p:spPr>
          <a:xfrm>
            <a:off x="1136725" y="2661513"/>
            <a:ext cx="6870600" cy="79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r>
              <a:rPr lang="en-GB" sz="1100" b="0" i="0" u="none" strike="noStrike" cap="none">
                <a:solidFill>
                  <a:schemeClr val="dk1"/>
                </a:solidFill>
                <a:latin typeface="Arial"/>
                <a:ea typeface="Arial"/>
                <a:cs typeface="Arial"/>
                <a:sym typeface="Arial"/>
              </a:rPr>
              <a:t>Recommendation:  </a:t>
            </a:r>
            <a:r>
              <a:rPr lang="en-GB" sz="1100" b="1" i="0" u="none" strike="noStrike" cap="none">
                <a:solidFill>
                  <a:schemeClr val="dk1"/>
                </a:solidFill>
                <a:latin typeface="Arial"/>
                <a:ea typeface="Arial"/>
                <a:cs typeface="Arial"/>
                <a:sym typeface="Arial"/>
              </a:rPr>
              <a:t>Buy</a:t>
            </a:r>
            <a:r>
              <a:rPr lang="en-GB" sz="1100" b="0" i="0" u="none" strike="noStrike" cap="none">
                <a:solidFill>
                  <a:schemeClr val="dk1"/>
                </a:solidFill>
                <a:latin typeface="Arial"/>
                <a:ea typeface="Arial"/>
                <a:cs typeface="Arial"/>
                <a:sym typeface="Arial"/>
              </a:rPr>
              <a:t> 	 Current price: </a:t>
            </a:r>
            <a:r>
              <a:rPr lang="en-GB" sz="1150" b="1">
                <a:solidFill>
                  <a:srgbClr val="4D5156"/>
                </a:solidFill>
                <a:highlight>
                  <a:srgbClr val="FFFFFF"/>
                </a:highlight>
              </a:rPr>
              <a:t>≅</a:t>
            </a:r>
            <a:r>
              <a:rPr lang="en-GB" sz="1100" b="1" i="0" u="none" strike="noStrike" cap="none">
                <a:solidFill>
                  <a:schemeClr val="dk1"/>
                </a:solidFill>
                <a:latin typeface="Arial"/>
                <a:ea typeface="Arial"/>
                <a:cs typeface="Arial"/>
                <a:sym typeface="Arial"/>
              </a:rPr>
              <a:t>$</a:t>
            </a:r>
            <a:r>
              <a:rPr lang="en-GB" sz="1100" b="1">
                <a:solidFill>
                  <a:schemeClr val="dk1"/>
                </a:solidFill>
              </a:rPr>
              <a:t>11.96</a:t>
            </a:r>
            <a:r>
              <a:rPr lang="en-GB" sz="1100" b="0" i="0" u="none" strike="noStrike" cap="none">
                <a:solidFill>
                  <a:schemeClr val="dk1"/>
                </a:solidFill>
                <a:latin typeface="Arial"/>
                <a:ea typeface="Arial"/>
                <a:cs typeface="Arial"/>
                <a:sym typeface="Arial"/>
              </a:rPr>
              <a:t> 	 Price Target: </a:t>
            </a:r>
            <a:r>
              <a:rPr lang="en-GB" sz="1100" b="1">
                <a:solidFill>
                  <a:schemeClr val="dk1"/>
                </a:solidFill>
              </a:rPr>
              <a:t>≅$50</a:t>
            </a:r>
            <a:endParaRPr sz="1100" b="1">
              <a:solidFill>
                <a:schemeClr val="dk1"/>
              </a:solidFill>
            </a:endParaRPr>
          </a:p>
          <a:p>
            <a:pPr marL="0" marR="0" lvl="0" indent="0" algn="ctr" rtl="0">
              <a:lnSpc>
                <a:spcPct val="115000"/>
              </a:lnSpc>
              <a:spcBef>
                <a:spcPts val="0"/>
              </a:spcBef>
              <a:spcAft>
                <a:spcPts val="0"/>
              </a:spcAft>
              <a:buClr>
                <a:srgbClr val="000000"/>
              </a:buClr>
              <a:buSzPts val="1100"/>
              <a:buFont typeface="Arial"/>
              <a:buNone/>
            </a:pPr>
            <a:endParaRPr sz="1100" b="1">
              <a:solidFill>
                <a:schemeClr val="dk1"/>
              </a:solidFill>
            </a:endParaRPr>
          </a:p>
          <a:p>
            <a:pPr marL="0" marR="0" lvl="0" indent="0" algn="ctr" rtl="0">
              <a:lnSpc>
                <a:spcPct val="115000"/>
              </a:lnSpc>
              <a:spcBef>
                <a:spcPts val="0"/>
              </a:spcBef>
              <a:spcAft>
                <a:spcPts val="0"/>
              </a:spcAft>
              <a:buClr>
                <a:schemeClr val="dk1"/>
              </a:buClr>
              <a:buSzPts val="1100"/>
              <a:buFont typeface="Arial"/>
              <a:buNone/>
            </a:pPr>
            <a:r>
              <a:rPr lang="en-GB" sz="1100">
                <a:solidFill>
                  <a:schemeClr val="dk1"/>
                </a:solidFill>
              </a:rPr>
              <a:t>Hold Period: 2-5 years			</a:t>
            </a:r>
            <a:r>
              <a:rPr lang="en-GB" sz="1100" b="1">
                <a:solidFill>
                  <a:schemeClr val="dk1"/>
                </a:solidFill>
              </a:rPr>
              <a:t>318</a:t>
            </a:r>
            <a:r>
              <a:rPr lang="en-GB" sz="1100" b="1" i="0" u="none" strike="noStrike" cap="none">
                <a:solidFill>
                  <a:schemeClr val="dk1"/>
                </a:solidFill>
                <a:latin typeface="Arial"/>
                <a:ea typeface="Arial"/>
                <a:cs typeface="Arial"/>
                <a:sym typeface="Arial"/>
              </a:rPr>
              <a:t>% Upside</a:t>
            </a:r>
            <a:r>
              <a:rPr lang="en-GB" sz="1100" b="1">
                <a:solidFill>
                  <a:schemeClr val="dk1"/>
                </a:solidFill>
              </a:rPr>
              <a:t> Potential</a:t>
            </a:r>
            <a:endParaRPr sz="11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p:txBody>
      </p:sp>
      <p:pic>
        <p:nvPicPr>
          <p:cNvPr id="17" name="Picture 16">
            <a:extLst>
              <a:ext uri="{FF2B5EF4-FFF2-40B4-BE49-F238E27FC236}">
                <a16:creationId xmlns:a16="http://schemas.microsoft.com/office/drawing/2014/main" id="{3D22B24E-9ECE-41F7-A861-8A1C7A87C4DE}"/>
              </a:ext>
            </a:extLst>
          </p:cNvPr>
          <p:cNvPicPr>
            <a:picLocks noChangeAspect="1"/>
          </p:cNvPicPr>
          <p:nvPr/>
        </p:nvPicPr>
        <p:blipFill rotWithShape="1">
          <a:blip r:embed="rId3"/>
          <a:srcRect t="16003" b="17705"/>
          <a:stretch/>
        </p:blipFill>
        <p:spPr>
          <a:xfrm>
            <a:off x="6629416" y="296335"/>
            <a:ext cx="2263758" cy="637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gba2606f98b_0_260"/>
          <p:cNvSpPr/>
          <p:nvPr/>
        </p:nvSpPr>
        <p:spPr>
          <a:xfrm>
            <a:off x="-36512" y="-27384"/>
            <a:ext cx="9180600" cy="69129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gba2606f98b_0_260"/>
          <p:cNvSpPr txBox="1"/>
          <p:nvPr/>
        </p:nvSpPr>
        <p:spPr>
          <a:xfrm>
            <a:off x="3491880" y="2859938"/>
            <a:ext cx="5652120" cy="113812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II. 	Industry Overview</a:t>
            </a:r>
            <a:endParaRPr sz="2100" b="1" i="0" u="none" strike="noStrike" cap="none">
              <a:solidFill>
                <a:schemeClr val="dk1"/>
              </a:solidFill>
              <a:latin typeface="Calibri"/>
              <a:ea typeface="Calibri"/>
              <a:cs typeface="Calibri"/>
              <a:sym typeface="Calibri"/>
            </a:endParaRPr>
          </a:p>
        </p:txBody>
      </p:sp>
      <p:pic>
        <p:nvPicPr>
          <p:cNvPr id="3" name="Picture 2" descr="A picture containing logo&#10;&#10;Description automatically generated">
            <a:extLst>
              <a:ext uri="{FF2B5EF4-FFF2-40B4-BE49-F238E27FC236}">
                <a16:creationId xmlns:a16="http://schemas.microsoft.com/office/drawing/2014/main" id="{0D12E250-0519-4C03-801B-E77AB906B11B}"/>
              </a:ext>
            </a:extLst>
          </p:cNvPr>
          <p:cNvPicPr>
            <a:picLocks noChangeAspect="1"/>
          </p:cNvPicPr>
          <p:nvPr/>
        </p:nvPicPr>
        <p:blipFill>
          <a:blip r:embed="rId3"/>
          <a:stretch>
            <a:fillRect/>
          </a:stretch>
        </p:blipFill>
        <p:spPr>
          <a:xfrm>
            <a:off x="-36512" y="2859938"/>
            <a:ext cx="3528184" cy="11381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5"/>
          <p:cNvSpPr/>
          <p:nvPr/>
        </p:nvSpPr>
        <p:spPr>
          <a:xfrm>
            <a:off x="-36512" y="-27383"/>
            <a:ext cx="9180512" cy="108012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35" name="Google Shape;135;p35"/>
          <p:cNvCxnSpPr/>
          <p:nvPr/>
        </p:nvCxnSpPr>
        <p:spPr>
          <a:xfrm>
            <a:off x="250824" y="6525344"/>
            <a:ext cx="8642351" cy="0"/>
          </a:xfrm>
          <a:prstGeom prst="straightConnector1">
            <a:avLst/>
          </a:prstGeom>
          <a:noFill/>
          <a:ln w="9525" cap="flat" cmpd="sng">
            <a:solidFill>
              <a:schemeClr val="dk1"/>
            </a:solidFill>
            <a:prstDash val="solid"/>
            <a:miter lim="800000"/>
            <a:headEnd type="none" w="sm" len="sm"/>
            <a:tailEnd type="none" w="sm" len="sm"/>
          </a:ln>
        </p:spPr>
      </p:cxnSp>
      <p:sp>
        <p:nvSpPr>
          <p:cNvPr id="137" name="Google Shape;137;p35"/>
          <p:cNvSpPr/>
          <p:nvPr/>
        </p:nvSpPr>
        <p:spPr>
          <a:xfrm>
            <a:off x="250824" y="188640"/>
            <a:ext cx="7345512" cy="792088"/>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dirty="0">
                <a:solidFill>
                  <a:schemeClr val="lt1"/>
                </a:solidFill>
                <a:latin typeface="Calibri"/>
                <a:ea typeface="Calibri"/>
                <a:cs typeface="Calibri"/>
                <a:sym typeface="Calibri"/>
              </a:rPr>
              <a:t>Industry Overview</a:t>
            </a:r>
            <a:endParaRPr sz="1400" b="0" i="0" u="none" strike="noStrike" cap="none" dirty="0">
              <a:solidFill>
                <a:srgbClr val="000000"/>
              </a:solidFill>
              <a:latin typeface="Arial"/>
              <a:ea typeface="Arial"/>
              <a:cs typeface="Arial"/>
              <a:sym typeface="Arial"/>
            </a:endParaRPr>
          </a:p>
        </p:txBody>
      </p:sp>
      <p:sp>
        <p:nvSpPr>
          <p:cNvPr id="138" name="Google Shape;138;p35"/>
          <p:cNvSpPr/>
          <p:nvPr/>
        </p:nvSpPr>
        <p:spPr>
          <a:xfrm>
            <a:off x="250826" y="1268425"/>
            <a:ext cx="86424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Drivers behind Growth</a:t>
            </a:r>
            <a:endParaRPr sz="1400" b="0" i="0" u="none" strike="noStrike" cap="none">
              <a:solidFill>
                <a:srgbClr val="000000"/>
              </a:solidFill>
              <a:latin typeface="Arial"/>
              <a:ea typeface="Arial"/>
              <a:cs typeface="Arial"/>
              <a:sym typeface="Arial"/>
            </a:endParaRPr>
          </a:p>
        </p:txBody>
      </p:sp>
      <p:sp>
        <p:nvSpPr>
          <p:cNvPr id="139" name="Google Shape;139;p35"/>
          <p:cNvSpPr/>
          <p:nvPr/>
        </p:nvSpPr>
        <p:spPr>
          <a:xfrm>
            <a:off x="250824" y="3860800"/>
            <a:ext cx="4176714" cy="288379"/>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Market Share</a:t>
            </a:r>
            <a:endParaRPr sz="1400" b="0" i="0" u="none" strike="noStrike" cap="none">
              <a:solidFill>
                <a:srgbClr val="000000"/>
              </a:solidFill>
              <a:latin typeface="Arial"/>
              <a:ea typeface="Arial"/>
              <a:cs typeface="Arial"/>
              <a:sym typeface="Arial"/>
            </a:endParaRPr>
          </a:p>
        </p:txBody>
      </p:sp>
      <p:sp>
        <p:nvSpPr>
          <p:cNvPr id="140" name="Google Shape;140;p35"/>
          <p:cNvSpPr/>
          <p:nvPr/>
        </p:nvSpPr>
        <p:spPr>
          <a:xfrm>
            <a:off x="4724399" y="3860800"/>
            <a:ext cx="4176714" cy="288379"/>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Industry Growth</a:t>
            </a:r>
            <a:endParaRPr sz="1400" b="0" i="0" u="none" strike="noStrike" cap="none">
              <a:solidFill>
                <a:srgbClr val="000000"/>
              </a:solidFill>
              <a:latin typeface="Arial"/>
              <a:ea typeface="Arial"/>
              <a:cs typeface="Arial"/>
              <a:sym typeface="Arial"/>
            </a:endParaRPr>
          </a:p>
        </p:txBody>
      </p:sp>
      <p:sp>
        <p:nvSpPr>
          <p:cNvPr id="141" name="Google Shape;141;p35"/>
          <p:cNvSpPr txBox="1"/>
          <p:nvPr/>
        </p:nvSpPr>
        <p:spPr>
          <a:xfrm>
            <a:off x="250826" y="1620127"/>
            <a:ext cx="8642400" cy="20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dirty="0">
                <a:solidFill>
                  <a:schemeClr val="dk1"/>
                </a:solidFill>
                <a:latin typeface="Calibri"/>
                <a:ea typeface="Calibri"/>
                <a:cs typeface="Calibri"/>
                <a:sym typeface="Calibri"/>
              </a:rPr>
              <a:t>The meteoric growth in e-commerce worldwide is evident throughout the pandemic. The e-commerce fashion industry is currently valued at </a:t>
            </a:r>
            <a:r>
              <a:rPr lang="en-GB" sz="1200" b="1" dirty="0">
                <a:solidFill>
                  <a:schemeClr val="dk1"/>
                </a:solidFill>
                <a:latin typeface="Calibri"/>
                <a:ea typeface="Calibri"/>
                <a:cs typeface="Calibri"/>
                <a:sym typeface="Calibri"/>
              </a:rPr>
              <a:t>$664.5 billion and is expected to reach $1 trillion by 2025</a:t>
            </a:r>
            <a:r>
              <a:rPr lang="en-GB" sz="1200" dirty="0">
                <a:solidFill>
                  <a:schemeClr val="dk1"/>
                </a:solidFill>
                <a:latin typeface="Calibri"/>
                <a:ea typeface="Calibri"/>
                <a:cs typeface="Calibri"/>
                <a:sym typeface="Calibri"/>
              </a:rPr>
              <a:t>, representing around 8.6% of growth per year. </a:t>
            </a:r>
            <a:endParaRPr sz="1200" dirty="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dirty="0">
                <a:solidFill>
                  <a:schemeClr val="dk1"/>
                </a:solidFill>
                <a:latin typeface="Calibri"/>
                <a:ea typeface="Calibri"/>
                <a:cs typeface="Calibri"/>
                <a:sym typeface="Calibri"/>
              </a:rPr>
              <a:t>Worldwide consumers have increased their </a:t>
            </a:r>
            <a:r>
              <a:rPr lang="en-GB" sz="1200" b="1" dirty="0">
                <a:solidFill>
                  <a:schemeClr val="dk1"/>
                </a:solidFill>
                <a:latin typeface="Calibri"/>
                <a:ea typeface="Calibri"/>
                <a:cs typeface="Calibri"/>
                <a:sym typeface="Calibri"/>
              </a:rPr>
              <a:t>online shopping by 68%</a:t>
            </a:r>
            <a:r>
              <a:rPr lang="en-GB" sz="1200" dirty="0">
                <a:solidFill>
                  <a:schemeClr val="dk1"/>
                </a:solidFill>
                <a:latin typeface="Calibri"/>
                <a:ea typeface="Calibri"/>
                <a:cs typeface="Calibri"/>
                <a:sym typeface="Calibri"/>
              </a:rPr>
              <a:t> since the beginning of the pandemic (Harvard College Consulting Group).</a:t>
            </a:r>
            <a:endParaRPr sz="1200" dirty="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dirty="0">
                <a:solidFill>
                  <a:schemeClr val="dk1"/>
                </a:solidFill>
                <a:latin typeface="Calibri"/>
                <a:ea typeface="Calibri"/>
                <a:cs typeface="Calibri"/>
                <a:sym typeface="Calibri"/>
              </a:rPr>
              <a:t>GFG estimates fashion e-commerce only accounts for about 6 percent of total sales in its markets, compared to 15 percent in Europe and 20 percent in the US.</a:t>
            </a:r>
            <a:endParaRPr sz="1200" dirty="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GB" sz="1200" dirty="0">
                <a:solidFill>
                  <a:schemeClr val="dk1"/>
                </a:solidFill>
                <a:latin typeface="Calibri"/>
                <a:ea typeface="Calibri"/>
                <a:cs typeface="Calibri"/>
                <a:sym typeface="Calibri"/>
              </a:rPr>
              <a:t>Growing income inequality has seen people </a:t>
            </a:r>
            <a:r>
              <a:rPr lang="en-GB" sz="1200" b="1" dirty="0">
                <a:solidFill>
                  <a:schemeClr val="dk1"/>
                </a:solidFill>
                <a:latin typeface="Calibri"/>
                <a:ea typeface="Calibri"/>
                <a:cs typeface="Calibri"/>
                <a:sym typeface="Calibri"/>
              </a:rPr>
              <a:t>moving away from luxury, brand name goods</a:t>
            </a:r>
            <a:r>
              <a:rPr lang="en-GB" sz="1200" dirty="0">
                <a:solidFill>
                  <a:schemeClr val="dk1"/>
                </a:solidFill>
                <a:latin typeface="Calibri"/>
                <a:ea typeface="Calibri"/>
                <a:cs typeface="Calibri"/>
                <a:sym typeface="Calibri"/>
              </a:rPr>
              <a:t> and the sourcing of reasonable alternatives from foreign suppliers.</a:t>
            </a:r>
            <a:endParaRPr sz="1200" dirty="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GB" sz="1200" dirty="0">
                <a:solidFill>
                  <a:schemeClr val="dk1"/>
                </a:solidFill>
                <a:latin typeface="Calibri"/>
                <a:ea typeface="Calibri"/>
                <a:cs typeface="Calibri"/>
                <a:sym typeface="Calibri"/>
              </a:rPr>
              <a:t>Growth has lagged in the emerging markets GFG serves, this slower recovery is due to </a:t>
            </a:r>
            <a:r>
              <a:rPr lang="en-GB" sz="1200" b="1" dirty="0">
                <a:solidFill>
                  <a:schemeClr val="dk1"/>
                </a:solidFill>
                <a:latin typeface="Calibri"/>
                <a:ea typeface="Calibri"/>
                <a:cs typeface="Calibri"/>
                <a:sym typeface="Calibri"/>
              </a:rPr>
              <a:t>less effective fiscal policy</a:t>
            </a:r>
            <a:r>
              <a:rPr lang="en-GB" sz="1200" dirty="0">
                <a:solidFill>
                  <a:schemeClr val="dk1"/>
                </a:solidFill>
                <a:latin typeface="Calibri"/>
                <a:ea typeface="Calibri"/>
                <a:cs typeface="Calibri"/>
                <a:sym typeface="Calibri"/>
              </a:rPr>
              <a:t>, </a:t>
            </a:r>
            <a:r>
              <a:rPr lang="en-GB" sz="1200" b="1" dirty="0">
                <a:solidFill>
                  <a:schemeClr val="dk1"/>
                </a:solidFill>
                <a:latin typeface="Calibri"/>
                <a:ea typeface="Calibri"/>
                <a:cs typeface="Calibri"/>
                <a:sym typeface="Calibri"/>
              </a:rPr>
              <a:t>reduced access to the COVID vaccine</a:t>
            </a:r>
            <a:r>
              <a:rPr lang="en-GB" sz="1200" dirty="0">
                <a:solidFill>
                  <a:schemeClr val="dk1"/>
                </a:solidFill>
                <a:latin typeface="Calibri"/>
                <a:ea typeface="Calibri"/>
                <a:cs typeface="Calibri"/>
                <a:sym typeface="Calibri"/>
              </a:rPr>
              <a:t>, and other </a:t>
            </a:r>
            <a:r>
              <a:rPr lang="en-GB" sz="1200" b="1" dirty="0">
                <a:solidFill>
                  <a:schemeClr val="dk1"/>
                </a:solidFill>
                <a:latin typeface="Calibri"/>
                <a:ea typeface="Calibri"/>
                <a:cs typeface="Calibri"/>
                <a:sym typeface="Calibri"/>
              </a:rPr>
              <a:t>macro-economic trends related to COVID</a:t>
            </a:r>
            <a:r>
              <a:rPr lang="en-GB"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Calibri"/>
              <a:ea typeface="Calibri"/>
              <a:cs typeface="Calibri"/>
              <a:sym typeface="Calibri"/>
            </a:endParaRPr>
          </a:p>
        </p:txBody>
      </p:sp>
      <p:sp>
        <p:nvSpPr>
          <p:cNvPr id="142" name="Google Shape;142;p35"/>
          <p:cNvSpPr txBox="1"/>
          <p:nvPr/>
        </p:nvSpPr>
        <p:spPr>
          <a:xfrm>
            <a:off x="8604448" y="6492875"/>
            <a:ext cx="432743"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pic>
        <p:nvPicPr>
          <p:cNvPr id="143" name="Google Shape;143;p35"/>
          <p:cNvPicPr preferRelativeResize="0"/>
          <p:nvPr/>
        </p:nvPicPr>
        <p:blipFill>
          <a:blip r:embed="rId3">
            <a:alphaModFix/>
          </a:blip>
          <a:stretch>
            <a:fillRect/>
          </a:stretch>
        </p:blipFill>
        <p:spPr>
          <a:xfrm>
            <a:off x="4730750" y="4368775"/>
            <a:ext cx="4162424" cy="1862949"/>
          </a:xfrm>
          <a:prstGeom prst="rect">
            <a:avLst/>
          </a:prstGeom>
          <a:solidFill>
            <a:schemeClr val="tx1"/>
          </a:solidFill>
          <a:ln>
            <a:noFill/>
          </a:ln>
        </p:spPr>
      </p:pic>
      <p:pic>
        <p:nvPicPr>
          <p:cNvPr id="144" name="Google Shape;144;p35"/>
          <p:cNvPicPr preferRelativeResize="0"/>
          <p:nvPr/>
        </p:nvPicPr>
        <p:blipFill>
          <a:blip r:embed="rId4">
            <a:alphaModFix/>
          </a:blip>
          <a:stretch>
            <a:fillRect/>
          </a:stretch>
        </p:blipFill>
        <p:spPr>
          <a:xfrm>
            <a:off x="250825" y="4546103"/>
            <a:ext cx="4176725" cy="1508284"/>
          </a:xfrm>
          <a:prstGeom prst="rect">
            <a:avLst/>
          </a:prstGeom>
          <a:noFill/>
          <a:ln>
            <a:noFill/>
          </a:ln>
        </p:spPr>
      </p:pic>
      <p:pic>
        <p:nvPicPr>
          <p:cNvPr id="16" name="Picture 15">
            <a:extLst>
              <a:ext uri="{FF2B5EF4-FFF2-40B4-BE49-F238E27FC236}">
                <a16:creationId xmlns:a16="http://schemas.microsoft.com/office/drawing/2014/main" id="{918FEAF1-EC1A-4040-9332-A8F2AB53780D}"/>
              </a:ext>
            </a:extLst>
          </p:cNvPr>
          <p:cNvPicPr>
            <a:picLocks noChangeAspect="1"/>
          </p:cNvPicPr>
          <p:nvPr/>
        </p:nvPicPr>
        <p:blipFill rotWithShape="1">
          <a:blip r:embed="rId5"/>
          <a:srcRect t="16003" b="17705"/>
          <a:stretch/>
        </p:blipFill>
        <p:spPr>
          <a:xfrm>
            <a:off x="6629416" y="296335"/>
            <a:ext cx="2263758" cy="6379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ba2606f98b_0_342"/>
          <p:cNvSpPr/>
          <p:nvPr/>
        </p:nvSpPr>
        <p:spPr>
          <a:xfrm>
            <a:off x="-36512" y="-27383"/>
            <a:ext cx="9180600" cy="10800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50" name="Google Shape;150;gba2606f98b_0_342"/>
          <p:cNvCxnSpPr/>
          <p:nvPr/>
        </p:nvCxnSpPr>
        <p:spPr>
          <a:xfrm>
            <a:off x="250824" y="6525344"/>
            <a:ext cx="8642400" cy="0"/>
          </a:xfrm>
          <a:prstGeom prst="straightConnector1">
            <a:avLst/>
          </a:prstGeom>
          <a:noFill/>
          <a:ln w="9525" cap="flat" cmpd="sng">
            <a:solidFill>
              <a:schemeClr val="dk1"/>
            </a:solidFill>
            <a:prstDash val="solid"/>
            <a:miter lim="800000"/>
            <a:headEnd type="none" w="sm" len="sm"/>
            <a:tailEnd type="none" w="sm" len="sm"/>
          </a:ln>
        </p:spPr>
      </p:cxnSp>
      <p:sp>
        <p:nvSpPr>
          <p:cNvPr id="152" name="Google Shape;152;gba2606f98b_0_342"/>
          <p:cNvSpPr/>
          <p:nvPr/>
        </p:nvSpPr>
        <p:spPr>
          <a:xfrm>
            <a:off x="250824" y="188640"/>
            <a:ext cx="7345500" cy="792000"/>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dirty="0">
                <a:solidFill>
                  <a:schemeClr val="lt1"/>
                </a:solidFill>
                <a:latin typeface="Calibri"/>
                <a:ea typeface="Calibri"/>
                <a:cs typeface="Calibri"/>
                <a:sym typeface="Calibri"/>
              </a:rPr>
              <a:t>Industry Overview</a:t>
            </a:r>
            <a:endParaRPr sz="1400" b="0" i="0" u="none" strike="noStrike" cap="none" dirty="0">
              <a:solidFill>
                <a:srgbClr val="000000"/>
              </a:solidFill>
              <a:latin typeface="Arial"/>
              <a:ea typeface="Arial"/>
              <a:cs typeface="Arial"/>
              <a:sym typeface="Arial"/>
            </a:endParaRPr>
          </a:p>
        </p:txBody>
      </p:sp>
      <p:sp>
        <p:nvSpPr>
          <p:cNvPr id="153" name="Google Shape;153;gba2606f98b_0_342"/>
          <p:cNvSpPr/>
          <p:nvPr/>
        </p:nvSpPr>
        <p:spPr>
          <a:xfrm>
            <a:off x="250824" y="1268413"/>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Industry Trends</a:t>
            </a:r>
            <a:endParaRPr sz="1400" b="0" i="0" u="none" strike="noStrike" cap="none">
              <a:solidFill>
                <a:srgbClr val="000000"/>
              </a:solidFill>
              <a:latin typeface="Arial"/>
              <a:ea typeface="Arial"/>
              <a:cs typeface="Arial"/>
              <a:sym typeface="Arial"/>
            </a:endParaRPr>
          </a:p>
        </p:txBody>
      </p:sp>
      <p:sp>
        <p:nvSpPr>
          <p:cNvPr id="154" name="Google Shape;154;gba2606f98b_0_342"/>
          <p:cNvSpPr/>
          <p:nvPr/>
        </p:nvSpPr>
        <p:spPr>
          <a:xfrm>
            <a:off x="4724399" y="3860800"/>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Boycotting Non-Inclusive Brands</a:t>
            </a:r>
            <a:endParaRPr sz="1400" b="0" i="0" u="none" strike="noStrike" cap="none">
              <a:solidFill>
                <a:srgbClr val="000000"/>
              </a:solidFill>
              <a:latin typeface="Arial"/>
              <a:ea typeface="Arial"/>
              <a:cs typeface="Arial"/>
              <a:sym typeface="Arial"/>
            </a:endParaRPr>
          </a:p>
        </p:txBody>
      </p:sp>
      <p:sp>
        <p:nvSpPr>
          <p:cNvPr id="155" name="Google Shape;155;gba2606f98b_0_342"/>
          <p:cNvSpPr/>
          <p:nvPr/>
        </p:nvSpPr>
        <p:spPr>
          <a:xfrm>
            <a:off x="4732338" y="1268760"/>
            <a:ext cx="41607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Shrinking ownership of the Top 20%</a:t>
            </a:r>
            <a:endParaRPr sz="1400" b="0" i="0" u="none" strike="noStrike" cap="none">
              <a:solidFill>
                <a:srgbClr val="000000"/>
              </a:solidFill>
              <a:latin typeface="Arial"/>
              <a:ea typeface="Arial"/>
              <a:cs typeface="Arial"/>
              <a:sym typeface="Arial"/>
            </a:endParaRPr>
          </a:p>
        </p:txBody>
      </p:sp>
      <p:sp>
        <p:nvSpPr>
          <p:cNvPr id="156" name="Google Shape;156;gba2606f98b_0_342"/>
          <p:cNvSpPr txBox="1"/>
          <p:nvPr/>
        </p:nvSpPr>
        <p:spPr>
          <a:xfrm>
            <a:off x="250825" y="1620177"/>
            <a:ext cx="4176600" cy="4670700"/>
          </a:xfrm>
          <a:prstGeom prst="rect">
            <a:avLst/>
          </a:prstGeom>
          <a:noFill/>
          <a:ln>
            <a:noFill/>
          </a:ln>
        </p:spPr>
        <p:txBody>
          <a:bodyPr spcFirstLastPara="1" wrap="square" lIns="91425" tIns="45700" rIns="91425" bIns="45700" anchor="t" anchorCtr="0">
            <a:noAutofit/>
          </a:bodyPr>
          <a:lstStyle/>
          <a:p>
            <a:pPr marL="171450" marR="0" lvl="0" indent="-184150" algn="l" rtl="0">
              <a:lnSpc>
                <a:spcPct val="100000"/>
              </a:lnSpc>
              <a:spcBef>
                <a:spcPts val="0"/>
              </a:spcBef>
              <a:spcAft>
                <a:spcPts val="0"/>
              </a:spcAft>
              <a:buClr>
                <a:schemeClr val="dk1"/>
              </a:buClr>
              <a:buSzPts val="1300"/>
              <a:buFont typeface="Calibri"/>
              <a:buChar char="-"/>
            </a:pPr>
            <a:r>
              <a:rPr lang="en-GB" sz="1300" b="1">
                <a:solidFill>
                  <a:schemeClr val="dk1"/>
                </a:solidFill>
                <a:latin typeface="Calibri"/>
                <a:ea typeface="Calibri"/>
                <a:cs typeface="Calibri"/>
                <a:sym typeface="Calibri"/>
              </a:rPr>
              <a:t>Digital Land Grab</a:t>
            </a:r>
            <a:endParaRPr sz="1300" b="1">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Not only has there been shifts to e-commerce as a result of COVID, but increased reliance on digital forms of marketing, especially to consumers in Gen-Z.</a:t>
            </a:r>
            <a:endParaRPr sz="1200">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84150" algn="l" rtl="0">
              <a:lnSpc>
                <a:spcPct val="100000"/>
              </a:lnSpc>
              <a:spcBef>
                <a:spcPts val="0"/>
              </a:spcBef>
              <a:spcAft>
                <a:spcPts val="0"/>
              </a:spcAft>
              <a:buClr>
                <a:schemeClr val="dk1"/>
              </a:buClr>
              <a:buSzPts val="1300"/>
              <a:buFont typeface="Calibri"/>
              <a:buChar char="-"/>
            </a:pPr>
            <a:r>
              <a:rPr lang="en-GB" sz="1300" b="1">
                <a:solidFill>
                  <a:schemeClr val="dk1"/>
                </a:solidFill>
                <a:latin typeface="Calibri"/>
                <a:ea typeface="Calibri"/>
                <a:cs typeface="Calibri"/>
                <a:sym typeface="Calibri"/>
              </a:rPr>
              <a:t>Shifted Product Demand</a:t>
            </a:r>
            <a:endParaRPr sz="1300" b="1">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Individuals care less about the history and status of the goods that they purchase and look more at the quality, design, and widespread appeal of products.</a:t>
            </a:r>
            <a:endParaRPr sz="1200">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84150" algn="l" rtl="0">
              <a:lnSpc>
                <a:spcPct val="100000"/>
              </a:lnSpc>
              <a:spcBef>
                <a:spcPts val="0"/>
              </a:spcBef>
              <a:spcAft>
                <a:spcPts val="0"/>
              </a:spcAft>
              <a:buClr>
                <a:schemeClr val="dk1"/>
              </a:buClr>
              <a:buSzPts val="1300"/>
              <a:buFont typeface="Calibri"/>
              <a:buChar char="-"/>
            </a:pPr>
            <a:r>
              <a:rPr lang="en-GB" sz="1300" b="1">
                <a:solidFill>
                  <a:schemeClr val="dk1"/>
                </a:solidFill>
                <a:latin typeface="Calibri"/>
                <a:ea typeface="Calibri"/>
                <a:cs typeface="Calibri"/>
                <a:sym typeface="Calibri"/>
              </a:rPr>
              <a:t>Value-based Consumerism</a:t>
            </a:r>
            <a:endParaRPr sz="1300" b="1">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Increased access to digital media and greater scrutiny on injustices means brands face greater calls for social justice and corporate accountability. </a:t>
            </a:r>
            <a:endParaRPr sz="1200">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84150" algn="l" rtl="0">
              <a:lnSpc>
                <a:spcPct val="100000"/>
              </a:lnSpc>
              <a:spcBef>
                <a:spcPts val="0"/>
              </a:spcBef>
              <a:spcAft>
                <a:spcPts val="0"/>
              </a:spcAft>
              <a:buClr>
                <a:schemeClr val="dk1"/>
              </a:buClr>
              <a:buSzPts val="1300"/>
              <a:buFont typeface="Calibri"/>
              <a:buChar char="-"/>
            </a:pPr>
            <a:r>
              <a:rPr lang="en-GB" sz="1300" b="1">
                <a:solidFill>
                  <a:schemeClr val="dk1"/>
                </a:solidFill>
                <a:latin typeface="Calibri"/>
                <a:ea typeface="Calibri"/>
                <a:cs typeface="Calibri"/>
                <a:sym typeface="Calibri"/>
              </a:rPr>
              <a:t>Cross-Border Challenges</a:t>
            </a:r>
            <a:endParaRPr sz="1300" b="1">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New global market has disrupted existing supply routes, bringing hitherto unknown Asian suppliers into the e-commerce market.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157" name="Google Shape;157;gba2606f98b_0_342"/>
          <p:cNvSpPr txBox="1"/>
          <p:nvPr/>
        </p:nvSpPr>
        <p:spPr>
          <a:xfrm>
            <a:off x="8604448" y="6492875"/>
            <a:ext cx="432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pic>
        <p:nvPicPr>
          <p:cNvPr id="158" name="Google Shape;158;gba2606f98b_0_342"/>
          <p:cNvPicPr preferRelativeResize="0"/>
          <p:nvPr/>
        </p:nvPicPr>
        <p:blipFill rotWithShape="1">
          <a:blip r:embed="rId3">
            <a:alphaModFix/>
          </a:blip>
          <a:srcRect t="17505"/>
          <a:stretch/>
        </p:blipFill>
        <p:spPr>
          <a:xfrm>
            <a:off x="4799125" y="4528102"/>
            <a:ext cx="4027150" cy="1131650"/>
          </a:xfrm>
          <a:prstGeom prst="rect">
            <a:avLst/>
          </a:prstGeom>
          <a:noFill/>
          <a:ln>
            <a:noFill/>
          </a:ln>
        </p:spPr>
      </p:pic>
      <p:pic>
        <p:nvPicPr>
          <p:cNvPr id="159" name="Google Shape;159;gba2606f98b_0_342"/>
          <p:cNvPicPr preferRelativeResize="0"/>
          <p:nvPr/>
        </p:nvPicPr>
        <p:blipFill rotWithShape="1">
          <a:blip r:embed="rId4">
            <a:alphaModFix/>
          </a:blip>
          <a:srcRect t="15454"/>
          <a:stretch/>
        </p:blipFill>
        <p:spPr>
          <a:xfrm>
            <a:off x="5207800" y="1755346"/>
            <a:ext cx="3284741" cy="1907162"/>
          </a:xfrm>
          <a:prstGeom prst="rect">
            <a:avLst/>
          </a:prstGeom>
          <a:noFill/>
          <a:ln>
            <a:noFill/>
          </a:ln>
        </p:spPr>
      </p:pic>
      <p:pic>
        <p:nvPicPr>
          <p:cNvPr id="17" name="Picture 16">
            <a:extLst>
              <a:ext uri="{FF2B5EF4-FFF2-40B4-BE49-F238E27FC236}">
                <a16:creationId xmlns:a16="http://schemas.microsoft.com/office/drawing/2014/main" id="{A9285455-5AB1-4E3E-9D45-B8A84E44AEEB}"/>
              </a:ext>
            </a:extLst>
          </p:cNvPr>
          <p:cNvPicPr>
            <a:picLocks noChangeAspect="1"/>
          </p:cNvPicPr>
          <p:nvPr/>
        </p:nvPicPr>
        <p:blipFill rotWithShape="1">
          <a:blip r:embed="rId5"/>
          <a:srcRect t="16003" b="17705"/>
          <a:stretch/>
        </p:blipFill>
        <p:spPr>
          <a:xfrm>
            <a:off x="6629416" y="296335"/>
            <a:ext cx="2263758" cy="6379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gba2606f98b_0_358"/>
          <p:cNvSpPr/>
          <p:nvPr/>
        </p:nvSpPr>
        <p:spPr>
          <a:xfrm>
            <a:off x="-36512" y="-27384"/>
            <a:ext cx="9180600" cy="69129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7" name="Google Shape;167;gba2606f98b_0_358"/>
          <p:cNvSpPr txBox="1"/>
          <p:nvPr/>
        </p:nvSpPr>
        <p:spPr>
          <a:xfrm>
            <a:off x="3491672" y="2788734"/>
            <a:ext cx="5652328" cy="113663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III. 	Company Analysis</a:t>
            </a:r>
            <a:endParaRPr sz="2100" b="1" i="0" u="none" strike="noStrike" cap="none">
              <a:solidFill>
                <a:schemeClr val="dk1"/>
              </a:solidFill>
              <a:latin typeface="Calibri"/>
              <a:ea typeface="Calibri"/>
              <a:cs typeface="Calibri"/>
              <a:sym typeface="Calibri"/>
            </a:endParaRPr>
          </a:p>
        </p:txBody>
      </p:sp>
      <p:pic>
        <p:nvPicPr>
          <p:cNvPr id="3" name="Picture 2" descr="A picture containing logo&#10;&#10;Description automatically generated">
            <a:extLst>
              <a:ext uri="{FF2B5EF4-FFF2-40B4-BE49-F238E27FC236}">
                <a16:creationId xmlns:a16="http://schemas.microsoft.com/office/drawing/2014/main" id="{4A3550E8-8C0A-4FED-B744-9748DEF1909D}"/>
              </a:ext>
            </a:extLst>
          </p:cNvPr>
          <p:cNvPicPr>
            <a:picLocks noChangeAspect="1"/>
          </p:cNvPicPr>
          <p:nvPr/>
        </p:nvPicPr>
        <p:blipFill>
          <a:blip r:embed="rId3"/>
          <a:stretch>
            <a:fillRect/>
          </a:stretch>
        </p:blipFill>
        <p:spPr>
          <a:xfrm>
            <a:off x="-31906" y="2788734"/>
            <a:ext cx="3523578" cy="11366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ba2606f98b_0_827"/>
          <p:cNvSpPr/>
          <p:nvPr/>
        </p:nvSpPr>
        <p:spPr>
          <a:xfrm>
            <a:off x="-36512" y="-27383"/>
            <a:ext cx="9180600" cy="10800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73" name="Google Shape;173;gba2606f98b_0_827"/>
          <p:cNvCxnSpPr/>
          <p:nvPr/>
        </p:nvCxnSpPr>
        <p:spPr>
          <a:xfrm>
            <a:off x="250824" y="6525344"/>
            <a:ext cx="8642400" cy="0"/>
          </a:xfrm>
          <a:prstGeom prst="straightConnector1">
            <a:avLst/>
          </a:prstGeom>
          <a:noFill/>
          <a:ln w="9525" cap="flat" cmpd="sng">
            <a:solidFill>
              <a:schemeClr val="dk1"/>
            </a:solidFill>
            <a:prstDash val="solid"/>
            <a:miter lim="800000"/>
            <a:headEnd type="none" w="sm" len="sm"/>
            <a:tailEnd type="none" w="sm" len="sm"/>
          </a:ln>
        </p:spPr>
      </p:cxnSp>
      <p:sp>
        <p:nvSpPr>
          <p:cNvPr id="175" name="Google Shape;175;gba2606f98b_0_827"/>
          <p:cNvSpPr/>
          <p:nvPr/>
        </p:nvSpPr>
        <p:spPr>
          <a:xfrm>
            <a:off x="250824" y="188640"/>
            <a:ext cx="7345500" cy="792000"/>
          </a:xfrm>
          <a:prstGeom prst="rect">
            <a:avLst/>
          </a:prstGeom>
          <a:noFill/>
          <a:ln>
            <a:noFill/>
          </a:ln>
        </p:spPr>
        <p:txBody>
          <a:bodyPr spcFirstLastPara="1" wrap="square" lIns="91425" tIns="45700" rIns="91425" bIns="45700" anchor="ctr" anchorCtr="0">
            <a:noAutofit/>
          </a:bodyPr>
          <a:lstStyle/>
          <a:p>
            <a:pPr lvl="0">
              <a:buClr>
                <a:srgbClr val="000000"/>
              </a:buClr>
              <a:buSzPts val="1800"/>
            </a:pPr>
            <a:r>
              <a:rPr lang="en-GB" b="1" dirty="0" err="1">
                <a:solidFill>
                  <a:schemeClr val="lt1"/>
                </a:solidFill>
                <a:ea typeface="Calibri"/>
                <a:cs typeface="Calibri"/>
                <a:sym typeface="Calibri"/>
              </a:rPr>
              <a:t>Company_name</a:t>
            </a:r>
            <a:endParaRPr lang="en-GB"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dirty="0">
                <a:solidFill>
                  <a:schemeClr val="lt1"/>
                </a:solidFill>
                <a:latin typeface="Calibri"/>
                <a:ea typeface="Calibri"/>
                <a:cs typeface="Calibri"/>
                <a:sym typeface="Calibri"/>
              </a:rPr>
              <a:t>Company Analysis</a:t>
            </a:r>
            <a:endParaRPr sz="1400" b="0" i="0" u="none" strike="noStrike" cap="none" dirty="0">
              <a:solidFill>
                <a:srgbClr val="000000"/>
              </a:solidFill>
              <a:latin typeface="Arial"/>
              <a:ea typeface="Arial"/>
              <a:cs typeface="Arial"/>
              <a:sym typeface="Arial"/>
            </a:endParaRPr>
          </a:p>
        </p:txBody>
      </p:sp>
      <p:sp>
        <p:nvSpPr>
          <p:cNvPr id="176" name="Google Shape;176;gba2606f98b_0_827"/>
          <p:cNvSpPr/>
          <p:nvPr/>
        </p:nvSpPr>
        <p:spPr>
          <a:xfrm>
            <a:off x="250824" y="3860800"/>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Share Price Performance</a:t>
            </a:r>
            <a:endParaRPr sz="1400" b="0" i="0" u="none" strike="noStrike" cap="none">
              <a:solidFill>
                <a:srgbClr val="000000"/>
              </a:solidFill>
              <a:latin typeface="Arial"/>
              <a:ea typeface="Arial"/>
              <a:cs typeface="Arial"/>
              <a:sym typeface="Arial"/>
            </a:endParaRPr>
          </a:p>
        </p:txBody>
      </p:sp>
      <p:sp>
        <p:nvSpPr>
          <p:cNvPr id="177" name="Google Shape;177;gba2606f98b_0_827"/>
          <p:cNvSpPr/>
          <p:nvPr/>
        </p:nvSpPr>
        <p:spPr>
          <a:xfrm>
            <a:off x="4724399" y="3860800"/>
            <a:ext cx="41766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Financials</a:t>
            </a:r>
            <a:endParaRPr sz="1400" b="0" i="0" u="none" strike="noStrike" cap="none">
              <a:solidFill>
                <a:srgbClr val="000000"/>
              </a:solidFill>
              <a:latin typeface="Arial"/>
              <a:ea typeface="Arial"/>
              <a:cs typeface="Arial"/>
              <a:sym typeface="Arial"/>
            </a:endParaRPr>
          </a:p>
        </p:txBody>
      </p:sp>
      <p:sp>
        <p:nvSpPr>
          <p:cNvPr id="178" name="Google Shape;178;gba2606f98b_0_827"/>
          <p:cNvSpPr/>
          <p:nvPr/>
        </p:nvSpPr>
        <p:spPr>
          <a:xfrm>
            <a:off x="4732338" y="1268760"/>
            <a:ext cx="4160700" cy="288300"/>
          </a:xfrm>
          <a:prstGeom prst="rect">
            <a:avLst/>
          </a:prstGeom>
          <a:solidFill>
            <a:schemeClr val="tx1"/>
          </a:solidFill>
          <a:ln w="12700" cap="flat" cmpd="sng">
            <a:solidFill>
              <a:srgbClr val="0D103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1">
                <a:solidFill>
                  <a:schemeClr val="lt1"/>
                </a:solidFill>
                <a:latin typeface="Calibri"/>
                <a:ea typeface="Calibri"/>
                <a:cs typeface="Calibri"/>
                <a:sym typeface="Calibri"/>
              </a:rPr>
              <a:t>Management</a:t>
            </a:r>
            <a:endParaRPr sz="1400" b="0" i="0" u="none" strike="noStrike" cap="none">
              <a:solidFill>
                <a:srgbClr val="000000"/>
              </a:solidFill>
              <a:latin typeface="Arial"/>
              <a:ea typeface="Arial"/>
              <a:cs typeface="Arial"/>
              <a:sym typeface="Arial"/>
            </a:endParaRPr>
          </a:p>
        </p:txBody>
      </p:sp>
      <p:sp>
        <p:nvSpPr>
          <p:cNvPr id="179" name="Google Shape;179;gba2606f98b_0_827"/>
          <p:cNvSpPr txBox="1"/>
          <p:nvPr/>
        </p:nvSpPr>
        <p:spPr>
          <a:xfrm>
            <a:off x="250824" y="1385839"/>
            <a:ext cx="4176600" cy="5847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The company was originally set up in 2014 in a consolidation led by German ecommerce investor Rocket Internet and its largest investor swedish investment company Kinnevik.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457200" marR="0" lvl="0" indent="-298450" algn="l" rtl="0">
              <a:lnSpc>
                <a:spcPct val="100000"/>
              </a:lnSpc>
              <a:spcBef>
                <a:spcPts val="0"/>
              </a:spcBef>
              <a:spcAft>
                <a:spcPts val="0"/>
              </a:spcAft>
              <a:buClr>
                <a:schemeClr val="dk1"/>
              </a:buClr>
              <a:buSzPts val="1100"/>
              <a:buFont typeface="Calibri"/>
              <a:buChar char="-"/>
            </a:pPr>
            <a:r>
              <a:rPr lang="en-GB" sz="1100" u="sng">
                <a:solidFill>
                  <a:schemeClr val="dk1"/>
                </a:solidFill>
                <a:latin typeface="Calibri"/>
                <a:ea typeface="Calibri"/>
                <a:cs typeface="Calibri"/>
                <a:sym typeface="Calibri"/>
              </a:rPr>
              <a:t>“GFG will be focused on capturing the massive growth opportunity of fashion e-commerce in emerging markets. Each of the business units will be able to build on the original Rocket platform and continue to leverage knowledge and expertise gained across 23 countries,” said Oliver Samwer, CEO of Rocket Internet</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457200" marR="0" lvl="0" indent="-298450" algn="l" rtl="0">
              <a:lnSpc>
                <a:spcPct val="100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Samwer is has been the CEO for rocket since 2014; and is behind the spectacular rise of european online fashion retailer Zalando.</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180" name="Google Shape;180;gba2606f98b_0_827"/>
          <p:cNvSpPr txBox="1"/>
          <p:nvPr/>
        </p:nvSpPr>
        <p:spPr>
          <a:xfrm>
            <a:off x="8604448" y="6492875"/>
            <a:ext cx="432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888888"/>
                </a:solidFill>
                <a:latin typeface="Calibri"/>
                <a:ea typeface="Calibri"/>
                <a:cs typeface="Calibri"/>
                <a:sym typeface="Calibri"/>
              </a:rPr>
              <a:t>9</a:t>
            </a:fld>
            <a:endParaRPr sz="1200" b="0" i="0" u="none" strike="noStrike" cap="none">
              <a:solidFill>
                <a:srgbClr val="888888"/>
              </a:solidFill>
              <a:latin typeface="Calibri"/>
              <a:ea typeface="Calibri"/>
              <a:cs typeface="Calibri"/>
              <a:sym typeface="Calibri"/>
            </a:endParaRPr>
          </a:p>
        </p:txBody>
      </p:sp>
      <p:sp>
        <p:nvSpPr>
          <p:cNvPr id="181" name="Google Shape;181;gba2606f98b_0_827"/>
          <p:cNvSpPr txBox="1"/>
          <p:nvPr/>
        </p:nvSpPr>
        <p:spPr>
          <a:xfrm>
            <a:off x="4716016" y="1628800"/>
            <a:ext cx="4176600" cy="584700"/>
          </a:xfrm>
          <a:prstGeom prst="rect">
            <a:avLst/>
          </a:prstGeom>
          <a:noFill/>
          <a:ln>
            <a:noFill/>
          </a:ln>
        </p:spPr>
        <p:txBody>
          <a:bodyPr spcFirstLastPara="1" wrap="square" lIns="91425" tIns="45700" rIns="91425" bIns="45700" anchor="t" anchorCtr="0">
            <a:noAutofit/>
          </a:bodyPr>
          <a:lstStyle/>
          <a:p>
            <a:pPr marL="457200" marR="0" lvl="0" indent="-295275" algn="l" rtl="0">
              <a:lnSpc>
                <a:spcPct val="100000"/>
              </a:lnSpc>
              <a:spcBef>
                <a:spcPts val="0"/>
              </a:spcBef>
              <a:spcAft>
                <a:spcPts val="0"/>
              </a:spcAft>
              <a:buClr>
                <a:schemeClr val="dk1"/>
              </a:buClr>
              <a:buSzPts val="1050"/>
              <a:buFont typeface="Calibri"/>
              <a:buChar char="-"/>
            </a:pPr>
            <a:r>
              <a:rPr lang="en-GB" sz="1050">
                <a:solidFill>
                  <a:schemeClr val="dk1"/>
                </a:solidFill>
                <a:latin typeface="Calibri"/>
                <a:ea typeface="Calibri"/>
                <a:cs typeface="Calibri"/>
                <a:sym typeface="Calibri"/>
              </a:rPr>
              <a:t>GFG has two co-Ceo’s of their own brand: Patrick Schmidt and Christian Barchewitz. Each holding their positions since 2018 restructuring before their IPO.</a:t>
            </a:r>
            <a:endParaRPr sz="1050">
              <a:solidFill>
                <a:schemeClr val="dk1"/>
              </a:solidFill>
              <a:latin typeface="Calibri"/>
              <a:ea typeface="Calibri"/>
              <a:cs typeface="Calibri"/>
              <a:sym typeface="Calibri"/>
            </a:endParaRPr>
          </a:p>
          <a:p>
            <a:pPr marL="457200" marR="0" lvl="0" indent="-295275" algn="l" rtl="0">
              <a:lnSpc>
                <a:spcPct val="100000"/>
              </a:lnSpc>
              <a:spcBef>
                <a:spcPts val="0"/>
              </a:spcBef>
              <a:spcAft>
                <a:spcPts val="0"/>
              </a:spcAft>
              <a:buClr>
                <a:schemeClr val="dk1"/>
              </a:buClr>
              <a:buSzPts val="1050"/>
              <a:buFont typeface="Calibri"/>
              <a:buChar char="-"/>
            </a:pPr>
            <a:r>
              <a:rPr lang="en-GB" sz="1050">
                <a:solidFill>
                  <a:schemeClr val="dk1"/>
                </a:solidFill>
                <a:latin typeface="Calibri"/>
                <a:ea typeface="Calibri"/>
                <a:cs typeface="Calibri"/>
                <a:sym typeface="Calibri"/>
              </a:rPr>
              <a:t>The company employs 13’000 employees each strategically positioned within the markets they serve</a:t>
            </a:r>
            <a:endParaRPr sz="1050">
              <a:solidFill>
                <a:schemeClr val="dk1"/>
              </a:solidFill>
              <a:latin typeface="Calibri"/>
              <a:ea typeface="Calibri"/>
              <a:cs typeface="Calibri"/>
              <a:sym typeface="Calibri"/>
            </a:endParaRPr>
          </a:p>
          <a:p>
            <a:pPr marL="457200" lvl="0" indent="-295275" algn="l" rtl="0">
              <a:lnSpc>
                <a:spcPct val="115000"/>
              </a:lnSpc>
              <a:spcBef>
                <a:spcPts val="0"/>
              </a:spcBef>
              <a:spcAft>
                <a:spcPts val="0"/>
              </a:spcAft>
              <a:buClr>
                <a:schemeClr val="dk1"/>
              </a:buClr>
              <a:buSzPts val="1050"/>
              <a:buFont typeface="Calibri"/>
              <a:buChar char="-"/>
            </a:pPr>
            <a:r>
              <a:rPr lang="en-GB" sz="1350">
                <a:solidFill>
                  <a:srgbClr val="1D2228"/>
                </a:solidFill>
                <a:highlight>
                  <a:srgbClr val="FFFFFF"/>
                </a:highlight>
              </a:rPr>
              <a:t>“We have spent the last 10 years building very localized solutions, ones that are different in every end market,” Barchewitz said.</a:t>
            </a:r>
            <a:endParaRPr sz="105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182" name="Google Shape;182;gba2606f98b_0_827"/>
          <p:cNvSpPr txBox="1"/>
          <p:nvPr/>
        </p:nvSpPr>
        <p:spPr>
          <a:xfrm>
            <a:off x="251520" y="4212377"/>
            <a:ext cx="4176600" cy="584700"/>
          </a:xfrm>
          <a:prstGeom prst="rect">
            <a:avLst/>
          </a:prstGeom>
          <a:noFill/>
          <a:ln>
            <a:noFill/>
          </a:ln>
        </p:spPr>
        <p:txBody>
          <a:bodyPr spcFirstLastPara="1" wrap="square" lIns="91425" tIns="45700" rIns="91425" bIns="45700" anchor="t" anchorCtr="0">
            <a:noAutofit/>
          </a:bodyPr>
          <a:lstStyle/>
          <a:p>
            <a:pPr marL="457200" lvl="0" indent="-298450" algn="l" rtl="0">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GFG was only just  IPO’d in July of 2019, priced at around €5/share</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Currently trades around  €12/share</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pic>
        <p:nvPicPr>
          <p:cNvPr id="183" name="Google Shape;183;gba2606f98b_0_827"/>
          <p:cNvPicPr preferRelativeResize="0"/>
          <p:nvPr/>
        </p:nvPicPr>
        <p:blipFill rotWithShape="1">
          <a:blip r:embed="rId3">
            <a:alphaModFix/>
          </a:blip>
          <a:srcRect r="49914"/>
          <a:stretch/>
        </p:blipFill>
        <p:spPr>
          <a:xfrm>
            <a:off x="4800175" y="4481075"/>
            <a:ext cx="4160700" cy="1656638"/>
          </a:xfrm>
          <a:prstGeom prst="rect">
            <a:avLst/>
          </a:prstGeom>
          <a:noFill/>
          <a:ln>
            <a:noFill/>
          </a:ln>
        </p:spPr>
      </p:pic>
      <p:pic>
        <p:nvPicPr>
          <p:cNvPr id="184" name="Google Shape;184;gba2606f98b_0_827"/>
          <p:cNvPicPr preferRelativeResize="0"/>
          <p:nvPr/>
        </p:nvPicPr>
        <p:blipFill rotWithShape="1">
          <a:blip r:embed="rId3">
            <a:alphaModFix/>
          </a:blip>
          <a:srcRect l="49914" t="13715" r="32931" b="8968"/>
          <a:stretch/>
        </p:blipFill>
        <p:spPr>
          <a:xfrm>
            <a:off x="8288675" y="4293725"/>
            <a:ext cx="748376" cy="672650"/>
          </a:xfrm>
          <a:prstGeom prst="rect">
            <a:avLst/>
          </a:prstGeom>
          <a:noFill/>
          <a:ln>
            <a:noFill/>
          </a:ln>
        </p:spPr>
      </p:pic>
      <p:pic>
        <p:nvPicPr>
          <p:cNvPr id="185" name="Google Shape;185;gba2606f98b_0_827"/>
          <p:cNvPicPr preferRelativeResize="0"/>
          <p:nvPr/>
        </p:nvPicPr>
        <p:blipFill>
          <a:blip r:embed="rId4">
            <a:alphaModFix/>
          </a:blip>
          <a:stretch>
            <a:fillRect/>
          </a:stretch>
        </p:blipFill>
        <p:spPr>
          <a:xfrm>
            <a:off x="463400" y="5163500"/>
            <a:ext cx="3752850" cy="685800"/>
          </a:xfrm>
          <a:prstGeom prst="rect">
            <a:avLst/>
          </a:prstGeom>
          <a:noFill/>
          <a:ln>
            <a:noFill/>
          </a:ln>
        </p:spPr>
      </p:pic>
      <p:pic>
        <p:nvPicPr>
          <p:cNvPr id="20" name="Picture 19">
            <a:extLst>
              <a:ext uri="{FF2B5EF4-FFF2-40B4-BE49-F238E27FC236}">
                <a16:creationId xmlns:a16="http://schemas.microsoft.com/office/drawing/2014/main" id="{2C4221E4-469B-46F1-B4C6-0B6662F66934}"/>
              </a:ext>
            </a:extLst>
          </p:cNvPr>
          <p:cNvPicPr>
            <a:picLocks noChangeAspect="1"/>
          </p:cNvPicPr>
          <p:nvPr/>
        </p:nvPicPr>
        <p:blipFill rotWithShape="1">
          <a:blip r:embed="rId5"/>
          <a:srcRect t="16003" b="17705"/>
          <a:stretch/>
        </p:blipFill>
        <p:spPr>
          <a:xfrm>
            <a:off x="6629416" y="296335"/>
            <a:ext cx="2263758" cy="6379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TotalTime>
  <Words>1767</Words>
  <Application>Microsoft Macintosh PowerPoint</Application>
  <PresentationFormat>On-screen Show (4:3)</PresentationFormat>
  <Paragraphs>188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 Light</vt:lpstr>
      <vt:lpstr>Roboto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Robinson</dc:creator>
  <cp:lastModifiedBy>Sim, Wei Shi</cp:lastModifiedBy>
  <cp:revision>22</cp:revision>
  <dcterms:created xsi:type="dcterms:W3CDTF">2020-10-05T11:39:38Z</dcterms:created>
  <dcterms:modified xsi:type="dcterms:W3CDTF">2021-04-04T11:00:21Z</dcterms:modified>
</cp:coreProperties>
</file>