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2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15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362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74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57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25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31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95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1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9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1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38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9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40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30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69DB93-2B8B-4B38-B046-36DDA0330CA2}" type="datetimeFigureOut">
              <a:rPr lang="en-CA" smtClean="0"/>
              <a:t>2015-12-03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0ED5-BA1B-4041-8B78-2D431DDA2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6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13646"/>
            <a:ext cx="8825658" cy="2324456"/>
          </a:xfrm>
        </p:spPr>
        <p:txBody>
          <a:bodyPr/>
          <a:lstStyle/>
          <a:p>
            <a:r>
              <a:rPr lang="en-CA" dirty="0" smtClean="0"/>
              <a:t>MONTE CARLO PATH TRACING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683379"/>
            <a:ext cx="8825658" cy="2955421"/>
          </a:xfrm>
        </p:spPr>
        <p:txBody>
          <a:bodyPr>
            <a:normAutofit/>
          </a:bodyPr>
          <a:lstStyle/>
          <a:p>
            <a:r>
              <a:rPr lang="sv-SE" dirty="0" smtClean="0"/>
              <a:t>Alexandre Sincennes</a:t>
            </a:r>
          </a:p>
          <a:p>
            <a:r>
              <a:rPr lang="sv-SE" dirty="0" smtClean="0"/>
              <a:t>Sajini </a:t>
            </a:r>
            <a:r>
              <a:rPr lang="sv-SE" dirty="0"/>
              <a:t>Peechankottil Manikandan</a:t>
            </a:r>
          </a:p>
          <a:p>
            <a:r>
              <a:rPr lang="sv-SE" dirty="0" smtClean="0"/>
              <a:t>Vincent </a:t>
            </a:r>
            <a:r>
              <a:rPr lang="sv-SE" dirty="0"/>
              <a:t>Guanzhou </a:t>
            </a:r>
            <a:r>
              <a:rPr lang="sv-SE" dirty="0" smtClean="0"/>
              <a:t>Liu</a:t>
            </a:r>
          </a:p>
          <a:p>
            <a:r>
              <a:rPr lang="sv-SE" dirty="0" smtClean="0"/>
              <a:t>Bernie Ramirez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72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(</a:t>
            </a:r>
            <a:r>
              <a:rPr lang="en-CA" dirty="0" err="1" smtClean="0"/>
              <a:t>s</a:t>
            </a:r>
            <a:r>
              <a:rPr lang="en-CA" dirty="0" err="1" smtClean="0">
                <a:sym typeface="Wingdings" panose="05000000000000000000" pitchFamily="2" charset="2"/>
              </a:rPr>
              <a:t>samples</a:t>
            </a:r>
            <a:r>
              <a:rPr lang="en-CA" dirty="0" smtClean="0">
                <a:sym typeface="Wingdings" panose="05000000000000000000" pitchFamily="2" charset="2"/>
              </a:rPr>
              <a:t>, </a:t>
            </a:r>
            <a:r>
              <a:rPr lang="en-CA" dirty="0" err="1" smtClean="0">
                <a:sym typeface="Wingdings" panose="05000000000000000000" pitchFamily="2" charset="2"/>
              </a:rPr>
              <a:t>ddepth</a:t>
            </a:r>
            <a:r>
              <a:rPr lang="en-CA" dirty="0" smtClean="0">
                <a:sym typeface="Wingdings" panose="05000000000000000000" pitchFamily="2" charset="2"/>
              </a:rPr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3250794" cy="3250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07" y="1853248"/>
            <a:ext cx="3250794" cy="3250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48" y="1853248"/>
            <a:ext cx="3250794" cy="3250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111" y="5104042"/>
            <a:ext cx="32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10S, 1D, 5m42s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564607" y="5104042"/>
            <a:ext cx="32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20S, 1D, 11m26s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341848" y="5125199"/>
            <a:ext cx="32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40S, 4D, 23m25s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3250794" cy="3250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06" y="1853248"/>
            <a:ext cx="3250794" cy="3250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695" y="1853248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(</a:t>
            </a:r>
            <a:r>
              <a:rPr lang="en-CA" dirty="0" err="1" smtClean="0"/>
              <a:t>s</a:t>
            </a:r>
            <a:r>
              <a:rPr lang="en-CA" dirty="0" err="1" smtClean="0">
                <a:sym typeface="Wingdings" panose="05000000000000000000" pitchFamily="2" charset="2"/>
              </a:rPr>
              <a:t>samples</a:t>
            </a:r>
            <a:r>
              <a:rPr lang="en-CA" dirty="0" smtClean="0">
                <a:sym typeface="Wingdings" panose="05000000000000000000" pitchFamily="2" charset="2"/>
              </a:rPr>
              <a:t>, </a:t>
            </a:r>
            <a:r>
              <a:rPr lang="en-CA" dirty="0" err="1" smtClean="0">
                <a:sym typeface="Wingdings" panose="05000000000000000000" pitchFamily="2" charset="2"/>
              </a:rPr>
              <a:t>ddepth</a:t>
            </a:r>
            <a:r>
              <a:rPr lang="en-CA" dirty="0" smtClean="0">
                <a:sym typeface="Wingdings" panose="05000000000000000000" pitchFamily="2" charset="2"/>
              </a:rPr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3250794" cy="3250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07" y="1853248"/>
            <a:ext cx="3250794" cy="3250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48" y="1853248"/>
            <a:ext cx="3250794" cy="3250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111" y="5104042"/>
            <a:ext cx="325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100S, 1D, 26s,</a:t>
            </a:r>
            <a:r>
              <a:rPr lang="en-CA" dirty="0"/>
              <a:t> 42m10s</a:t>
            </a:r>
          </a:p>
          <a:p>
            <a:pPr algn="ctr"/>
            <a:r>
              <a:rPr lang="en-CA" dirty="0" smtClean="0"/>
              <a:t>Multithread: 2m52s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564607" y="5104042"/>
            <a:ext cx="325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100S, 16D, 42m10s</a:t>
            </a:r>
          </a:p>
          <a:p>
            <a:pPr algn="ctr"/>
            <a:r>
              <a:rPr lang="en-CA" dirty="0" smtClean="0"/>
              <a:t>Multithread</a:t>
            </a:r>
            <a:r>
              <a:rPr lang="en-CA" dirty="0"/>
              <a:t>: </a:t>
            </a:r>
            <a:r>
              <a:rPr lang="en-CA" dirty="0" smtClean="0"/>
              <a:t>2m59s</a:t>
            </a:r>
            <a:endParaRPr lang="en-CA" dirty="0"/>
          </a:p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341848" y="5125199"/>
            <a:ext cx="325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200S, 16D, Multithread: 5m53s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3250794" cy="3250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06" y="1853248"/>
            <a:ext cx="3250794" cy="3250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47" y="1853248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Strange solid black </a:t>
            </a:r>
            <a:r>
              <a:rPr lang="en-CA" dirty="0" err="1" smtClean="0"/>
              <a:t>artifacting</a:t>
            </a:r>
            <a:r>
              <a:rPr lang="en-CA" dirty="0" smtClean="0"/>
              <a:t> that persists at s=200, d=16</a:t>
            </a:r>
          </a:p>
          <a:p>
            <a:r>
              <a:rPr lang="en-CA" dirty="0" smtClean="0"/>
              <a:t>Runtime for values of d converges</a:t>
            </a:r>
          </a:p>
          <a:p>
            <a:r>
              <a:rPr lang="en-CA" dirty="0" smtClean="0"/>
              <a:t>Runtime for values of s is linear</a:t>
            </a:r>
          </a:p>
          <a:p>
            <a:r>
              <a:rPr lang="en-CA" dirty="0" smtClean="0"/>
              <a:t>Multithreading is effective! 25x reduction using 25 threads</a:t>
            </a:r>
          </a:p>
          <a:p>
            <a:r>
              <a:rPr lang="en-CA" dirty="0" smtClean="0"/>
              <a:t>Increasing d brightens image (biased</a:t>
            </a:r>
            <a:r>
              <a:rPr lang="en-CA" dirty="0" smtClean="0">
                <a:sym typeface="Wingdings" panose="05000000000000000000" pitchFamily="2" charset="2"/>
              </a:rPr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9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Further Work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GPU rather than CPU</a:t>
            </a:r>
          </a:p>
          <a:p>
            <a:r>
              <a:rPr lang="en-CA" dirty="0" smtClean="0"/>
              <a:t>Specular reflection (mirror) &amp; refraction (transparency)</a:t>
            </a:r>
          </a:p>
          <a:p>
            <a:r>
              <a:rPr lang="en-CA" dirty="0" smtClean="0"/>
              <a:t>Better approaches to ray intersection than brute force, such as binary space partitioning or bounding volumes</a:t>
            </a:r>
          </a:p>
          <a:p>
            <a:r>
              <a:rPr lang="en-CA" dirty="0" smtClean="0"/>
              <a:t>Use Russian Roulette rather than determined depth d</a:t>
            </a:r>
          </a:p>
          <a:p>
            <a:pPr lvl="1"/>
            <a:r>
              <a:rPr lang="en-CA" dirty="0" smtClean="0"/>
              <a:t>Unbiased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0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Monte Carlo Path Tracing?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GLOBAL illumination: consider all the geometry in the scene</a:t>
            </a:r>
          </a:p>
          <a:p>
            <a:r>
              <a:rPr lang="en-CA" dirty="0" smtClean="0"/>
              <a:t>Simulates travel of light via rays</a:t>
            </a:r>
          </a:p>
          <a:p>
            <a:r>
              <a:rPr lang="en-CA" dirty="0" smtClean="0"/>
              <a:t>Rays hit surfaces &amp; are reflected</a:t>
            </a:r>
          </a:p>
          <a:p>
            <a:r>
              <a:rPr lang="en-CA" dirty="0" smtClean="0"/>
              <a:t>Can do diffuse &amp; specular reflection,</a:t>
            </a:r>
          </a:p>
          <a:p>
            <a:pPr marL="0" indent="0">
              <a:buNone/>
            </a:pPr>
            <a:r>
              <a:rPr lang="en-CA" dirty="0" smtClean="0"/>
              <a:t>refraction</a:t>
            </a:r>
          </a:p>
          <a:p>
            <a:r>
              <a:rPr lang="en-CA" dirty="0" smtClean="0"/>
              <a:t>Unlike real light, rays go out of cam</a:t>
            </a:r>
          </a:p>
          <a:p>
            <a:pPr marL="0" indent="0">
              <a:buNone/>
            </a:pPr>
            <a:r>
              <a:rPr lang="en-CA" dirty="0" smtClean="0"/>
              <a:t>&amp; and end in a light source (more efficient)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43" y="2632106"/>
            <a:ext cx="5328616" cy="25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Precursors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Arthur Appel 1968: eye rays &amp; shadow rays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9" y="1645583"/>
            <a:ext cx="46863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Arthur Appel 1968: eye rays &amp; shadow rays</a:t>
            </a:r>
          </a:p>
          <a:p>
            <a:r>
              <a:rPr lang="en-CA" dirty="0" smtClean="0"/>
              <a:t>Turner </a:t>
            </a:r>
            <a:r>
              <a:rPr lang="en-CA" dirty="0" err="1" smtClean="0"/>
              <a:t>Whitted</a:t>
            </a:r>
            <a:r>
              <a:rPr lang="en-CA" dirty="0" smtClean="0"/>
              <a:t> 1979: refraction, reflection rays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79" y="2052918"/>
            <a:ext cx="4886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51571" cy="1400530"/>
          </a:xfrm>
        </p:spPr>
        <p:txBody>
          <a:bodyPr/>
          <a:lstStyle/>
          <a:p>
            <a:r>
              <a:rPr lang="en-CA" dirty="0" smtClean="0"/>
              <a:t>Next Step: J. </a:t>
            </a:r>
            <a:r>
              <a:rPr lang="en-CA" dirty="0" err="1" smtClean="0"/>
              <a:t>Kayija</a:t>
            </a:r>
            <a:r>
              <a:rPr lang="en-CA" dirty="0" smtClean="0"/>
              <a:t> &amp; Rendering </a:t>
            </a:r>
            <a:r>
              <a:rPr lang="en-CA" dirty="0" err="1" smtClean="0"/>
              <a:t>Eqn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71" y="1784882"/>
            <a:ext cx="10033489" cy="744673"/>
          </a:xfrm>
          <a:prstGeom prst="rect">
            <a:avLst/>
          </a:prstGeom>
        </p:spPr>
      </p:pic>
      <p:pic>
        <p:nvPicPr>
          <p:cNvPr id="1026" name="Picture 2" descr="https://upload.wikimedia.org/wikipedia/commons/d/d1/Rendering_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08" y="3067050"/>
            <a:ext cx="70389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66759" y="2602435"/>
            <a:ext cx="737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Light is emitted light + integral over hemisphere of incoming light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Generate </a:t>
            </a:r>
            <a:r>
              <a:rPr lang="en-CA" dirty="0"/>
              <a:t>a ray from the camera (position </a:t>
            </a:r>
            <a:r>
              <a:rPr lang="en-CA" dirty="0" err="1"/>
              <a:t>x,y</a:t>
            </a:r>
            <a:r>
              <a:rPr lang="en-CA" dirty="0"/>
              <a:t>, horizontal and vertical fields of view </a:t>
            </a:r>
            <a:r>
              <a:rPr lang="en-CA" dirty="0" err="1"/>
              <a:t>u,v</a:t>
            </a:r>
            <a:r>
              <a:rPr lang="en-CA" dirty="0"/>
              <a:t>), passing through the image plane, with </a:t>
            </a:r>
            <a:r>
              <a:rPr lang="en-CA" dirty="0" smtClean="0"/>
              <a:t>weight </a:t>
            </a:r>
            <a:r>
              <a:rPr lang="en-CA" dirty="0"/>
              <a:t>= </a:t>
            </a:r>
            <a:r>
              <a:rPr lang="en-CA" dirty="0" smtClean="0"/>
              <a:t>1</a:t>
            </a:r>
            <a:endParaRPr lang="en-CA" dirty="0"/>
          </a:p>
          <a:p>
            <a:r>
              <a:rPr lang="en-CA" dirty="0" smtClean="0"/>
              <a:t>Find </a:t>
            </a:r>
            <a:r>
              <a:rPr lang="en-CA" dirty="0"/>
              <a:t>the point of intersection with the nearest surface</a:t>
            </a:r>
          </a:p>
          <a:p>
            <a:r>
              <a:rPr lang="en-CA" dirty="0" smtClean="0"/>
              <a:t>Determine </a:t>
            </a:r>
            <a:r>
              <a:rPr lang="en-CA" dirty="0"/>
              <a:t>whether the surface is a light source or not (as indicated by a special coefficients for light emittance)</a:t>
            </a:r>
          </a:p>
          <a:p>
            <a:r>
              <a:rPr lang="en-CA" dirty="0" smtClean="0"/>
              <a:t>if </a:t>
            </a:r>
            <a:r>
              <a:rPr lang="en-CA" dirty="0"/>
              <a:t>it is a light source, return </a:t>
            </a:r>
            <a:r>
              <a:rPr lang="en-CA" dirty="0" smtClean="0"/>
              <a:t>weight </a:t>
            </a:r>
            <a:r>
              <a:rPr lang="en-CA" dirty="0"/>
              <a:t>* </a:t>
            </a:r>
            <a:r>
              <a:rPr lang="en-CA" dirty="0" smtClean="0"/>
              <a:t>light</a:t>
            </a:r>
            <a:endParaRPr lang="en-CA" dirty="0"/>
          </a:p>
          <a:p>
            <a:r>
              <a:rPr lang="en-CA" dirty="0" smtClean="0"/>
              <a:t>if </a:t>
            </a:r>
            <a:r>
              <a:rPr lang="en-CA" dirty="0"/>
              <a:t>not, </a:t>
            </a:r>
            <a:r>
              <a:rPr lang="en-CA" dirty="0" smtClean="0"/>
              <a:t>weight *= (</a:t>
            </a:r>
            <a:r>
              <a:rPr lang="en-CA" dirty="0" err="1" smtClean="0"/>
              <a:t>Ks+Kd+Ka</a:t>
            </a:r>
            <a:r>
              <a:rPr lang="en-CA" dirty="0" smtClean="0"/>
              <a:t>)/3 </a:t>
            </a:r>
            <a:r>
              <a:rPr lang="en-CA" dirty="0"/>
              <a:t>and randomly scatter a new ray according to a probability density function (pdf) approximating its bidirectional </a:t>
            </a:r>
            <a:r>
              <a:rPr lang="en-CA" dirty="0" smtClean="0"/>
              <a:t>reflectance </a:t>
            </a:r>
            <a:r>
              <a:rPr lang="en-CA" dirty="0"/>
              <a:t>distribution function (</a:t>
            </a:r>
            <a:r>
              <a:rPr lang="en-CA" dirty="0" err="1"/>
              <a:t>brdf</a:t>
            </a:r>
            <a:r>
              <a:rPr lang="en-CA" dirty="0"/>
              <a:t>), and go to step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75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Probability Density Function </a:t>
            </a:r>
            <a:r>
              <a:rPr lang="en-CA" dirty="0"/>
              <a:t>(pdf)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Our choice: Random Uniform: choose any ray going out of the hemisphere</a:t>
            </a:r>
            <a:endParaRPr lang="en-CA" dirty="0"/>
          </a:p>
        </p:txBody>
      </p:sp>
      <p:pic>
        <p:nvPicPr>
          <p:cNvPr id="4" name="Picture 2" descr="https://upload.wikimedia.org/wikipedia/commons/d/d1/Rendering_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08" y="3067050"/>
            <a:ext cx="70389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assignment application, but:</a:t>
            </a:r>
          </a:p>
          <a:p>
            <a:pPr lvl="1"/>
            <a:r>
              <a:rPr lang="en-CA" dirty="0" smtClean="0"/>
              <a:t>Doesn’t render tri by tri: ray caster takes whole geometry</a:t>
            </a:r>
          </a:p>
          <a:p>
            <a:pPr lvl="1"/>
            <a:r>
              <a:rPr lang="en-CA" dirty="0" err="1" smtClean="0"/>
              <a:t>Kd,Ka,Ks</a:t>
            </a:r>
            <a:r>
              <a:rPr lang="en-CA" dirty="0" smtClean="0"/>
              <a:t> per vertex rather than a global</a:t>
            </a:r>
          </a:p>
          <a:p>
            <a:pPr lvl="1"/>
            <a:r>
              <a:rPr lang="en-CA" dirty="0" smtClean="0"/>
              <a:t>Vertex property for determining surface that emits light</a:t>
            </a:r>
          </a:p>
        </p:txBody>
      </p:sp>
    </p:spTree>
    <p:extLst>
      <p:ext uri="{BB962C8B-B14F-4D97-AF65-F5344CB8AC3E}">
        <p14:creationId xmlns:p14="http://schemas.microsoft.com/office/powerpoint/2010/main" val="22017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(</a:t>
            </a:r>
            <a:r>
              <a:rPr lang="en-CA" dirty="0" err="1" smtClean="0"/>
              <a:t>s</a:t>
            </a:r>
            <a:r>
              <a:rPr lang="en-CA" dirty="0" err="1" smtClean="0">
                <a:sym typeface="Wingdings" panose="05000000000000000000" pitchFamily="2" charset="2"/>
              </a:rPr>
              <a:t>samples</a:t>
            </a:r>
            <a:r>
              <a:rPr lang="en-CA" dirty="0" smtClean="0">
                <a:sym typeface="Wingdings" panose="05000000000000000000" pitchFamily="2" charset="2"/>
              </a:rPr>
              <a:t>, </a:t>
            </a:r>
            <a:r>
              <a:rPr lang="en-CA" dirty="0" err="1" smtClean="0">
                <a:sym typeface="Wingdings" panose="05000000000000000000" pitchFamily="2" charset="2"/>
              </a:rPr>
              <a:t>ddepth</a:t>
            </a:r>
            <a:r>
              <a:rPr lang="en-CA" dirty="0" smtClean="0">
                <a:sym typeface="Wingdings" panose="05000000000000000000" pitchFamily="2" charset="2"/>
              </a:rPr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3250794" cy="3250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07" y="1853248"/>
            <a:ext cx="3250794" cy="3250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48" y="1853248"/>
            <a:ext cx="3250794" cy="3250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111" y="5104042"/>
            <a:ext cx="32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1S, 1D, 26s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564607" y="5104042"/>
            <a:ext cx="32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1S, 4D, 34s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341848" y="5125199"/>
            <a:ext cx="32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1S, 16D, 36s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6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451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MONTE CARLO PATH TRACING</vt:lpstr>
      <vt:lpstr>What is Monte Carlo Path Tracing?</vt:lpstr>
      <vt:lpstr>Precursors</vt:lpstr>
      <vt:lpstr>Precursors</vt:lpstr>
      <vt:lpstr>Next Step: J. Kayija &amp; Rendering Eqn</vt:lpstr>
      <vt:lpstr>The Algorithm</vt:lpstr>
      <vt:lpstr>The Probability Density Function (pdf)</vt:lpstr>
      <vt:lpstr>Application Architecture</vt:lpstr>
      <vt:lpstr>Results (ssamples, ddepth)</vt:lpstr>
      <vt:lpstr>Results (ssamples, ddepth)</vt:lpstr>
      <vt:lpstr>Results (ssamples, ddepth)</vt:lpstr>
      <vt:lpstr>Observations</vt:lpstr>
      <vt:lpstr>Further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PATH TRACING</dc:title>
  <dc:creator>Alex Nickels</dc:creator>
  <cp:lastModifiedBy>Alex Nickels</cp:lastModifiedBy>
  <cp:revision>16</cp:revision>
  <dcterms:created xsi:type="dcterms:W3CDTF">2015-12-03T10:20:07Z</dcterms:created>
  <dcterms:modified xsi:type="dcterms:W3CDTF">2015-12-03T19:02:35Z</dcterms:modified>
</cp:coreProperties>
</file>