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7" r:id="rId7"/>
    <p:sldId id="269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04F34D-EACA-0458-FFE7-87CFC7BE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A824FC7-DAA8-6D9B-E50D-DEA096BF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65F9D3A-C14D-3BF8-0BB8-7CAA823E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7BA84F8-BB8D-44F9-1812-A12DA372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D22C178-99FF-8ADD-11E7-88A7943E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03294E-B569-1B50-2326-043F3528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A43B8CE-4B70-3E84-4F61-467248F0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467FBAD-681E-AC78-ADBB-406A4502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EEA91B4-BAA8-D082-A96B-DF0FD60E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DBD240E-D407-A3BC-62A6-05658E6F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8EA0210-08BC-6C85-6E68-6D80FFBD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4A78643-CD68-3508-57E6-45AEDB06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7F19A04-3F13-5920-B9B7-CB0089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8047023-CBC3-6270-0AAE-B962C3E2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B346F69-1A61-82E1-1538-AF913589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B0FF42-E31A-A6A2-8C66-32E28F7F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B8F32E-7C49-CCA5-23F9-EF88A064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DE3057D-96DE-05C1-1D00-8B87DBF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87FF365-38BC-319C-A487-ECF9A82B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A40CF7F-E964-A4EF-E45C-1F530A8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A084F-6007-0CA5-469F-2D668052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CA0C315-69C1-D692-32DA-370ED267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6DC2A1B-2F3D-3ED5-9E73-DFB8A772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8F3C8AB-430C-08B4-F4F3-E046CA6D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C007DA-F082-FCD5-62F2-33587E3D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9648E8-7CB0-DF3E-ACFC-4A09F7EC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8724BB-D36F-9335-8CB0-496DD9CE7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E931620-8C56-08C9-06F5-70086C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42B9F14-0E76-A209-9E14-156F15F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BD18D3B-C5D5-76FB-71D5-29871B96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BFFA5AE-F0B3-4256-64EB-3F1D0E2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D4EF85-C6D4-1B00-EDE5-580E0A9E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D287779-E5BE-955C-7B0D-9497B681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9F30A00-2AEC-921D-260F-3D1522F7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8D262488-7F05-FBB5-071A-B502FE682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0A00299-2BE0-AD9A-4695-50EF74003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28CADBA-31DD-34F7-650B-D1E9E323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89D8993-EEF5-4F86-71DF-0FD7BEA6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C8E6A50-3C28-50D7-C079-9EEF688F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C4ED71-21F8-0DD9-A20D-36493D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A95CC612-AF2C-904C-867B-602BE8E5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4A8A259-DD6E-B3F9-3CE0-C5410881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3CC9C57-2EA1-AF96-A77A-9A1C74AF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9EA325F-BEF4-76E5-77AE-FB0E8401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2A2042A-315F-BFF1-1EF8-03326F8B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CA7C2A5-4F3E-30B0-EAD2-2B6EF47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D5C4FF-EB6C-284C-1D63-1B29E29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00E071-3481-C858-2252-52B64D4E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CA859F6-AFA6-91CC-87E1-C4CB13F8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415FEE6-E486-AE1A-6922-651024D3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A895D0A-3935-5FCF-8399-50556935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00744F6-ABB0-C58A-D477-B838EDF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4F73CB-0F91-78B2-4E7B-E2016CF2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02D6C07F-EA20-3A3B-519F-15AAF93A4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8E71BA6-8000-7211-2229-FCEEF83E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10B285B-D3DA-83CB-0CA8-7CF49B71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F1E6DD7-A159-FCBC-1994-B77B2FF3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F11C2FE-ED49-0950-DD78-20558563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2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2C975C-3D0B-5A09-91BF-D55F4C8C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8038364-543F-D6B8-CB17-406658BF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DF4FD11-DBA8-C5FE-987D-928A13412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9011-627A-4ADF-A858-5BD5817E72B5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B11CAED-5963-EDDB-B282-C733D5AF2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79EE4CC-C6BE-CD93-4160-FB9ABE27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BF6EBD-1F9F-8488-B405-470FB64A5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94" y="216763"/>
            <a:ext cx="11513975" cy="80682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Skillfactory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2E4CBE7-78D4-E4CA-68BC-AC15BA51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269" y="5015267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потока дополнительного профессионального образования «Информационная безопасность»                                  Шумков А.А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5DBF6EBD-1F9F-8488-B405-470FB64A559D}"/>
              </a:ext>
            </a:extLst>
          </p:cNvPr>
          <p:cNvSpPr txBox="1">
            <a:spLocks/>
          </p:cNvSpPr>
          <p:nvPr/>
        </p:nvSpPr>
        <p:spPr>
          <a:xfrm>
            <a:off x="-218363" y="2208627"/>
            <a:ext cx="12410363" cy="2053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ВЫПУСКНОЙ КВАЛИФИКАЦИОННОЙ РАБОТЫ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И УСТРАНЕНИЯ УЯЗВИМОСТЕЙ В ОТКРЫТОМ ПРОГРАММНОМ ОБЕСПЕЧЕНИИ ДЛЯ ФИНАНСОВОЙ СФЕРЫ</a:t>
            </a:r>
            <a:endParaRPr lang="ru-RU" sz="2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5ACF8B-8CF6-98D5-ED02-FEB2991AD9C8}"/>
              </a:ext>
            </a:extLst>
          </p:cNvPr>
          <p:cNvSpPr txBox="1"/>
          <p:nvPr/>
        </p:nvSpPr>
        <p:spPr>
          <a:xfrm>
            <a:off x="268254" y="508008"/>
            <a:ext cx="11199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u="sng" dirty="0" smtClean="0">
                <a:latin typeface="Times New Roman" panose="02020603050405020304" pitchFamily="18" charset="0"/>
              </a:rPr>
              <a:t>Полученные результаты: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5ACF8B-8CF6-98D5-ED02-FEB2991AD9C8}"/>
              </a:ext>
            </a:extLst>
          </p:cNvPr>
          <p:cNvSpPr txBox="1"/>
          <p:nvPr/>
        </p:nvSpPr>
        <p:spPr>
          <a:xfrm>
            <a:off x="268254" y="508008"/>
            <a:ext cx="111990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РАБОТЫ:</a:t>
            </a:r>
          </a:p>
          <a:p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разработка эффективного практического метода поиска и устранения уязвимостей в открытом программном обеспечении для финансовой сферы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CB392D-9E2E-9B96-B942-9F089F49CE61}"/>
              </a:ext>
            </a:extLst>
          </p:cNvPr>
          <p:cNvSpPr txBox="1"/>
          <p:nvPr/>
        </p:nvSpPr>
        <p:spPr>
          <a:xfrm>
            <a:off x="268253" y="2903989"/>
            <a:ext cx="111990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u="sng" dirty="0" smtClean="0">
                <a:latin typeface="Times New Roman" panose="02020603050405020304" pitchFamily="18" charset="0"/>
              </a:rPr>
              <a:t>ЗАДАЧИ:</a:t>
            </a:r>
          </a:p>
          <a:p>
            <a:endParaRPr lang="ru-RU" sz="2400" dirty="0">
              <a:latin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Особенности открытого программного обеспечения</a:t>
            </a: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Анализ рисков и угроз, связанных с уязвимостями в финансовом программном обеспечении</a:t>
            </a: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Описание цикла оценки </a:t>
            </a:r>
            <a:r>
              <a:rPr lang="ru-RU" sz="2000" dirty="0" err="1" smtClean="0">
                <a:latin typeface="Times New Roman" panose="02020603050405020304" pitchFamily="18" charset="0"/>
              </a:rPr>
              <a:t>зищещнности</a:t>
            </a:r>
            <a:r>
              <a:rPr lang="ru-RU" sz="2000" dirty="0" smtClean="0">
                <a:latin typeface="Times New Roman" panose="02020603050405020304" pitchFamily="18" charset="0"/>
              </a:rPr>
              <a:t> открытого программного обеспечения</a:t>
            </a: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Разработка методики поиска уязвимостей</a:t>
            </a: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Пример реализации скрипта автоматизированного поиска уязвимостей в открытом программном обеспечении, используемом в финансовой сферы</a:t>
            </a:r>
          </a:p>
          <a:p>
            <a:pPr marL="514350" indent="-51435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</a:rPr>
              <a:t>Обзор экономических показателей</a:t>
            </a:r>
            <a:r>
              <a:rPr lang="ru-RU" sz="2800" u="sng" dirty="0" smtClean="0">
                <a:latin typeface="Times New Roman" panose="02020603050405020304" pitchFamily="18" charset="0"/>
              </a:rPr>
              <a:t> </a:t>
            </a:r>
            <a:endParaRPr lang="ru-RU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5ACF8B-8CF6-98D5-ED02-FEB2991AD9C8}"/>
              </a:ext>
            </a:extLst>
          </p:cNvPr>
          <p:cNvSpPr txBox="1"/>
          <p:nvPr/>
        </p:nvSpPr>
        <p:spPr>
          <a:xfrm>
            <a:off x="268254" y="508008"/>
            <a:ext cx="11199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Особенности открытого ПО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5ACF8B-8CF6-98D5-ED02-FEB2991AD9C8}"/>
              </a:ext>
            </a:extLst>
          </p:cNvPr>
          <p:cNvSpPr txBox="1"/>
          <p:nvPr/>
        </p:nvSpPr>
        <p:spPr>
          <a:xfrm>
            <a:off x="268253" y="1589323"/>
            <a:ext cx="11199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Особенности открытого ПО в финансовой сфере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3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FEB17EB-78D0-2522-746D-55639B86840C}"/>
              </a:ext>
            </a:extLst>
          </p:cNvPr>
          <p:cNvSpPr txBox="1"/>
          <p:nvPr/>
        </p:nvSpPr>
        <p:spPr>
          <a:xfrm>
            <a:off x="0" y="1"/>
            <a:ext cx="12192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ru-RU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 уязвимости и их последствия в </a:t>
            </a:r>
            <a:r>
              <a:rPr lang="ru-RU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финансовом ПО</a:t>
            </a:r>
            <a:endParaRPr lang="ru-RU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61C6FFE5-B4CB-8A1F-BD5B-A071FC78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6354"/>
              </p:ext>
            </p:extLst>
          </p:nvPr>
        </p:nvGraphicFramePr>
        <p:xfrm>
          <a:off x="105746" y="1227704"/>
          <a:ext cx="11980507" cy="547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785">
                  <a:extLst>
                    <a:ext uri="{9D8B030D-6E8A-4147-A177-3AD203B41FA5}">
                      <a16:colId xmlns="" xmlns:a16="http://schemas.microsoft.com/office/drawing/2014/main" val="1101645518"/>
                    </a:ext>
                  </a:extLst>
                </a:gridCol>
                <a:gridCol w="2821785">
                  <a:extLst>
                    <a:ext uri="{9D8B030D-6E8A-4147-A177-3AD203B41FA5}">
                      <a16:colId xmlns="" xmlns:a16="http://schemas.microsoft.com/office/drawing/2014/main" val="3854430087"/>
                    </a:ext>
                  </a:extLst>
                </a:gridCol>
                <a:gridCol w="2821785">
                  <a:extLst>
                    <a:ext uri="{9D8B030D-6E8A-4147-A177-3AD203B41FA5}">
                      <a16:colId xmlns="" xmlns:a16="http://schemas.microsoft.com/office/drawing/2014/main" val="1760550810"/>
                    </a:ext>
                  </a:extLst>
                </a:gridCol>
                <a:gridCol w="3515152">
                  <a:extLst>
                    <a:ext uri="{9D8B030D-6E8A-4147-A177-3AD203B41FA5}">
                      <a16:colId xmlns="" xmlns:a16="http://schemas.microsoft.com/office/drawing/2014/main" val="3867021105"/>
                    </a:ext>
                  </a:extLst>
                </a:gridCol>
              </a:tblGrid>
              <a:tr h="278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Тип уязвимости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Описание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Пример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Последствия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="" xmlns:a16="http://schemas.microsoft.com/office/drawing/2014/main" val="2581418075"/>
                  </a:ext>
                </a:extLst>
              </a:tr>
              <a:tr h="2145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SQL-инъекция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Внедрение злонамеренного кода в базы данных через плохо обработанные входные поля.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Злоумышленник получает доступ к базе данных больницы и извлекает конфиденциальные записи пациентов.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Нарушение конфиденциальности пациента, потенциальная кража личности.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="" xmlns:a16="http://schemas.microsoft.com/office/drawing/2014/main" val="515465079"/>
                  </a:ext>
                </a:extLst>
              </a:tr>
              <a:tr h="1523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Межсайтовый скриптинг (XSS)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Выполнение злонамеренных скриптов в браузере пользователя.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Злоумышленник использует уязвимость XSS в онлайн-портале пациентов.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Несанкционированный доступ к данным пациентов, манипуляция информацией пациента.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="" xmlns:a16="http://schemas.microsoft.com/office/drawing/2014/main" val="3513205471"/>
                  </a:ext>
                </a:extLst>
              </a:tr>
              <a:tr h="1523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Нешифрованная передача данных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Передача данных по сети без использования шифрования.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Данные пациентов, отправленные по незащищенному соединению, перехватываются.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Перехват чувствительных данных, потенциальное нарушение безопасности данных.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="" xmlns:a16="http://schemas.microsoft.com/office/drawing/2014/main" val="126275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5911" y="664908"/>
            <a:ext cx="753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</a:rPr>
              <a:t>Цикл оценки защищенности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DE7BBE-1378-2D13-BA39-DAD9C533ABE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Методика поиска и анализа уязвимостей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A0ABD6-B1BA-903A-8A70-B34BA57073B6}"/>
              </a:ext>
            </a:extLst>
          </p:cNvPr>
          <p:cNvSpPr txBox="1"/>
          <p:nvPr/>
        </p:nvSpPr>
        <p:spPr>
          <a:xfrm>
            <a:off x="0" y="646332"/>
            <a:ext cx="12192000" cy="573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Первоначальная оценка рисков и картирование среды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подходящих инструментов сканирования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параметров сканирования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Активное и пассивное сканирование уязвимостей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на проникновение и симуляция атак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Автоматический и ручной анализ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Контекстный анализ уязвимостей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 и отчетность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плана восстановления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Непрерывный мониторинг и переоценка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AA634-5B5F-2A5C-D779-EB16C71A394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скрипта для поиска уязвимостей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DD16E2-C2D5-1F73-928F-51FD961F9EFF}"/>
              </a:ext>
            </a:extLst>
          </p:cNvPr>
          <p:cNvSpPr txBox="1"/>
          <p:nvPr/>
        </p:nvSpPr>
        <p:spPr>
          <a:xfrm>
            <a:off x="132961" y="411916"/>
            <a:ext cx="6162868" cy="170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2 функции: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bandit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01616F9-C135-EEEA-6929-0489BB40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9" y="600983"/>
            <a:ext cx="5122558" cy="61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125034C1-2FD1-9FC7-BBB7-DE4E38B3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4" y="836755"/>
            <a:ext cx="10478245" cy="57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214F88-CCAC-9345-4ED8-3CD194C89491}"/>
              </a:ext>
            </a:extLst>
          </p:cNvPr>
          <p:cNvSpPr txBox="1"/>
          <p:nvPr/>
        </p:nvSpPr>
        <p:spPr>
          <a:xfrm>
            <a:off x="83992" y="49183"/>
            <a:ext cx="11165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крипт для проверки и поиска уязвимостей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3421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9126A200-EB10-E0DE-09CA-BCB403D3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" y="1271140"/>
            <a:ext cx="11513943" cy="1890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7C4D357-E2A5-4CB4-A27F-FB7C3386A202}"/>
              </a:ext>
            </a:extLst>
          </p:cNvPr>
          <p:cNvSpPr txBox="1"/>
          <p:nvPr/>
        </p:nvSpPr>
        <p:spPr>
          <a:xfrm>
            <a:off x="339027" y="267868"/>
            <a:ext cx="8179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 выполнения запроса на проверку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01140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294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Онлайн-школа Skillfactory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И УСТРАНЕНИЯ УЯЗВИМОСТЕЙ В ОТКРЫТОМ ПРОГРАММНОМ ОБЕСПЕЧЕНИИ ДЛЯ МЕДИЦИНСКОЙ СФЕРЫ</dc:title>
  <dc:creator>Fayzi Abdushukurov</dc:creator>
  <cp:lastModifiedBy>office</cp:lastModifiedBy>
  <cp:revision>6</cp:revision>
  <dcterms:created xsi:type="dcterms:W3CDTF">2024-02-03T10:56:26Z</dcterms:created>
  <dcterms:modified xsi:type="dcterms:W3CDTF">2024-03-24T21:54:09Z</dcterms:modified>
</cp:coreProperties>
</file>