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64" r:id="rId5"/>
    <p:sldId id="259" r:id="rId6"/>
    <p:sldId id="265" r:id="rId7"/>
    <p:sldId id="261" r:id="rId8"/>
    <p:sldId id="266" r:id="rId9"/>
    <p:sldId id="263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6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8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3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E409-F99F-4EA9-AC89-381EE54FDD9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48F9-A726-463F-8D91-8BC52046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Searching in </a:t>
            </a:r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51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45327" y="2242066"/>
            <a:ext cx="1447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QueryParser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752600" y="2699266"/>
            <a:ext cx="692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3169227" y="3156466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38400" y="4267200"/>
            <a:ext cx="1524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62600" y="2165866"/>
            <a:ext cx="16002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Searcher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0" y="3581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fragments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220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object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5" idx="3"/>
            <a:endCxn id="18" idx="1"/>
          </p:cNvCxnSpPr>
          <p:nvPr/>
        </p:nvCxnSpPr>
        <p:spPr>
          <a:xfrm>
            <a:off x="3893127" y="2699266"/>
            <a:ext cx="16694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r>
              <a:rPr lang="en-US" dirty="0" smtClean="0">
                <a:solidFill>
                  <a:srgbClr val="0070C0"/>
                </a:solidFill>
              </a:rPr>
              <a:t> Queries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077200" cy="43434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erm query  </a:t>
            </a:r>
            <a:r>
              <a:rPr lang="en-US" sz="2400" dirty="0" smtClean="0">
                <a:solidFill>
                  <a:srgbClr val="0070C0"/>
                </a:solidFill>
              </a:rPr>
              <a:t>(matches a precise term)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wildcard query  </a:t>
            </a:r>
            <a:r>
              <a:rPr lang="en-US" sz="2400" dirty="0" smtClean="0">
                <a:solidFill>
                  <a:srgbClr val="0070C0"/>
                </a:solidFill>
              </a:rPr>
              <a:t>(portions of the term unspecified e.g. </a:t>
            </a:r>
            <a:r>
              <a:rPr lang="en-US" sz="2400" dirty="0" err="1" smtClean="0">
                <a:solidFill>
                  <a:srgbClr val="0070C0"/>
                </a:solidFill>
              </a:rPr>
              <a:t>te</a:t>
            </a:r>
            <a:r>
              <a:rPr lang="en-US" sz="2400" dirty="0" smtClean="0">
                <a:solidFill>
                  <a:srgbClr val="0070C0"/>
                </a:solidFill>
              </a:rPr>
              <a:t>*t = test , text)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refix query </a:t>
            </a:r>
            <a:r>
              <a:rPr lang="en-US" sz="2400" dirty="0" smtClean="0">
                <a:solidFill>
                  <a:srgbClr val="0070C0"/>
                </a:solidFill>
              </a:rPr>
              <a:t>(end of the term unspecified ca* = cat , camp)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</a:rPr>
              <a:t>uzzy query </a:t>
            </a:r>
            <a:r>
              <a:rPr lang="en-US" sz="2400" dirty="0" smtClean="0">
                <a:solidFill>
                  <a:srgbClr val="0070C0"/>
                </a:solidFill>
              </a:rPr>
              <a:t>(matches term on basis of </a:t>
            </a:r>
            <a:r>
              <a:rPr lang="en-US" sz="2400" dirty="0" err="1">
                <a:solidFill>
                  <a:srgbClr val="0070C0"/>
                </a:solidFill>
              </a:rPr>
              <a:t>Levenshtein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Distance for e.g. roam~ = roam, foam, roams)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hrase query </a:t>
            </a:r>
            <a:r>
              <a:rPr lang="en-US" sz="2400" dirty="0" smtClean="0">
                <a:solidFill>
                  <a:srgbClr val="0070C0"/>
                </a:solidFill>
              </a:rPr>
              <a:t>(matches multiple terms in sequence/proximity)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</a:rPr>
              <a:t>ange query </a:t>
            </a:r>
            <a:r>
              <a:rPr lang="en-US" sz="2400" dirty="0" smtClean="0">
                <a:solidFill>
                  <a:srgbClr val="0070C0"/>
                </a:solidFill>
              </a:rPr>
              <a:t>(matches alphabetic or numeric range of terms)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</a:rPr>
              <a:t>oolean</a:t>
            </a:r>
            <a:r>
              <a:rPr lang="en-US" sz="2400" b="1" dirty="0" smtClean="0">
                <a:solidFill>
                  <a:schemeClr val="tx1"/>
                </a:solidFill>
              </a:rPr>
              <a:t> query </a:t>
            </a:r>
            <a:r>
              <a:rPr lang="en-US" sz="2400" dirty="0" smtClean="0">
                <a:solidFill>
                  <a:srgbClr val="0070C0"/>
                </a:solidFill>
              </a:rPr>
              <a:t>(logically composite other queries)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</a:rPr>
              <a:t>oosted Search </a:t>
            </a:r>
            <a:r>
              <a:rPr lang="en-US" sz="2400" dirty="0" smtClean="0">
                <a:solidFill>
                  <a:srgbClr val="0070C0"/>
                </a:solidFill>
              </a:rPr>
              <a:t>(increases the relevance of a term in the query)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2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oosted search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jakarta</a:t>
            </a:r>
            <a:r>
              <a:rPr lang="en-US" dirty="0" smtClean="0">
                <a:solidFill>
                  <a:srgbClr val="0070C0"/>
                </a:solidFill>
              </a:rPr>
              <a:t> apache</a:t>
            </a:r>
          </a:p>
        </p:txBody>
      </p:sp>
    </p:spTree>
    <p:extLst>
      <p:ext uri="{BB962C8B-B14F-4D97-AF65-F5344CB8AC3E}">
        <p14:creationId xmlns:p14="http://schemas.microsoft.com/office/powerpoint/2010/main" val="71315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oosted search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jakarta</a:t>
            </a:r>
            <a:r>
              <a:rPr lang="en-US" dirty="0" smtClean="0">
                <a:solidFill>
                  <a:srgbClr val="0070C0"/>
                </a:solidFill>
              </a:rPr>
              <a:t> apache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jakarta^4 apache</a:t>
            </a:r>
          </a:p>
        </p:txBody>
      </p:sp>
    </p:spTree>
    <p:extLst>
      <p:ext uri="{BB962C8B-B14F-4D97-AF65-F5344CB8AC3E}">
        <p14:creationId xmlns:p14="http://schemas.microsoft.com/office/powerpoint/2010/main" val="64107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oosted search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jakarta</a:t>
            </a:r>
            <a:r>
              <a:rPr lang="en-US" dirty="0" smtClean="0">
                <a:solidFill>
                  <a:srgbClr val="0070C0"/>
                </a:solidFill>
              </a:rPr>
              <a:t> apache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jakarta^4 apache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it-IT" dirty="0" smtClean="0">
                <a:solidFill>
                  <a:srgbClr val="0070C0"/>
                </a:solidFill>
              </a:rPr>
              <a:t>"jakarta apache"^4 "Apache Lucene"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7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r>
              <a:rPr lang="en-US" dirty="0" smtClean="0">
                <a:solidFill>
                  <a:srgbClr val="0070C0"/>
                </a:solidFill>
              </a:rPr>
              <a:t> Queries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077200" cy="43434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erm query  </a:t>
            </a:r>
            <a:r>
              <a:rPr lang="en-US" sz="2400" dirty="0" smtClean="0">
                <a:solidFill>
                  <a:srgbClr val="0070C0"/>
                </a:solidFill>
              </a:rPr>
              <a:t>(matches a precise term)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wildcard query  </a:t>
            </a:r>
            <a:r>
              <a:rPr lang="en-US" sz="2400" dirty="0" smtClean="0">
                <a:solidFill>
                  <a:srgbClr val="0070C0"/>
                </a:solidFill>
              </a:rPr>
              <a:t>(portions of the term unspecified e.g. </a:t>
            </a:r>
            <a:r>
              <a:rPr lang="en-US" sz="2400" dirty="0" err="1" smtClean="0">
                <a:solidFill>
                  <a:srgbClr val="0070C0"/>
                </a:solidFill>
              </a:rPr>
              <a:t>te</a:t>
            </a:r>
            <a:r>
              <a:rPr lang="en-US" sz="2400" dirty="0" smtClean="0">
                <a:solidFill>
                  <a:srgbClr val="0070C0"/>
                </a:solidFill>
              </a:rPr>
              <a:t>*t = test , text)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refix query </a:t>
            </a:r>
            <a:r>
              <a:rPr lang="en-US" sz="2400" dirty="0" smtClean="0">
                <a:solidFill>
                  <a:srgbClr val="0070C0"/>
                </a:solidFill>
              </a:rPr>
              <a:t>(end of the term unspecified ca* = cat , camp)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</a:rPr>
              <a:t>uzzy query </a:t>
            </a:r>
            <a:r>
              <a:rPr lang="en-US" sz="2400" dirty="0" smtClean="0">
                <a:solidFill>
                  <a:srgbClr val="0070C0"/>
                </a:solidFill>
              </a:rPr>
              <a:t>(matches term on basis of </a:t>
            </a:r>
            <a:r>
              <a:rPr lang="en-US" sz="2400" dirty="0" err="1">
                <a:solidFill>
                  <a:srgbClr val="0070C0"/>
                </a:solidFill>
              </a:rPr>
              <a:t>Levenshtein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Distance for e.g. roam~ = roam, foam, roams)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hrase query </a:t>
            </a:r>
            <a:r>
              <a:rPr lang="en-US" sz="2400" dirty="0" smtClean="0">
                <a:solidFill>
                  <a:srgbClr val="0070C0"/>
                </a:solidFill>
              </a:rPr>
              <a:t>(matches multiple terms in sequence/proximity)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</a:rPr>
              <a:t>ange query </a:t>
            </a:r>
            <a:r>
              <a:rPr lang="en-US" sz="2400" dirty="0" smtClean="0">
                <a:solidFill>
                  <a:srgbClr val="0070C0"/>
                </a:solidFill>
              </a:rPr>
              <a:t>(matches alphabetic or numeric range of terms)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</a:rPr>
              <a:t>oolean</a:t>
            </a:r>
            <a:r>
              <a:rPr lang="en-US" sz="2400" b="1" dirty="0" smtClean="0">
                <a:solidFill>
                  <a:schemeClr val="tx1"/>
                </a:solidFill>
              </a:rPr>
              <a:t> query </a:t>
            </a:r>
            <a:r>
              <a:rPr lang="en-US" sz="2400" dirty="0" smtClean="0">
                <a:solidFill>
                  <a:srgbClr val="0070C0"/>
                </a:solidFill>
              </a:rPr>
              <a:t>(logically composite other queries)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</a:rPr>
              <a:t>oosted Search </a:t>
            </a:r>
            <a:r>
              <a:rPr lang="en-US" sz="2400" dirty="0" smtClean="0">
                <a:solidFill>
                  <a:srgbClr val="0070C0"/>
                </a:solidFill>
              </a:rPr>
              <a:t>(increases the relevance of a term in the query)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fuzzy query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roam~1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default is roam~2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r>
              <a:rPr lang="en-US" dirty="0" smtClean="0">
                <a:solidFill>
                  <a:srgbClr val="0070C0"/>
                </a:solidFill>
              </a:rPr>
              <a:t> Queries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077200" cy="43434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erm query  </a:t>
            </a:r>
            <a:r>
              <a:rPr lang="en-US" sz="2400" dirty="0" smtClean="0">
                <a:solidFill>
                  <a:srgbClr val="0070C0"/>
                </a:solidFill>
              </a:rPr>
              <a:t>(matches a precise term)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wildcard query  </a:t>
            </a:r>
            <a:r>
              <a:rPr lang="en-US" sz="2400" dirty="0" smtClean="0">
                <a:solidFill>
                  <a:srgbClr val="0070C0"/>
                </a:solidFill>
              </a:rPr>
              <a:t>(portions of the term unspecified e.g. </a:t>
            </a:r>
            <a:r>
              <a:rPr lang="en-US" sz="2400" dirty="0" err="1" smtClean="0">
                <a:solidFill>
                  <a:srgbClr val="0070C0"/>
                </a:solidFill>
              </a:rPr>
              <a:t>te</a:t>
            </a:r>
            <a:r>
              <a:rPr lang="en-US" sz="2400" dirty="0" smtClean="0">
                <a:solidFill>
                  <a:srgbClr val="0070C0"/>
                </a:solidFill>
              </a:rPr>
              <a:t>*t = test , text)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refix query </a:t>
            </a:r>
            <a:r>
              <a:rPr lang="en-US" sz="2400" dirty="0" smtClean="0">
                <a:solidFill>
                  <a:srgbClr val="0070C0"/>
                </a:solidFill>
              </a:rPr>
              <a:t>(end of the term unspecified ca* = cat , camp)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</a:rPr>
              <a:t>uzzy query </a:t>
            </a:r>
            <a:r>
              <a:rPr lang="en-US" sz="2400" dirty="0" smtClean="0">
                <a:solidFill>
                  <a:srgbClr val="0070C0"/>
                </a:solidFill>
              </a:rPr>
              <a:t>(matches term on basis of </a:t>
            </a:r>
            <a:r>
              <a:rPr lang="en-US" sz="2400" dirty="0" err="1">
                <a:solidFill>
                  <a:srgbClr val="0070C0"/>
                </a:solidFill>
              </a:rPr>
              <a:t>Levenshtein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Distance for e.g. roam~ = roam, foam, roams)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hrase query </a:t>
            </a:r>
            <a:r>
              <a:rPr lang="en-US" sz="2400" dirty="0" smtClean="0">
                <a:solidFill>
                  <a:srgbClr val="0070C0"/>
                </a:solidFill>
              </a:rPr>
              <a:t>(matches multiple terms in sequence/proximity)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</a:rPr>
              <a:t>ange query </a:t>
            </a:r>
            <a:r>
              <a:rPr lang="en-US" sz="2400" dirty="0" smtClean="0">
                <a:solidFill>
                  <a:srgbClr val="0070C0"/>
                </a:solidFill>
              </a:rPr>
              <a:t>(matches alphabetic or numeric range of terms)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</a:rPr>
              <a:t>oolean</a:t>
            </a:r>
            <a:r>
              <a:rPr lang="en-US" sz="2400" b="1" dirty="0" smtClean="0">
                <a:solidFill>
                  <a:schemeClr val="tx1"/>
                </a:solidFill>
              </a:rPr>
              <a:t> query </a:t>
            </a:r>
            <a:r>
              <a:rPr lang="en-US" sz="2400" dirty="0" smtClean="0">
                <a:solidFill>
                  <a:srgbClr val="0070C0"/>
                </a:solidFill>
              </a:rPr>
              <a:t>(logically composite other queries)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</a:rPr>
              <a:t>oosted Search </a:t>
            </a:r>
            <a:r>
              <a:rPr lang="en-US" sz="2400" dirty="0" smtClean="0">
                <a:solidFill>
                  <a:srgbClr val="0070C0"/>
                </a:solidFill>
              </a:rPr>
              <a:t>(increases the relevance of a term in the query)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 smtClean="0">
                <a:solidFill>
                  <a:srgbClr val="0070C0"/>
                </a:solidFill>
              </a:rPr>
              <a:t>hrase query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“apache </a:t>
            </a:r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Proximity query : “apache lucene”~5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6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r>
              <a:rPr lang="en-US" dirty="0" smtClean="0">
                <a:solidFill>
                  <a:srgbClr val="0070C0"/>
                </a:solidFill>
              </a:rPr>
              <a:t> Queries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077200" cy="43434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erm query  </a:t>
            </a:r>
            <a:r>
              <a:rPr lang="en-US" sz="2400" dirty="0" smtClean="0">
                <a:solidFill>
                  <a:srgbClr val="0070C0"/>
                </a:solidFill>
              </a:rPr>
              <a:t>(matches a precise term)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wildcard query  </a:t>
            </a:r>
            <a:r>
              <a:rPr lang="en-US" sz="2400" dirty="0" smtClean="0">
                <a:solidFill>
                  <a:srgbClr val="0070C0"/>
                </a:solidFill>
              </a:rPr>
              <a:t>(portions of the term unspecified e.g. </a:t>
            </a:r>
            <a:r>
              <a:rPr lang="en-US" sz="2400" dirty="0" err="1" smtClean="0">
                <a:solidFill>
                  <a:srgbClr val="0070C0"/>
                </a:solidFill>
              </a:rPr>
              <a:t>te</a:t>
            </a:r>
            <a:r>
              <a:rPr lang="en-US" sz="2400" dirty="0" smtClean="0">
                <a:solidFill>
                  <a:srgbClr val="0070C0"/>
                </a:solidFill>
              </a:rPr>
              <a:t>*t = test , text)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refix query </a:t>
            </a:r>
            <a:r>
              <a:rPr lang="en-US" sz="2400" dirty="0" smtClean="0">
                <a:solidFill>
                  <a:srgbClr val="0070C0"/>
                </a:solidFill>
              </a:rPr>
              <a:t>(end of the term unspecified ca* = cat , camp)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</a:rPr>
              <a:t>uzzy query </a:t>
            </a:r>
            <a:r>
              <a:rPr lang="en-US" sz="2400" dirty="0" smtClean="0">
                <a:solidFill>
                  <a:srgbClr val="0070C0"/>
                </a:solidFill>
              </a:rPr>
              <a:t>(matches term on basis of </a:t>
            </a:r>
            <a:r>
              <a:rPr lang="en-US" sz="2400" dirty="0" err="1">
                <a:solidFill>
                  <a:srgbClr val="0070C0"/>
                </a:solidFill>
              </a:rPr>
              <a:t>Levenshtein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Distance for e.g. roam~ = roam, foam, roams)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hrase query </a:t>
            </a:r>
            <a:r>
              <a:rPr lang="en-US" sz="2400" dirty="0" smtClean="0">
                <a:solidFill>
                  <a:srgbClr val="0070C0"/>
                </a:solidFill>
              </a:rPr>
              <a:t>(matches multiple terms in sequence/proximity)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</a:rPr>
              <a:t>ange query </a:t>
            </a:r>
            <a:r>
              <a:rPr lang="en-US" sz="2400" dirty="0" smtClean="0">
                <a:solidFill>
                  <a:srgbClr val="0070C0"/>
                </a:solidFill>
              </a:rPr>
              <a:t>(matches alphabetic or numeric range of terms)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</a:rPr>
              <a:t>oolean</a:t>
            </a:r>
            <a:r>
              <a:rPr lang="en-US" sz="2400" b="1" dirty="0" smtClean="0">
                <a:solidFill>
                  <a:schemeClr val="tx1"/>
                </a:solidFill>
              </a:rPr>
              <a:t> query </a:t>
            </a:r>
            <a:r>
              <a:rPr lang="en-US" sz="2400" dirty="0" smtClean="0">
                <a:solidFill>
                  <a:srgbClr val="0070C0"/>
                </a:solidFill>
              </a:rPr>
              <a:t>(logically composite other queries)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</a:rPr>
              <a:t>oosted Search </a:t>
            </a:r>
            <a:r>
              <a:rPr lang="en-US" sz="2400" dirty="0" smtClean="0">
                <a:solidFill>
                  <a:srgbClr val="0070C0"/>
                </a:solidFill>
              </a:rPr>
              <a:t>(increases the relevance of a term in the query)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ange query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mod_date</a:t>
            </a:r>
            <a:r>
              <a:rPr lang="en-US" dirty="0" smtClean="0">
                <a:solidFill>
                  <a:srgbClr val="0070C0"/>
                </a:solidFill>
              </a:rPr>
              <a:t>:[20020101 TO 20030101]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This </a:t>
            </a:r>
            <a:r>
              <a:rPr lang="en-US" dirty="0">
                <a:solidFill>
                  <a:srgbClr val="0070C0"/>
                </a:solidFill>
              </a:rPr>
              <a:t>will find documents whose </a:t>
            </a:r>
            <a:r>
              <a:rPr lang="en-US" dirty="0" err="1">
                <a:solidFill>
                  <a:srgbClr val="0070C0"/>
                </a:solidFill>
              </a:rPr>
              <a:t>mod_date</a:t>
            </a:r>
            <a:r>
              <a:rPr lang="en-US" dirty="0">
                <a:solidFill>
                  <a:srgbClr val="0070C0"/>
                </a:solidFill>
              </a:rPr>
              <a:t> fields have values between 20020101 and 20030101, inclusive.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title:{Aida TO Carmen}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1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r>
              <a:rPr lang="en-US" dirty="0" smtClean="0">
                <a:solidFill>
                  <a:srgbClr val="0070C0"/>
                </a:solidFill>
              </a:rPr>
              <a:t> Queries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077200" cy="43434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erm query  </a:t>
            </a:r>
            <a:r>
              <a:rPr lang="en-US" sz="2400" dirty="0" smtClean="0">
                <a:solidFill>
                  <a:srgbClr val="0070C0"/>
                </a:solidFill>
              </a:rPr>
              <a:t>(matches a precise term)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wildcard query  </a:t>
            </a:r>
            <a:r>
              <a:rPr lang="en-US" sz="2400" dirty="0" smtClean="0">
                <a:solidFill>
                  <a:srgbClr val="0070C0"/>
                </a:solidFill>
              </a:rPr>
              <a:t>(portions of the term unspecified e.g. </a:t>
            </a:r>
            <a:r>
              <a:rPr lang="en-US" sz="2400" dirty="0" err="1" smtClean="0">
                <a:solidFill>
                  <a:srgbClr val="0070C0"/>
                </a:solidFill>
              </a:rPr>
              <a:t>te</a:t>
            </a:r>
            <a:r>
              <a:rPr lang="en-US" sz="2400" dirty="0" smtClean="0">
                <a:solidFill>
                  <a:srgbClr val="0070C0"/>
                </a:solidFill>
              </a:rPr>
              <a:t>*t = test , text)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refix query </a:t>
            </a:r>
            <a:r>
              <a:rPr lang="en-US" sz="2400" dirty="0" smtClean="0">
                <a:solidFill>
                  <a:srgbClr val="0070C0"/>
                </a:solidFill>
              </a:rPr>
              <a:t>(end of the term unspecified ca* = cat , camp)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</a:rPr>
              <a:t>uzzy query </a:t>
            </a:r>
            <a:r>
              <a:rPr lang="en-US" sz="2400" dirty="0" smtClean="0">
                <a:solidFill>
                  <a:srgbClr val="0070C0"/>
                </a:solidFill>
              </a:rPr>
              <a:t>(matches term on basis of </a:t>
            </a:r>
            <a:r>
              <a:rPr lang="en-US" sz="2400" dirty="0" err="1">
                <a:solidFill>
                  <a:srgbClr val="0070C0"/>
                </a:solidFill>
              </a:rPr>
              <a:t>Levenshtein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Distance for e.g. roam~ = roam, foam, roams)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hrase query </a:t>
            </a:r>
            <a:r>
              <a:rPr lang="en-US" sz="2400" dirty="0" smtClean="0">
                <a:solidFill>
                  <a:srgbClr val="0070C0"/>
                </a:solidFill>
              </a:rPr>
              <a:t>(matches multiple terms in sequence/proximity)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</a:rPr>
              <a:t>ange query </a:t>
            </a:r>
            <a:r>
              <a:rPr lang="en-US" sz="2400" dirty="0" smtClean="0">
                <a:solidFill>
                  <a:srgbClr val="0070C0"/>
                </a:solidFill>
              </a:rPr>
              <a:t>(matches alphabetic or numeric range of terms)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</a:rPr>
              <a:t>oolean</a:t>
            </a:r>
            <a:r>
              <a:rPr lang="en-US" sz="2400" b="1" dirty="0" smtClean="0">
                <a:solidFill>
                  <a:schemeClr val="tx1"/>
                </a:solidFill>
              </a:rPr>
              <a:t> query </a:t>
            </a:r>
            <a:r>
              <a:rPr lang="en-US" sz="2400" dirty="0" smtClean="0">
                <a:solidFill>
                  <a:srgbClr val="0070C0"/>
                </a:solidFill>
              </a:rPr>
              <a:t>(logically composite other queries)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</a:rPr>
              <a:t>oosted Search </a:t>
            </a:r>
            <a:r>
              <a:rPr lang="en-US" sz="2400" dirty="0" smtClean="0">
                <a:solidFill>
                  <a:srgbClr val="0070C0"/>
                </a:solidFill>
              </a:rPr>
              <a:t>(increases the relevance of a term in the query)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</a:p>
          <a:p>
            <a:r>
              <a:rPr lang="it-IT" dirty="0" smtClean="0">
                <a:solidFill>
                  <a:srgbClr val="0070C0"/>
                </a:solidFill>
              </a:rPr>
              <a:t>"jakarta apache" AND "Apache Lucene«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jakarta</a:t>
            </a:r>
            <a:r>
              <a:rPr lang="en-US" dirty="0" smtClean="0">
                <a:solidFill>
                  <a:srgbClr val="0070C0"/>
                </a:solidFill>
              </a:rPr>
              <a:t> apache" OR </a:t>
            </a:r>
            <a:r>
              <a:rPr lang="en-US" dirty="0" err="1" smtClean="0">
                <a:solidFill>
                  <a:srgbClr val="0070C0"/>
                </a:solidFill>
              </a:rPr>
              <a:t>jakarta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NOT</a:t>
            </a:r>
          </a:p>
          <a:p>
            <a:r>
              <a:rPr lang="it-IT" dirty="0" smtClean="0">
                <a:solidFill>
                  <a:srgbClr val="0070C0"/>
                </a:solidFill>
              </a:rPr>
              <a:t>"jakarta apache" NOT "Apache Lucene"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jakarta</a:t>
            </a:r>
            <a:r>
              <a:rPr lang="en-US" dirty="0" smtClean="0">
                <a:solidFill>
                  <a:srgbClr val="0070C0"/>
                </a:solidFill>
              </a:rPr>
              <a:t> apache" -"Apache </a:t>
            </a:r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+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+</a:t>
            </a:r>
            <a:r>
              <a:rPr lang="en-US" dirty="0" err="1" smtClean="0">
                <a:solidFill>
                  <a:srgbClr val="0070C0"/>
                </a:solidFill>
              </a:rPr>
              <a:t>jakarta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0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648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Searching in Lucene</vt:lpstr>
      <vt:lpstr>Lucene Queries</vt:lpstr>
      <vt:lpstr>fuzzy query</vt:lpstr>
      <vt:lpstr>Lucene Queries</vt:lpstr>
      <vt:lpstr>phrase query</vt:lpstr>
      <vt:lpstr>Lucene Queries</vt:lpstr>
      <vt:lpstr>range query</vt:lpstr>
      <vt:lpstr>Lucene Queries</vt:lpstr>
      <vt:lpstr>boolean query</vt:lpstr>
      <vt:lpstr>Lucene Queries</vt:lpstr>
      <vt:lpstr>boosted search</vt:lpstr>
      <vt:lpstr>boosted search</vt:lpstr>
      <vt:lpstr>boosted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 Queries</dc:title>
  <dc:creator>chirag.agrawal</dc:creator>
  <cp:lastModifiedBy>chirag.agrawal</cp:lastModifiedBy>
  <cp:revision>11</cp:revision>
  <dcterms:created xsi:type="dcterms:W3CDTF">2015-04-09T04:36:50Z</dcterms:created>
  <dcterms:modified xsi:type="dcterms:W3CDTF">2015-04-09T05:26:50Z</dcterms:modified>
</cp:coreProperties>
</file>