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0"/>
  </p:notesMasterIdLst>
  <p:sldIdLst>
    <p:sldId id="256" r:id="rId2"/>
    <p:sldId id="257" r:id="rId3"/>
    <p:sldId id="279" r:id="rId4"/>
    <p:sldId id="258" r:id="rId5"/>
    <p:sldId id="280" r:id="rId6"/>
    <p:sldId id="259" r:id="rId7"/>
    <p:sldId id="260" r:id="rId8"/>
    <p:sldId id="261" r:id="rId9"/>
    <p:sldId id="263" r:id="rId10"/>
    <p:sldId id="281" r:id="rId11"/>
    <p:sldId id="265" r:id="rId12"/>
    <p:sldId id="267" r:id="rId13"/>
    <p:sldId id="282" r:id="rId14"/>
    <p:sldId id="268" r:id="rId15"/>
    <p:sldId id="269" r:id="rId16"/>
    <p:sldId id="270" r:id="rId17"/>
    <p:sldId id="271" r:id="rId18"/>
    <p:sldId id="272" r:id="rId19"/>
    <p:sldId id="273" r:id="rId20"/>
    <p:sldId id="283" r:id="rId21"/>
    <p:sldId id="274" r:id="rId22"/>
    <p:sldId id="284" r:id="rId23"/>
    <p:sldId id="286" r:id="rId24"/>
    <p:sldId id="285" r:id="rId25"/>
    <p:sldId id="275" r:id="rId26"/>
    <p:sldId id="276" r:id="rId27"/>
    <p:sldId id="277" r:id="rId28"/>
    <p:sldId id="278" r:id="rId29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1"/>
      <p:bold r:id="rId32"/>
      <p:italic r:id="rId33"/>
      <p:boldItalic r:id="rId34"/>
    </p:embeddedFont>
    <p:embeddedFont>
      <p:font typeface="Proxima Nova Extrabold" panose="020B0604020202020204" charset="0"/>
      <p:bold r:id="rId35"/>
    </p:embeddedFont>
    <p:embeddedFont>
      <p:font typeface="Proxima Nova" panose="020B0604020202020204" charset="0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63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9.fntdata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9289495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51494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bc74ec181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bc74ec181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0994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bc74ec181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bc74ec181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14067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bc74ec181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bc74ec181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79650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bc74ec181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bc74ec181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78487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bc74ec181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bc74ec181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80259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bc74ec181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bc74ec181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16647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bc74ec181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bc74ec181_0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40537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bc74ec181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bc74ec181_0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06575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bc74ec181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bc74ec181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05883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bc74ec181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bc74ec181_0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15722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bc74ec181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bc74ec181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818010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bc74ec181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bc74ec181_0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25728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bc74ec181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bc74ec181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88298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bc74ec181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bc74ec181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66909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bc74ec181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bc74ec181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70560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bc74ec181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bc74ec181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58936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bc74ec181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bc74ec181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49591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bc74ec18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bc74ec18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50825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bc74ec181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bc74ec181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40675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9E3BAA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24750" y="1774050"/>
            <a:ext cx="8149500" cy="20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600"/>
              <a:buNone/>
              <a:defRPr sz="46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624750" y="3225925"/>
            <a:ext cx="84639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Proxima Nova"/>
              <a:buNone/>
              <a:defRPr sz="4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13" name="Google Shape;13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00950" y="661425"/>
            <a:ext cx="2565184" cy="59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2" name="Google Shape;62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30200" algn="ctr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23850" algn="ctr">
              <a:spcBef>
                <a:spcPts val="16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64" name="Google Shape;64;p11"/>
          <p:cNvSpPr txBox="1"/>
          <p:nvPr/>
        </p:nvSpPr>
        <p:spPr>
          <a:xfrm>
            <a:off x="518975" y="200575"/>
            <a:ext cx="33675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 b="1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rPr>
              <a:t>ТЕКСТ</a:t>
            </a:r>
            <a:endParaRPr sz="1300" b="1">
              <a:solidFill>
                <a:srgbClr val="99999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65" name="Google Shape;65;p11"/>
          <p:cNvCxnSpPr/>
          <p:nvPr/>
        </p:nvCxnSpPr>
        <p:spPr>
          <a:xfrm rot="10800000" flipH="1">
            <a:off x="617800" y="588350"/>
            <a:ext cx="415200" cy="3900"/>
          </a:xfrm>
          <a:prstGeom prst="straightConnector1">
            <a:avLst/>
          </a:prstGeom>
          <a:noFill/>
          <a:ln w="38100" cap="flat" cmpd="sng">
            <a:solidFill>
              <a:srgbClr val="9E3BAA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9E3BAA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806950" y="2303250"/>
            <a:ext cx="8122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0"/>
              <a:buNone/>
              <a:defRPr sz="45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cxnSp>
        <p:nvCxnSpPr>
          <p:cNvPr id="17" name="Google Shape;17;p3"/>
          <p:cNvCxnSpPr/>
          <p:nvPr/>
        </p:nvCxnSpPr>
        <p:spPr>
          <a:xfrm rot="10800000" flipH="1">
            <a:off x="922600" y="1045550"/>
            <a:ext cx="415200" cy="3900"/>
          </a:xfrm>
          <a:prstGeom prst="straightConnector1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462900" y="749825"/>
            <a:ext cx="7933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539100" y="1591475"/>
            <a:ext cx="8065800" cy="2984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Char char="●"/>
              <a:defRPr sz="2400"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55600">
              <a:spcBef>
                <a:spcPts val="160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160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16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16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16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16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16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1600"/>
              </a:spcBef>
              <a:spcAft>
                <a:spcPts val="16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22" name="Google Shape;22;p4"/>
          <p:cNvSpPr txBox="1"/>
          <p:nvPr/>
        </p:nvSpPr>
        <p:spPr>
          <a:xfrm>
            <a:off x="518975" y="200575"/>
            <a:ext cx="33675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 b="1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rPr>
              <a:t>ТЕКСТ</a:t>
            </a:r>
            <a:endParaRPr sz="1300" b="1">
              <a:solidFill>
                <a:srgbClr val="99999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23" name="Google Shape;23;p4"/>
          <p:cNvCxnSpPr/>
          <p:nvPr/>
        </p:nvCxnSpPr>
        <p:spPr>
          <a:xfrm rot="10800000" flipH="1">
            <a:off x="617800" y="588350"/>
            <a:ext cx="415200" cy="3900"/>
          </a:xfrm>
          <a:prstGeom prst="straightConnector1">
            <a:avLst/>
          </a:prstGeom>
          <a:noFill/>
          <a:ln w="38100" cap="flat" cmpd="sng">
            <a:solidFill>
              <a:srgbClr val="9E3BAA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500400" y="673625"/>
            <a:ext cx="7990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576600" y="1563075"/>
            <a:ext cx="3735000" cy="3234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7350">
              <a:spcBef>
                <a:spcPts val="0"/>
              </a:spcBef>
              <a:spcAft>
                <a:spcPts val="0"/>
              </a:spcAft>
              <a:buSzPts val="2500"/>
              <a:buFont typeface="Proxima Nova"/>
              <a:buChar char="●"/>
              <a:defRPr sz="2500"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55600">
              <a:spcBef>
                <a:spcPts val="160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160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16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16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16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16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16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1600"/>
              </a:spcBef>
              <a:spcAft>
                <a:spcPts val="16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563225"/>
            <a:ext cx="3639900" cy="3234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7350">
              <a:spcBef>
                <a:spcPts val="0"/>
              </a:spcBef>
              <a:spcAft>
                <a:spcPts val="0"/>
              </a:spcAft>
              <a:buSzPts val="2500"/>
              <a:buFont typeface="Proxima Nova"/>
              <a:buChar char="●"/>
              <a:defRPr sz="2500"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55600">
              <a:spcBef>
                <a:spcPts val="160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160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16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16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16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16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16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1600"/>
              </a:spcBef>
              <a:spcAft>
                <a:spcPts val="16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29" name="Google Shape;29;p5"/>
          <p:cNvSpPr txBox="1"/>
          <p:nvPr/>
        </p:nvSpPr>
        <p:spPr>
          <a:xfrm>
            <a:off x="518975" y="200575"/>
            <a:ext cx="33675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 b="1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rPr>
              <a:t>ТЕКСТ</a:t>
            </a:r>
            <a:endParaRPr sz="1300" b="1">
              <a:solidFill>
                <a:srgbClr val="99999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30" name="Google Shape;30;p5"/>
          <p:cNvCxnSpPr/>
          <p:nvPr/>
        </p:nvCxnSpPr>
        <p:spPr>
          <a:xfrm rot="10800000" flipH="1">
            <a:off x="617800" y="588350"/>
            <a:ext cx="415200" cy="3900"/>
          </a:xfrm>
          <a:prstGeom prst="straightConnector1">
            <a:avLst/>
          </a:prstGeom>
          <a:noFill/>
          <a:ln w="38100" cap="flat" cmpd="sng">
            <a:solidFill>
              <a:srgbClr val="9E3BAA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495900" y="726550"/>
            <a:ext cx="8304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34" name="Google Shape;34;p6"/>
          <p:cNvSpPr txBox="1"/>
          <p:nvPr/>
        </p:nvSpPr>
        <p:spPr>
          <a:xfrm>
            <a:off x="518975" y="200575"/>
            <a:ext cx="33675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 b="1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rPr>
              <a:t>ТЕКСТ</a:t>
            </a:r>
            <a:endParaRPr sz="1300" b="1">
              <a:solidFill>
                <a:srgbClr val="99999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35" name="Google Shape;35;p6"/>
          <p:cNvCxnSpPr/>
          <p:nvPr/>
        </p:nvCxnSpPr>
        <p:spPr>
          <a:xfrm rot="10800000" flipH="1">
            <a:off x="617800" y="588350"/>
            <a:ext cx="415200" cy="3900"/>
          </a:xfrm>
          <a:prstGeom prst="straightConnector1">
            <a:avLst/>
          </a:prstGeom>
          <a:noFill/>
          <a:ln w="38100" cap="flat" cmpd="sng">
            <a:solidFill>
              <a:srgbClr val="9E3BAA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540175" y="7842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1"/>
          </p:nvPr>
        </p:nvSpPr>
        <p:spPr>
          <a:xfrm>
            <a:off x="518975" y="15399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1pPr>
            <a:lvl2pPr marL="914400" lvl="1" indent="-323850">
              <a:spcBef>
                <a:spcPts val="1600"/>
              </a:spcBef>
              <a:spcAft>
                <a:spcPts val="0"/>
              </a:spcAft>
              <a:buSzPts val="1500"/>
              <a:buChar char="○"/>
              <a:defRPr sz="15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40" name="Google Shape;40;p7"/>
          <p:cNvSpPr txBox="1"/>
          <p:nvPr/>
        </p:nvSpPr>
        <p:spPr>
          <a:xfrm>
            <a:off x="518975" y="200575"/>
            <a:ext cx="33675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 b="1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rPr>
              <a:t>ТЕКСТ</a:t>
            </a:r>
            <a:endParaRPr sz="1300" b="1">
              <a:solidFill>
                <a:srgbClr val="99999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41" name="Google Shape;41;p7"/>
          <p:cNvCxnSpPr/>
          <p:nvPr/>
        </p:nvCxnSpPr>
        <p:spPr>
          <a:xfrm rot="10800000" flipH="1">
            <a:off x="617800" y="588350"/>
            <a:ext cx="415200" cy="3900"/>
          </a:xfrm>
          <a:prstGeom prst="straightConnector1">
            <a:avLst/>
          </a:prstGeom>
          <a:noFill/>
          <a:ln w="38100" cap="flat" cmpd="sng">
            <a:solidFill>
              <a:srgbClr val="9E3BAA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553550" y="526350"/>
            <a:ext cx="6304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45" name="Google Shape;45;p8"/>
          <p:cNvSpPr txBox="1"/>
          <p:nvPr/>
        </p:nvSpPr>
        <p:spPr>
          <a:xfrm>
            <a:off x="518975" y="200575"/>
            <a:ext cx="33675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 b="1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rPr>
              <a:t>ТЕКСТ</a:t>
            </a:r>
            <a:endParaRPr sz="1300" b="1">
              <a:solidFill>
                <a:srgbClr val="99999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46" name="Google Shape;46;p8"/>
          <p:cNvCxnSpPr/>
          <p:nvPr/>
        </p:nvCxnSpPr>
        <p:spPr>
          <a:xfrm rot="10800000" flipH="1">
            <a:off x="617800" y="588350"/>
            <a:ext cx="415200" cy="3900"/>
          </a:xfrm>
          <a:prstGeom prst="straightConnector1">
            <a:avLst/>
          </a:prstGeom>
          <a:noFill/>
          <a:ln w="38100" cap="flat" cmpd="sng">
            <a:solidFill>
              <a:srgbClr val="9E3BAA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title"/>
          </p:nvPr>
        </p:nvSpPr>
        <p:spPr>
          <a:xfrm>
            <a:off x="529925" y="1918975"/>
            <a:ext cx="42498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subTitle" idx="1"/>
          </p:nvPr>
        </p:nvSpPr>
        <p:spPr>
          <a:xfrm>
            <a:off x="529925" y="3336475"/>
            <a:ext cx="37614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roxima Nova"/>
              <a:buNone/>
              <a:defRPr sz="21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23850">
              <a:spcBef>
                <a:spcPts val="16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53" name="Google Shape;53;p9"/>
          <p:cNvSpPr txBox="1"/>
          <p:nvPr/>
        </p:nvSpPr>
        <p:spPr>
          <a:xfrm>
            <a:off x="518975" y="200575"/>
            <a:ext cx="33675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 b="1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rPr>
              <a:t>ТЕКСТ</a:t>
            </a:r>
            <a:endParaRPr sz="1300" b="1">
              <a:solidFill>
                <a:srgbClr val="99999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54" name="Google Shape;54;p9"/>
          <p:cNvCxnSpPr/>
          <p:nvPr/>
        </p:nvCxnSpPr>
        <p:spPr>
          <a:xfrm rot="10800000" flipH="1">
            <a:off x="617800" y="588350"/>
            <a:ext cx="415200" cy="3900"/>
          </a:xfrm>
          <a:prstGeom prst="straightConnector1">
            <a:avLst/>
          </a:prstGeom>
          <a:noFill/>
          <a:ln w="38100" cap="flat" cmpd="sng">
            <a:solidFill>
              <a:srgbClr val="9E3BAA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0"/>
          <p:cNvSpPr txBox="1">
            <a:spLocks noGrp="1"/>
          </p:cNvSpPr>
          <p:nvPr>
            <p:ph type="body" idx="1"/>
          </p:nvPr>
        </p:nvSpPr>
        <p:spPr>
          <a:xfrm>
            <a:off x="415625" y="4230575"/>
            <a:ext cx="58950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None/>
              <a:defRPr i="1"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58" name="Google Shape;58;p10"/>
          <p:cNvSpPr txBox="1"/>
          <p:nvPr/>
        </p:nvSpPr>
        <p:spPr>
          <a:xfrm>
            <a:off x="518975" y="200575"/>
            <a:ext cx="33675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 b="1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rPr>
              <a:t>ТЕКСТ</a:t>
            </a:r>
            <a:endParaRPr sz="1300" b="1">
              <a:solidFill>
                <a:srgbClr val="99999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59" name="Google Shape;59;p10"/>
          <p:cNvCxnSpPr/>
          <p:nvPr/>
        </p:nvCxnSpPr>
        <p:spPr>
          <a:xfrm rot="10800000" flipH="1">
            <a:off x="617800" y="588350"/>
            <a:ext cx="415200" cy="3900"/>
          </a:xfrm>
          <a:prstGeom prst="straightConnector1">
            <a:avLst/>
          </a:prstGeom>
          <a:noFill/>
          <a:ln w="38100" cap="flat" cmpd="sng">
            <a:solidFill>
              <a:srgbClr val="9E3BAA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18975" y="749825"/>
            <a:ext cx="7953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Font typeface="Proxima Nova Extrabold"/>
              <a:buNone/>
              <a:defRPr sz="3500">
                <a:solidFill>
                  <a:srgbClr val="43434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92100" y="1517775"/>
            <a:ext cx="8080500" cy="32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Proxima Nova"/>
              <a:buChar char="●"/>
              <a:defRPr sz="18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Proxima Nova"/>
              <a:buChar char="○"/>
              <a:defRPr sz="16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Proxima Nova"/>
              <a:buChar char="■"/>
              <a:defRPr sz="15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roxima Nova"/>
              <a:buChar char="●"/>
              <a:defRPr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roxima Nova"/>
              <a:buChar char="○"/>
              <a:defRPr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roxima Nova"/>
              <a:buChar char="■"/>
              <a:defRPr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roxima Nova"/>
              <a:buChar char="●"/>
              <a:defRPr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roxima Nova"/>
              <a:buChar char="○"/>
              <a:defRPr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Font typeface="Proxima Nova"/>
              <a:buChar char="■"/>
              <a:defRPr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>
            <a:spLocks noGrp="1"/>
          </p:cNvSpPr>
          <p:nvPr>
            <p:ph type="ctrTitle"/>
          </p:nvPr>
        </p:nvSpPr>
        <p:spPr>
          <a:xfrm>
            <a:off x="624750" y="1774050"/>
            <a:ext cx="8149500" cy="167042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ru-RU" sz="2400" dirty="0"/>
              <a:t>Прогноз размещения (количество и сумма) новых процедур на ЭТП РТС-тендер в следующем месяце</a:t>
            </a:r>
            <a:endParaRPr sz="2400" dirty="0"/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1"/>
          </p:nvPr>
        </p:nvSpPr>
        <p:spPr>
          <a:xfrm>
            <a:off x="624750" y="3946357"/>
            <a:ext cx="8463900" cy="61189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 dirty="0" smtClean="0"/>
              <a:t>Солодов Алексей Валерьевич</a:t>
            </a:r>
            <a:endParaRPr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800" dirty="0" smtClean="0"/>
              <a:t>Какие данные будем использовать? </a:t>
            </a:r>
            <a:endParaRPr lang="ru-RU" sz="280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00400" y="1246325"/>
            <a:ext cx="7405493" cy="3551050"/>
          </a:xfrm>
        </p:spPr>
        <p:txBody>
          <a:bodyPr/>
          <a:lstStyle/>
          <a:p>
            <a:pPr marL="69850" indent="0">
              <a:buNone/>
            </a:pPr>
            <a:r>
              <a:rPr lang="ru-RU" sz="2200" dirty="0" smtClean="0"/>
              <a:t>Данные о процедурах размещенных с 1.01.2016.</a:t>
            </a:r>
          </a:p>
          <a:p>
            <a:pPr marL="69850" indent="0">
              <a:buNone/>
            </a:pPr>
            <a:r>
              <a:rPr lang="ru-RU" sz="2200" dirty="0" smtClean="0"/>
              <a:t>Будем использовать следующие параметры:</a:t>
            </a:r>
          </a:p>
          <a:p>
            <a:pPr marL="914400" lvl="2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200" dirty="0" smtClean="0"/>
              <a:t>Номер</a:t>
            </a:r>
          </a:p>
          <a:p>
            <a:pPr marL="914400" lvl="2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200" dirty="0" smtClean="0"/>
              <a:t>Дата размещения</a:t>
            </a:r>
          </a:p>
          <a:p>
            <a:pPr marL="914400" lvl="2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200" dirty="0" smtClean="0"/>
              <a:t>Адрес поставки</a:t>
            </a:r>
          </a:p>
          <a:p>
            <a:pPr marL="914400" lvl="2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200" dirty="0" smtClean="0"/>
              <a:t>Цена контракта</a:t>
            </a:r>
          </a:p>
          <a:p>
            <a:pPr marL="914400" lvl="2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200" dirty="0" smtClean="0"/>
              <a:t>ОКПД2</a:t>
            </a:r>
          </a:p>
          <a:p>
            <a:pPr marL="914400" lvl="2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200" dirty="0" smtClean="0"/>
              <a:t>Данные о заказчике</a:t>
            </a:r>
          </a:p>
          <a:p>
            <a:pPr marL="914400" lvl="2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200" dirty="0" smtClean="0"/>
              <a:t>Данные о преференциях</a:t>
            </a:r>
          </a:p>
          <a:p>
            <a:pPr>
              <a:buFont typeface="Arial" panose="020B0604020202020204" pitchFamily="34" charset="0"/>
              <a:buChar char="•"/>
            </a:pPr>
            <a:endParaRPr lang="ru-RU" dirty="0" smtClean="0"/>
          </a:p>
          <a:p>
            <a:pPr>
              <a:buFont typeface="Arial" panose="020B0604020202020204" pitchFamily="34" charset="0"/>
              <a:buChar char="•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55839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>
            <a:spLocks noGrp="1"/>
          </p:cNvSpPr>
          <p:nvPr>
            <p:ph type="title"/>
          </p:nvPr>
        </p:nvSpPr>
        <p:spPr>
          <a:xfrm>
            <a:off x="462900" y="749825"/>
            <a:ext cx="7933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 dirty="0" smtClean="0"/>
              <a:t>Как получим и агрегируем данные?</a:t>
            </a:r>
            <a:endParaRPr sz="2800" dirty="0"/>
          </a:p>
        </p:txBody>
      </p:sp>
      <p:sp>
        <p:nvSpPr>
          <p:cNvPr id="129" name="Google Shape;129;p22"/>
          <p:cNvSpPr txBox="1">
            <a:spLocks noGrp="1"/>
          </p:cNvSpPr>
          <p:nvPr>
            <p:ph type="body" idx="1"/>
          </p:nvPr>
        </p:nvSpPr>
        <p:spPr>
          <a:xfrm>
            <a:off x="539100" y="1591475"/>
            <a:ext cx="8065800" cy="298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4572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ru-RU" dirty="0" smtClean="0"/>
              <a:t>Создаем запрос в БД </a:t>
            </a:r>
            <a:r>
              <a:rPr lang="en-US" dirty="0" smtClean="0"/>
              <a:t>MS SQL</a:t>
            </a:r>
            <a:r>
              <a:rPr lang="ru-RU" dirty="0" smtClean="0"/>
              <a:t>, который содержит необходимые нам поля</a:t>
            </a:r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ru-RU" dirty="0" smtClean="0"/>
              <a:t>Задаем условия в запросе, отделяющие некорректные данные (тестовые, отмененные и т.п.)</a:t>
            </a:r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ru-RU" dirty="0" smtClean="0"/>
              <a:t>Агрегируем данные по выбранным параметрам и временным интервалам</a:t>
            </a:r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ru-RU" dirty="0" smtClean="0"/>
              <a:t>Делаем выгрузку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>
            <a:spLocks noGrp="1"/>
          </p:cNvSpPr>
          <p:nvPr>
            <p:ph type="title"/>
          </p:nvPr>
        </p:nvSpPr>
        <p:spPr>
          <a:xfrm>
            <a:off x="806950" y="2303250"/>
            <a:ext cx="8122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3. МЕТОДИКА РЕШЕНИЯ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800" dirty="0" smtClean="0"/>
              <a:t>Какую методику будем использовать?</a:t>
            </a:r>
            <a:endParaRPr lang="ru-RU" sz="280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39100" y="1397620"/>
            <a:ext cx="8065800" cy="3178555"/>
          </a:xfrm>
        </p:spPr>
        <p:txBody>
          <a:bodyPr/>
          <a:lstStyle/>
          <a:p>
            <a:pPr marL="76200" indent="0">
              <a:spcAft>
                <a:spcPts val="1200"/>
              </a:spcAft>
              <a:buNone/>
            </a:pPr>
            <a:r>
              <a:rPr lang="ru-RU" sz="2000" dirty="0" smtClean="0"/>
              <a:t>Объединим все временные последовательности в один </a:t>
            </a:r>
            <a:r>
              <a:rPr lang="ru-RU" sz="2000" dirty="0" err="1" smtClean="0"/>
              <a:t>датасет</a:t>
            </a:r>
            <a:r>
              <a:rPr lang="ru-RU" sz="2000" dirty="0" smtClean="0"/>
              <a:t> и будем пользоваться обычными алгоритмами машинного обучения</a:t>
            </a:r>
          </a:p>
          <a:p>
            <a:pPr marL="76200" indent="0">
              <a:buNone/>
            </a:pPr>
            <a:r>
              <a:rPr lang="ru-RU" b="1" dirty="0" smtClean="0"/>
              <a:t>Какие алгоритмы будем применять?</a:t>
            </a:r>
          </a:p>
          <a:p>
            <a:r>
              <a:rPr lang="ru-RU" sz="2000" dirty="0" smtClean="0"/>
              <a:t>Линейная регрессия</a:t>
            </a:r>
          </a:p>
          <a:p>
            <a:r>
              <a:rPr lang="ru-RU" sz="2000" dirty="0" smtClean="0"/>
              <a:t>Случайный лес</a:t>
            </a:r>
          </a:p>
          <a:p>
            <a:r>
              <a:rPr lang="ru-RU" sz="2000" dirty="0" smtClean="0"/>
              <a:t>Градиентный </a:t>
            </a:r>
            <a:r>
              <a:rPr lang="ru-RU" sz="2000" dirty="0" err="1" smtClean="0"/>
              <a:t>бустинг</a:t>
            </a:r>
            <a:r>
              <a:rPr lang="ru-RU" sz="2000" dirty="0" smtClean="0"/>
              <a:t> (библиотека </a:t>
            </a:r>
            <a:r>
              <a:rPr lang="en-US" sz="2000" dirty="0" err="1" smtClean="0"/>
              <a:t>lightGBM</a:t>
            </a:r>
            <a:r>
              <a:rPr lang="en-US" sz="2000" dirty="0" smtClean="0"/>
              <a:t>)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576379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5"/>
          <p:cNvSpPr txBox="1">
            <a:spLocks noGrp="1"/>
          </p:cNvSpPr>
          <p:nvPr>
            <p:ph type="title"/>
          </p:nvPr>
        </p:nvSpPr>
        <p:spPr>
          <a:xfrm>
            <a:off x="462900" y="749825"/>
            <a:ext cx="7933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 dirty="0" smtClean="0"/>
              <a:t>Как реализуем?</a:t>
            </a:r>
            <a:endParaRPr sz="2800" dirty="0"/>
          </a:p>
        </p:txBody>
      </p:sp>
      <p:sp>
        <p:nvSpPr>
          <p:cNvPr id="146" name="Google Shape;146;p25"/>
          <p:cNvSpPr txBox="1">
            <a:spLocks noGrp="1"/>
          </p:cNvSpPr>
          <p:nvPr>
            <p:ph type="body" idx="1"/>
          </p:nvPr>
        </p:nvSpPr>
        <p:spPr>
          <a:xfrm>
            <a:off x="539100" y="1591475"/>
            <a:ext cx="8065800" cy="298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 dirty="0"/>
              <a:t>Шаг </a:t>
            </a:r>
            <a:r>
              <a:rPr lang="ru-RU" sz="2000" dirty="0" smtClean="0"/>
              <a:t>1 Загружаем данные в ноутбук</a:t>
            </a:r>
            <a:endParaRPr sz="2000" dirty="0"/>
          </a:p>
          <a:p>
            <a:pPr marL="0" indent="0">
              <a:lnSpc>
                <a:spcPct val="100000"/>
              </a:lnSpc>
              <a:spcBef>
                <a:spcPts val="1000"/>
              </a:spcBef>
              <a:buNone/>
            </a:pPr>
            <a:r>
              <a:rPr lang="ru" sz="2000" dirty="0"/>
              <a:t>Шаг </a:t>
            </a:r>
            <a:r>
              <a:rPr lang="ru-RU" sz="2000" dirty="0" smtClean="0"/>
              <a:t>2</a:t>
            </a:r>
            <a:r>
              <a:rPr lang="en-US" sz="2000" dirty="0" smtClean="0"/>
              <a:t> </a:t>
            </a:r>
            <a:r>
              <a:rPr lang="ru-RU" sz="2000" dirty="0"/>
              <a:t>Делаем преобразование </a:t>
            </a:r>
            <a:r>
              <a:rPr lang="en-US" sz="2000" dirty="0"/>
              <a:t>melt</a:t>
            </a:r>
            <a:r>
              <a:rPr lang="ru-RU" sz="2000" dirty="0"/>
              <a:t>, после которого получаем «вытянутый» </a:t>
            </a:r>
            <a:r>
              <a:rPr lang="ru-RU" sz="2000" dirty="0" err="1"/>
              <a:t>датасет</a:t>
            </a:r>
            <a:r>
              <a:rPr lang="ru-RU" sz="2000" dirty="0"/>
              <a:t> состоящий из 3 колонок «код </a:t>
            </a:r>
            <a:r>
              <a:rPr lang="ru-RU" sz="2000" dirty="0" smtClean="0"/>
              <a:t>сущности», </a:t>
            </a:r>
            <a:r>
              <a:rPr lang="ru-RU" sz="2000" dirty="0"/>
              <a:t>«временной интервал», </a:t>
            </a:r>
            <a:r>
              <a:rPr lang="ru-RU" sz="2000" dirty="0" smtClean="0"/>
              <a:t>значение (количество или сумма)</a:t>
            </a:r>
            <a:endParaRPr lang="en-US" sz="2000" dirty="0" smtClean="0"/>
          </a:p>
          <a:p>
            <a:pPr marL="0" indent="0">
              <a:lnSpc>
                <a:spcPct val="100000"/>
              </a:lnSpc>
              <a:spcBef>
                <a:spcPts val="1000"/>
              </a:spcBef>
              <a:buNone/>
            </a:pPr>
            <a:r>
              <a:rPr lang="ru-RU" sz="2000" dirty="0" smtClean="0"/>
              <a:t>Шаг 3 Генерируем </a:t>
            </a:r>
            <a:r>
              <a:rPr lang="ru-RU" sz="2000" dirty="0" err="1"/>
              <a:t>фичи</a:t>
            </a:r>
            <a:r>
              <a:rPr lang="ru-RU" sz="2000" dirty="0"/>
              <a:t>, на основе данных о предыдущих </a:t>
            </a:r>
            <a:r>
              <a:rPr lang="ru-RU" sz="2000" dirty="0" smtClean="0"/>
              <a:t>месяцах (размещение в предыдущем месяце, разница за месяц)</a:t>
            </a:r>
          </a:p>
          <a:p>
            <a:pPr marL="0" indent="0">
              <a:lnSpc>
                <a:spcPct val="100000"/>
              </a:lnSpc>
              <a:spcBef>
                <a:spcPts val="1000"/>
              </a:spcBef>
              <a:buNone/>
            </a:pPr>
            <a:r>
              <a:rPr lang="ru-RU" sz="2000" dirty="0" smtClean="0"/>
              <a:t>Шаг 4 Обучаем модель и делаем предсказание</a:t>
            </a:r>
          </a:p>
          <a:p>
            <a:pPr marL="0" indent="0">
              <a:lnSpc>
                <a:spcPct val="100000"/>
              </a:lnSpc>
              <a:spcBef>
                <a:spcPts val="1000"/>
              </a:spcBef>
              <a:buNone/>
            </a:pPr>
            <a:r>
              <a:rPr lang="ru-RU" sz="2000" dirty="0" smtClean="0"/>
              <a:t>Шаг 5 Смотрим результаты</a:t>
            </a:r>
            <a:endParaRPr lang="ru-RU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6"/>
          <p:cNvSpPr txBox="1">
            <a:spLocks noGrp="1"/>
          </p:cNvSpPr>
          <p:nvPr>
            <p:ph type="title"/>
          </p:nvPr>
        </p:nvSpPr>
        <p:spPr>
          <a:xfrm>
            <a:off x="462900" y="743415"/>
            <a:ext cx="7933500" cy="5791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 dirty="0" smtClean="0"/>
              <a:t>Какие гипотезы будем проверять?</a:t>
            </a:r>
            <a:endParaRPr sz="2800" dirty="0"/>
          </a:p>
        </p:txBody>
      </p:sp>
      <p:sp>
        <p:nvSpPr>
          <p:cNvPr id="152" name="Google Shape;152;p26"/>
          <p:cNvSpPr txBox="1">
            <a:spLocks noGrp="1"/>
          </p:cNvSpPr>
          <p:nvPr>
            <p:ph type="body" idx="1"/>
          </p:nvPr>
        </p:nvSpPr>
        <p:spPr>
          <a:xfrm>
            <a:off x="539100" y="1322525"/>
            <a:ext cx="8065800" cy="32536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>
              <a:buNone/>
            </a:pPr>
            <a:r>
              <a:rPr lang="ru-RU" sz="1800" dirty="0" smtClean="0"/>
              <a:t>Создаем </a:t>
            </a:r>
            <a:r>
              <a:rPr lang="ru-RU" sz="1800" dirty="0" err="1" smtClean="0"/>
              <a:t>датасеты</a:t>
            </a:r>
            <a:r>
              <a:rPr lang="ru-RU" sz="1800" dirty="0" smtClean="0"/>
              <a:t> по следующим критериям:</a:t>
            </a:r>
          </a:p>
          <a:p>
            <a:r>
              <a:rPr lang="ru-RU" sz="1800" dirty="0" smtClean="0"/>
              <a:t>По </a:t>
            </a:r>
            <a:r>
              <a:rPr lang="ru-RU" sz="1800" dirty="0"/>
              <a:t>«отрасли». Предположительно, закупки товаров должны повторяться с некоторой периодичностью</a:t>
            </a:r>
          </a:p>
          <a:p>
            <a:pPr lvl="0"/>
            <a:r>
              <a:rPr lang="ru-RU" sz="1800" dirty="0"/>
              <a:t>По региону. Предположительно, закупки в регионах так же должны иметь некоторый порядок</a:t>
            </a:r>
          </a:p>
          <a:p>
            <a:pPr lvl="0"/>
            <a:r>
              <a:rPr lang="ru-RU" sz="1800" dirty="0"/>
              <a:t>По региону и отрасли. Предположительно, должна быть </a:t>
            </a:r>
            <a:r>
              <a:rPr lang="ru-RU" sz="1800" dirty="0" smtClean="0"/>
              <a:t>закономерность между </a:t>
            </a:r>
            <a:r>
              <a:rPr lang="ru-RU" sz="1800" dirty="0"/>
              <a:t>закупками, проводимыми по различным регионам и отраслям</a:t>
            </a:r>
          </a:p>
          <a:p>
            <a:pPr lvl="0"/>
            <a:r>
              <a:rPr lang="ru-RU" sz="1800" dirty="0"/>
              <a:t>По региону и уровню субъекта организатора. Более детальное разбиение по региону</a:t>
            </a:r>
          </a:p>
          <a:p>
            <a:r>
              <a:rPr lang="ru-RU" sz="1800" dirty="0"/>
              <a:t>По региону, уровню субъекта, преференциям. </a:t>
            </a:r>
            <a:endParaRPr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7"/>
          <p:cNvSpPr txBox="1">
            <a:spLocks noGrp="1"/>
          </p:cNvSpPr>
          <p:nvPr>
            <p:ph type="title"/>
          </p:nvPr>
        </p:nvSpPr>
        <p:spPr>
          <a:xfrm>
            <a:off x="462900" y="749825"/>
            <a:ext cx="7933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 dirty="0" smtClean="0"/>
              <a:t>Что в итоге проверяли?</a:t>
            </a:r>
            <a:endParaRPr sz="2800" dirty="0"/>
          </a:p>
        </p:txBody>
      </p:sp>
      <p:sp>
        <p:nvSpPr>
          <p:cNvPr id="160" name="Google Shape;160;p27"/>
          <p:cNvSpPr txBox="1">
            <a:spLocks noGrp="1"/>
          </p:cNvSpPr>
          <p:nvPr>
            <p:ph type="body" idx="1"/>
          </p:nvPr>
        </p:nvSpPr>
        <p:spPr>
          <a:xfrm>
            <a:off x="462900" y="1516566"/>
            <a:ext cx="8142000" cy="32561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 dirty="0" smtClean="0"/>
              <a:t>Для каждого полученного датасета:</a:t>
            </a:r>
          </a:p>
          <a:p>
            <a:pPr lvl="0" indent="-457200" algn="l" rtl="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ru" sz="2000" dirty="0" smtClean="0"/>
              <a:t>Создали отдельные наборы фичей (данные за 1 месяц, 2 месяца, 3 месяца</a:t>
            </a:r>
            <a:r>
              <a:rPr lang="ru" sz="2000" dirty="0"/>
              <a:t>, 12 месяцев, 24 месяца)</a:t>
            </a:r>
          </a:p>
          <a:p>
            <a:pPr lvl="0" indent="-4572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ru-RU" sz="2000" dirty="0" smtClean="0"/>
              <a:t>Определили </a:t>
            </a:r>
            <a:r>
              <a:rPr lang="en-US" sz="2000" dirty="0" smtClean="0"/>
              <a:t>baseline </a:t>
            </a:r>
            <a:r>
              <a:rPr lang="ru-RU" sz="2000" dirty="0" smtClean="0"/>
              <a:t>и сняли для него метрики</a:t>
            </a:r>
            <a:endParaRPr lang="en-US" sz="2000" dirty="0" smtClean="0"/>
          </a:p>
          <a:p>
            <a:pPr lvl="0" indent="-4572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ru" sz="2000" dirty="0" smtClean="0"/>
              <a:t>Для </a:t>
            </a:r>
            <a:r>
              <a:rPr lang="ru" sz="2000" dirty="0"/>
              <a:t>каждого набора фичей </a:t>
            </a:r>
            <a:r>
              <a:rPr lang="ru" sz="2000" dirty="0" smtClean="0"/>
              <a:t>провели</a:t>
            </a:r>
            <a:r>
              <a:rPr lang="en-US" sz="2000" dirty="0" smtClean="0"/>
              <a:t> </a:t>
            </a:r>
            <a:r>
              <a:rPr lang="ru" sz="2000" dirty="0" smtClean="0"/>
              <a:t>обучение и сделали прогноз на 5 месяцев с использованием </a:t>
            </a:r>
            <a:r>
              <a:rPr lang="en-US" sz="2000" dirty="0" smtClean="0"/>
              <a:t>LR, RF, LGB</a:t>
            </a:r>
          </a:p>
          <a:p>
            <a:pPr lvl="0" indent="-4572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ru-RU" sz="2000" dirty="0" smtClean="0"/>
              <a:t>Сняли метрики и сравнили  с </a:t>
            </a:r>
            <a:r>
              <a:rPr lang="en-US" sz="2000" dirty="0" smtClean="0"/>
              <a:t>baseline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8"/>
          <p:cNvSpPr txBox="1">
            <a:spLocks noGrp="1"/>
          </p:cNvSpPr>
          <p:nvPr>
            <p:ph type="body" idx="1"/>
          </p:nvPr>
        </p:nvSpPr>
        <p:spPr>
          <a:xfrm>
            <a:off x="719450" y="4230575"/>
            <a:ext cx="55911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Визуализация модели</a:t>
            </a:r>
            <a:endParaRPr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874" y="992852"/>
            <a:ext cx="7993370" cy="384282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9"/>
          <p:cNvSpPr txBox="1">
            <a:spLocks noGrp="1"/>
          </p:cNvSpPr>
          <p:nvPr>
            <p:ph type="title"/>
          </p:nvPr>
        </p:nvSpPr>
        <p:spPr>
          <a:xfrm>
            <a:off x="806950" y="2303250"/>
            <a:ext cx="8122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4. РЕЗУЛЬТАТЫ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0"/>
          <p:cNvSpPr txBox="1">
            <a:spLocks noGrp="1"/>
          </p:cNvSpPr>
          <p:nvPr>
            <p:ph type="title"/>
          </p:nvPr>
        </p:nvSpPr>
        <p:spPr>
          <a:xfrm>
            <a:off x="462900" y="749825"/>
            <a:ext cx="7933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 dirty="0" smtClean="0"/>
              <a:t>Что получилось?</a:t>
            </a:r>
            <a:endParaRPr sz="2800" dirty="0"/>
          </a:p>
        </p:txBody>
      </p:sp>
      <p:sp>
        <p:nvSpPr>
          <p:cNvPr id="177" name="Google Shape;177;p30"/>
          <p:cNvSpPr txBox="1">
            <a:spLocks noGrp="1"/>
          </p:cNvSpPr>
          <p:nvPr>
            <p:ph type="body" idx="1"/>
          </p:nvPr>
        </p:nvSpPr>
        <p:spPr>
          <a:xfrm>
            <a:off x="379141" y="1405054"/>
            <a:ext cx="8225759" cy="36278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dirty="0" smtClean="0"/>
              <a:t>В большинстве случаев, алгоритмы дают точность ниже </a:t>
            </a:r>
            <a:r>
              <a:rPr lang="en-US" sz="2000" b="1" dirty="0" smtClean="0"/>
              <a:t>baseline!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 smtClean="0"/>
              <a:t>Для разбиения по «отраслям»:</a:t>
            </a:r>
            <a:endParaRPr lang="en-US" sz="200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/>
              <a:t>Baseline - RMSLE =0.4474,  ∆A = 5704, ∆a = 14.7%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7971858"/>
              </p:ext>
            </p:extLst>
          </p:nvPr>
        </p:nvGraphicFramePr>
        <p:xfrm>
          <a:off x="1003612" y="2639121"/>
          <a:ext cx="7196253" cy="104669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44963"/>
                <a:gridCol w="670358"/>
                <a:gridCol w="670358"/>
                <a:gridCol w="767277"/>
                <a:gridCol w="670358"/>
                <a:gridCol w="670358"/>
                <a:gridCol w="694588"/>
                <a:gridCol w="670358"/>
                <a:gridCol w="670358"/>
                <a:gridCol w="767277"/>
              </a:tblGrid>
              <a:tr h="23789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 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LR2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RF2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LGB2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LR3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RF3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LGB3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LR4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RF4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LGB4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67629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RMSLE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1.1115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</a:t>
                      </a:r>
                      <a:r>
                        <a:rPr lang="ru-RU" sz="1100">
                          <a:effectLst/>
                        </a:rPr>
                        <a:t>5019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</a:t>
                      </a:r>
                      <a:r>
                        <a:rPr lang="ru-RU" sz="1100">
                          <a:effectLst/>
                        </a:rPr>
                        <a:t>4276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0.6</a:t>
                      </a:r>
                      <a:r>
                        <a:rPr lang="ru-RU" sz="1100">
                          <a:effectLst/>
                        </a:rPr>
                        <a:t>854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0.4544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0.4586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1.1815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0.5094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0.4486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3789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Abs</a:t>
                      </a:r>
                      <a:r>
                        <a:rPr lang="en-US" sz="11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error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5726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6621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7602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7045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5720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6253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7633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5738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7918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03282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%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14.75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17.05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19.58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18.15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14.73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16.11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19.66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14.78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20.40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2279355"/>
              </p:ext>
            </p:extLst>
          </p:nvPr>
        </p:nvGraphicFramePr>
        <p:xfrm>
          <a:off x="1003612" y="3859325"/>
          <a:ext cx="5099822" cy="110342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14398"/>
                <a:gridCol w="728546"/>
                <a:gridCol w="647929"/>
                <a:gridCol w="769021"/>
                <a:gridCol w="671881"/>
                <a:gridCol w="671881"/>
                <a:gridCol w="696166"/>
              </a:tblGrid>
              <a:tr h="20715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 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LR</a:t>
                      </a:r>
                      <a:r>
                        <a:rPr lang="ru-RU" sz="1100">
                          <a:effectLst/>
                        </a:rPr>
                        <a:t>1</a:t>
                      </a:r>
                      <a:r>
                        <a:rPr lang="en-US" sz="1100">
                          <a:effectLst/>
                        </a:rPr>
                        <a:t>2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RF</a:t>
                      </a:r>
                      <a:r>
                        <a:rPr lang="ru-RU" sz="1100" dirty="0">
                          <a:effectLst/>
                        </a:rPr>
                        <a:t>1</a:t>
                      </a:r>
                      <a:r>
                        <a:rPr lang="en-US" sz="1100" dirty="0">
                          <a:effectLst/>
                        </a:rPr>
                        <a:t>2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LGB</a:t>
                      </a:r>
                      <a:r>
                        <a:rPr lang="ru-RU" sz="1100">
                          <a:effectLst/>
                        </a:rPr>
                        <a:t>1</a:t>
                      </a:r>
                      <a:r>
                        <a:rPr lang="en-US" sz="1100">
                          <a:effectLst/>
                        </a:rPr>
                        <a:t>2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LR24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RF24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LGB24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5844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RMSLE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1.1669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</a:t>
                      </a:r>
                      <a:r>
                        <a:rPr lang="ru-RU" sz="1100" dirty="0">
                          <a:effectLst/>
                        </a:rPr>
                        <a:t>5</a:t>
                      </a:r>
                      <a:r>
                        <a:rPr lang="en-US" sz="1100" dirty="0">
                          <a:effectLst/>
                        </a:rPr>
                        <a:t>107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</a:t>
                      </a:r>
                      <a:r>
                        <a:rPr lang="ru-RU" sz="1100">
                          <a:effectLst/>
                        </a:rPr>
                        <a:t>4</a:t>
                      </a:r>
                      <a:r>
                        <a:rPr lang="en-US" sz="1100">
                          <a:effectLst/>
                        </a:rPr>
                        <a:t>486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1.2892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0.5104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0.4486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5844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Abs error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7673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5721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7</a:t>
                      </a:r>
                      <a:r>
                        <a:rPr lang="en-US" sz="1100">
                          <a:effectLst/>
                        </a:rPr>
                        <a:t>918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8117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5680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7918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7460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%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19.77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14.74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20.40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20.91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14.63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20.40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>
            <a:spLocks noGrp="1"/>
          </p:cNvSpPr>
          <p:nvPr>
            <p:ph type="title"/>
          </p:nvPr>
        </p:nvSpPr>
        <p:spPr>
          <a:xfrm>
            <a:off x="806950" y="2303250"/>
            <a:ext cx="8122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514350" algn="l" rtl="0">
              <a:spcBef>
                <a:spcPts val="0"/>
              </a:spcBef>
              <a:spcAft>
                <a:spcPts val="0"/>
              </a:spcAft>
              <a:buSzPts val="4500"/>
              <a:buAutoNum type="arabicPeriod"/>
            </a:pPr>
            <a:r>
              <a:rPr lang="ru"/>
              <a:t>ПОСТАНОВКА ЗАДАЧИ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800" dirty="0" smtClean="0"/>
              <a:t>Что можно попробовать?</a:t>
            </a:r>
            <a:endParaRPr lang="ru-RU" sz="280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39100" y="1322525"/>
            <a:ext cx="8065800" cy="3524537"/>
          </a:xfrm>
        </p:spPr>
        <p:txBody>
          <a:bodyPr/>
          <a:lstStyle/>
          <a:p>
            <a:pPr marL="533400" indent="-457200">
              <a:buAutoNum type="arabicPeriod"/>
            </a:pPr>
            <a:r>
              <a:rPr lang="ru-RU" dirty="0" smtClean="0"/>
              <a:t>Попробовать ограниченный набор </a:t>
            </a:r>
            <a:r>
              <a:rPr lang="ru-RU" dirty="0" err="1" smtClean="0"/>
              <a:t>фич</a:t>
            </a:r>
            <a:endParaRPr lang="ru-RU" dirty="0" smtClean="0"/>
          </a:p>
          <a:p>
            <a:pPr marL="990600" lvl="1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1800" dirty="0" smtClean="0"/>
              <a:t>Перебираем в цикле все комбинации из двух </a:t>
            </a:r>
            <a:r>
              <a:rPr lang="ru-RU" sz="1800" dirty="0" err="1" smtClean="0"/>
              <a:t>фич</a:t>
            </a:r>
            <a:r>
              <a:rPr lang="ru-RU" sz="1800" dirty="0" smtClean="0"/>
              <a:t> и ищем лучшую по характеристикам</a:t>
            </a:r>
          </a:p>
          <a:p>
            <a:pPr marL="990600" lvl="1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1800" dirty="0" smtClean="0"/>
              <a:t>В цикле добавляем третью </a:t>
            </a:r>
            <a:r>
              <a:rPr lang="ru-RU" sz="1800" dirty="0" err="1" smtClean="0"/>
              <a:t>фичу</a:t>
            </a:r>
            <a:r>
              <a:rPr lang="ru-RU" sz="1800" dirty="0" smtClean="0"/>
              <a:t> и смотрим, улучшились ли характеристики</a:t>
            </a:r>
          </a:p>
          <a:p>
            <a:pPr marL="990600" lvl="1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1800" dirty="0" smtClean="0"/>
              <a:t>Продолжаем добавлять характеристики, пока качество улучшается</a:t>
            </a:r>
            <a:endParaRPr lang="ru-RU" dirty="0" smtClean="0"/>
          </a:p>
          <a:p>
            <a:pPr marL="533400" indent="-457200">
              <a:buAutoNum type="arabicPeriod"/>
            </a:pPr>
            <a:r>
              <a:rPr lang="ru-RU" dirty="0" smtClean="0"/>
              <a:t>Комбинация моделей</a:t>
            </a:r>
          </a:p>
          <a:p>
            <a:pPr marL="990600" lvl="1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dirty="0" smtClean="0"/>
              <a:t>Пробуем скомбинировать модели. В рамках проекта просто брал среднее арифметическое предсказаний	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35427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1"/>
          <p:cNvSpPr txBox="1">
            <a:spLocks noGrp="1"/>
          </p:cNvSpPr>
          <p:nvPr>
            <p:ph type="title"/>
          </p:nvPr>
        </p:nvSpPr>
        <p:spPr>
          <a:xfrm>
            <a:off x="462900" y="749825"/>
            <a:ext cx="7933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 dirty="0" smtClean="0"/>
              <a:t>Что получилось в итоге?</a:t>
            </a:r>
            <a:endParaRPr sz="2800" dirty="0"/>
          </a:p>
        </p:txBody>
      </p:sp>
      <p:sp>
        <p:nvSpPr>
          <p:cNvPr id="183" name="Google Shape;183;p31"/>
          <p:cNvSpPr txBox="1">
            <a:spLocks noGrp="1"/>
          </p:cNvSpPr>
          <p:nvPr>
            <p:ph type="body" idx="1"/>
          </p:nvPr>
        </p:nvSpPr>
        <p:spPr>
          <a:xfrm>
            <a:off x="539100" y="1390185"/>
            <a:ext cx="8065800" cy="36352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>
              <a:spcAft>
                <a:spcPts val="1600"/>
              </a:spcAft>
            </a:pPr>
            <a:r>
              <a:rPr lang="ru-RU" sz="1800" dirty="0" smtClean="0"/>
              <a:t>Совместная модель дает более сбалансированный результат (особенно ощутимо проявляется на </a:t>
            </a:r>
            <a:r>
              <a:rPr lang="ru-RU" sz="1800" dirty="0" err="1" smtClean="0"/>
              <a:t>датасетах</a:t>
            </a:r>
            <a:r>
              <a:rPr lang="ru-RU" sz="1800" dirty="0" smtClean="0"/>
              <a:t> с большим количеством строк) Но в большинстве случаев и она хуже </a:t>
            </a:r>
            <a:r>
              <a:rPr lang="en-US" sz="1800" dirty="0" smtClean="0"/>
              <a:t>baseline</a:t>
            </a:r>
            <a:endParaRPr lang="ru-RU" sz="1800" dirty="0" smtClean="0"/>
          </a:p>
          <a:p>
            <a:pPr marL="342900" indent="-342900">
              <a:spcAft>
                <a:spcPts val="1600"/>
              </a:spcAft>
            </a:pPr>
            <a:r>
              <a:rPr lang="ru-RU" sz="1800" dirty="0" smtClean="0"/>
              <a:t>Попытка отобрать отдельные </a:t>
            </a:r>
            <a:r>
              <a:rPr lang="ru-RU" sz="1800" dirty="0" err="1" smtClean="0"/>
              <a:t>фичи</a:t>
            </a:r>
            <a:r>
              <a:rPr lang="ru-RU" sz="1800" dirty="0" smtClean="0"/>
              <a:t> для прогноза, практически всегда дает улучшение результата, но не всегда улучшает </a:t>
            </a:r>
            <a:r>
              <a:rPr lang="en-US" sz="1800" dirty="0" smtClean="0"/>
              <a:t>baseline</a:t>
            </a:r>
          </a:p>
          <a:p>
            <a:pPr marL="0" indent="0">
              <a:spcAft>
                <a:spcPts val="1600"/>
              </a:spcAft>
              <a:buNone/>
            </a:pPr>
            <a:r>
              <a:rPr lang="en-US" sz="1800" dirty="0" smtClean="0"/>
              <a:t>      Baseline </a:t>
            </a:r>
            <a:r>
              <a:rPr lang="en-US" sz="1800" dirty="0"/>
              <a:t>- RMSLE </a:t>
            </a:r>
            <a:r>
              <a:rPr lang="en-US" sz="1800" dirty="0" smtClean="0"/>
              <a:t>= </a:t>
            </a:r>
            <a:r>
              <a:rPr lang="ru-RU" sz="1800" dirty="0"/>
              <a:t>0.62653</a:t>
            </a:r>
            <a:r>
              <a:rPr lang="en-US" sz="1800" dirty="0" smtClean="0"/>
              <a:t>,  </a:t>
            </a:r>
            <a:r>
              <a:rPr lang="en-US" sz="1800" dirty="0"/>
              <a:t>∆A = 5704, ∆a = 14.7%</a:t>
            </a:r>
          </a:p>
          <a:p>
            <a:pPr marL="0" indent="0">
              <a:spcAft>
                <a:spcPts val="1600"/>
              </a:spcAft>
              <a:buNone/>
            </a:pPr>
            <a:endParaRPr sz="1800" dirty="0"/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0434113"/>
              </p:ext>
            </p:extLst>
          </p:nvPr>
        </p:nvGraphicFramePr>
        <p:xfrm>
          <a:off x="684098" y="3836019"/>
          <a:ext cx="7712302" cy="101847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60681"/>
                <a:gridCol w="627658"/>
                <a:gridCol w="608866"/>
                <a:gridCol w="608866"/>
                <a:gridCol w="617135"/>
                <a:gridCol w="608114"/>
                <a:gridCol w="608114"/>
                <a:gridCol w="608114"/>
                <a:gridCol w="622396"/>
                <a:gridCol w="581805"/>
                <a:gridCol w="684035"/>
                <a:gridCol w="676518"/>
              </a:tblGrid>
              <a:tr h="25474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 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CE4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LR12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RF12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LGB12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CE12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LR24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RF24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LGB24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CE24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МАЕ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MRSLE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9918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RMSLE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</a:t>
                      </a:r>
                      <a:r>
                        <a:rPr lang="ru-RU" sz="1100" dirty="0">
                          <a:effectLst/>
                        </a:rPr>
                        <a:t>5965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0.7841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0.6</a:t>
                      </a:r>
                      <a:r>
                        <a:rPr lang="ru-RU" sz="1100" dirty="0">
                          <a:effectLst/>
                        </a:rPr>
                        <a:t>592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0.5</a:t>
                      </a:r>
                      <a:r>
                        <a:rPr lang="ru-RU" sz="1100" dirty="0">
                          <a:effectLst/>
                        </a:rPr>
                        <a:t>600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</a:t>
                      </a:r>
                      <a:r>
                        <a:rPr lang="ru-RU" sz="1100" dirty="0">
                          <a:effectLst/>
                        </a:rPr>
                        <a:t>5970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0.7841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0.6</a:t>
                      </a:r>
                      <a:r>
                        <a:rPr lang="ru-RU" sz="1100">
                          <a:effectLst/>
                        </a:rPr>
                        <a:t>594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0.5</a:t>
                      </a:r>
                      <a:r>
                        <a:rPr lang="ru-RU" sz="1100">
                          <a:effectLst/>
                        </a:rPr>
                        <a:t>600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</a:t>
                      </a:r>
                      <a:r>
                        <a:rPr lang="ru-RU" sz="1100">
                          <a:effectLst/>
                        </a:rPr>
                        <a:t>5971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</a:t>
                      </a:r>
                      <a:r>
                        <a:rPr lang="ru-RU" sz="1100" dirty="0">
                          <a:effectLst/>
                        </a:rPr>
                        <a:t>6948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0.6008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2120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Abs error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6040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7372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5978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6573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6057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7372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5981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6573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6056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3788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5029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4334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%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15.56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18.99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15.40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16.93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15.60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18.99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15.41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16.93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15.60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9.76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12.96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2900" y="625642"/>
            <a:ext cx="7933500" cy="696883"/>
          </a:xfrm>
        </p:spPr>
        <p:txBody>
          <a:bodyPr/>
          <a:lstStyle/>
          <a:p>
            <a:r>
              <a:rPr lang="ru-RU" sz="2800" dirty="0" smtClean="0"/>
              <a:t>Лучший результат</a:t>
            </a:r>
            <a:endParaRPr lang="ru-RU" sz="280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91886" y="1106905"/>
            <a:ext cx="8593985" cy="3746978"/>
          </a:xfrm>
        </p:spPr>
        <p:txBody>
          <a:bodyPr/>
          <a:lstStyle/>
          <a:p>
            <a:pPr marL="76200" indent="0">
              <a:buNone/>
            </a:pPr>
            <a:r>
              <a:rPr lang="ru-RU" dirty="0" smtClean="0"/>
              <a:t>Данные агрегированы: </a:t>
            </a:r>
          </a:p>
          <a:p>
            <a:pPr marL="76200" indent="0">
              <a:buNone/>
            </a:pPr>
            <a:r>
              <a:rPr lang="ru-RU" dirty="0" smtClean="0"/>
              <a:t>			        </a:t>
            </a:r>
            <a:r>
              <a:rPr lang="ru-RU" b="1" dirty="0" smtClean="0"/>
              <a:t>по регионам и</a:t>
            </a:r>
          </a:p>
          <a:p>
            <a:pPr marL="76200" indent="0">
              <a:buNone/>
            </a:pPr>
            <a:r>
              <a:rPr lang="ru-RU" b="1" dirty="0"/>
              <a:t>	</a:t>
            </a:r>
            <a:r>
              <a:rPr lang="ru-RU" b="1" dirty="0" smtClean="0"/>
              <a:t>		        уровням субъекта заказчика</a:t>
            </a:r>
          </a:p>
          <a:p>
            <a:pPr marL="76200" indent="0">
              <a:buNone/>
            </a:pPr>
            <a:r>
              <a:rPr lang="ru-RU" dirty="0" smtClean="0"/>
              <a:t>Лучший набор:</a:t>
            </a:r>
          </a:p>
          <a:p>
            <a:pPr marL="76200" indent="0">
              <a:buNone/>
            </a:pPr>
            <a:r>
              <a:rPr lang="ru-RU" b="1" dirty="0" smtClean="0"/>
              <a:t>			</a:t>
            </a:r>
            <a:r>
              <a:rPr lang="en-US" b="1" dirty="0" smtClean="0"/>
              <a:t>[</a:t>
            </a:r>
            <a:r>
              <a:rPr lang="en-US" b="1" dirty="0"/>
              <a:t>'Last-1 Month Proc', 'Last-11 Month Proc', </a:t>
            </a:r>
            <a:endParaRPr lang="ru-RU" b="1" dirty="0" smtClean="0"/>
          </a:p>
          <a:p>
            <a:pPr marL="76200" indent="0">
              <a:buNone/>
            </a:pPr>
            <a:r>
              <a:rPr lang="ru-RU" b="1" dirty="0" smtClean="0"/>
              <a:t>                                   </a:t>
            </a:r>
            <a:r>
              <a:rPr lang="en-US" b="1" dirty="0" smtClean="0"/>
              <a:t>'Last-2 Month</a:t>
            </a:r>
            <a:r>
              <a:rPr lang="ru-RU" b="1" dirty="0" smtClean="0"/>
              <a:t> </a:t>
            </a:r>
            <a:r>
              <a:rPr lang="en-US" b="1" dirty="0" smtClean="0"/>
              <a:t>Diff</a:t>
            </a:r>
            <a:r>
              <a:rPr lang="en-US" b="1" dirty="0"/>
              <a:t>', '</a:t>
            </a:r>
            <a:r>
              <a:rPr lang="en-US" b="1" dirty="0" err="1"/>
              <a:t>RegCode</a:t>
            </a:r>
            <a:r>
              <a:rPr lang="en-US" b="1" dirty="0"/>
              <a:t>']</a:t>
            </a:r>
            <a:endParaRPr lang="ru-RU" b="1" dirty="0" smtClean="0"/>
          </a:p>
          <a:p>
            <a:pPr marL="76200" indent="0">
              <a:buNone/>
            </a:pPr>
            <a:r>
              <a:rPr lang="ru-RU" dirty="0" smtClean="0"/>
              <a:t>Показатели: </a:t>
            </a:r>
          </a:p>
          <a:p>
            <a:pPr marL="76200" indent="0">
              <a:buNone/>
            </a:pPr>
            <a:r>
              <a:rPr lang="ru-RU" b="1" dirty="0"/>
              <a:t>	</a:t>
            </a:r>
            <a:r>
              <a:rPr lang="ru-RU" b="1" dirty="0" smtClean="0"/>
              <a:t>	     </a:t>
            </a:r>
            <a:r>
              <a:rPr lang="en-US" b="1" dirty="0" smtClean="0"/>
              <a:t>RMSLE </a:t>
            </a:r>
            <a:r>
              <a:rPr lang="en-US" b="1" dirty="0"/>
              <a:t>= </a:t>
            </a:r>
            <a:r>
              <a:rPr lang="ru-RU" b="1" dirty="0"/>
              <a:t>0.5769, ∆</a:t>
            </a:r>
            <a:r>
              <a:rPr lang="en-US" b="1" dirty="0"/>
              <a:t>A = </a:t>
            </a:r>
            <a:r>
              <a:rPr lang="ru-RU" b="1" dirty="0"/>
              <a:t>2774, ∆</a:t>
            </a:r>
            <a:r>
              <a:rPr lang="en-US" b="1" dirty="0"/>
              <a:t>a = </a:t>
            </a:r>
            <a:r>
              <a:rPr lang="ru-RU" b="1" dirty="0"/>
              <a:t>7.14%</a:t>
            </a:r>
          </a:p>
          <a:p>
            <a:pPr marL="76200" indent="0">
              <a:buNone/>
            </a:pP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2135030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01" y="752742"/>
            <a:ext cx="8621486" cy="434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528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281" y="719759"/>
            <a:ext cx="6476427" cy="4284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041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2"/>
          <p:cNvSpPr txBox="1">
            <a:spLocks noGrp="1"/>
          </p:cNvSpPr>
          <p:nvPr>
            <p:ph type="title"/>
          </p:nvPr>
        </p:nvSpPr>
        <p:spPr>
          <a:xfrm>
            <a:off x="806950" y="2303250"/>
            <a:ext cx="8122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5. ЗАКЛЮЧЕНИЕ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3"/>
          <p:cNvSpPr txBox="1">
            <a:spLocks noGrp="1"/>
          </p:cNvSpPr>
          <p:nvPr>
            <p:ph type="title"/>
          </p:nvPr>
        </p:nvSpPr>
        <p:spPr>
          <a:xfrm>
            <a:off x="462900" y="749825"/>
            <a:ext cx="7933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 dirty="0"/>
              <a:t>ВЫВОДЫ</a:t>
            </a:r>
            <a:endParaRPr sz="2800" dirty="0"/>
          </a:p>
        </p:txBody>
      </p:sp>
      <p:sp>
        <p:nvSpPr>
          <p:cNvPr id="194" name="Google Shape;194;p33"/>
          <p:cNvSpPr txBox="1">
            <a:spLocks noGrp="1"/>
          </p:cNvSpPr>
          <p:nvPr>
            <p:ph type="body" idx="1"/>
          </p:nvPr>
        </p:nvSpPr>
        <p:spPr>
          <a:xfrm>
            <a:off x="539100" y="1591475"/>
            <a:ext cx="8065800" cy="31366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457200">
              <a:spcBef>
                <a:spcPts val="600"/>
              </a:spcBef>
              <a:buAutoNum type="arabicPeriod"/>
            </a:pPr>
            <a:r>
              <a:rPr lang="ru-RU" sz="2000" dirty="0" smtClean="0"/>
              <a:t>Простейшую базовую модель улучшить очень не просто. Из </a:t>
            </a:r>
            <a:r>
              <a:rPr lang="ru-RU" sz="2000" b="1" dirty="0" smtClean="0"/>
              <a:t>399</a:t>
            </a:r>
            <a:r>
              <a:rPr lang="ru-RU" sz="2000" dirty="0" smtClean="0"/>
              <a:t> измерений параметров в ходе работы лучше </a:t>
            </a:r>
            <a:r>
              <a:rPr lang="en-US" sz="2000" dirty="0" smtClean="0"/>
              <a:t>baseline </a:t>
            </a:r>
            <a:r>
              <a:rPr lang="ru-RU" sz="2000" dirty="0" smtClean="0"/>
              <a:t>было только </a:t>
            </a:r>
            <a:r>
              <a:rPr lang="ru-RU" sz="2000" b="1" dirty="0" smtClean="0"/>
              <a:t>81</a:t>
            </a:r>
            <a:r>
              <a:rPr lang="ru-RU" sz="2000" dirty="0"/>
              <a:t>!</a:t>
            </a:r>
            <a:endParaRPr lang="ru-RU" sz="2000" dirty="0" smtClean="0"/>
          </a:p>
          <a:p>
            <a:pPr lvl="0" indent="-457200">
              <a:spcBef>
                <a:spcPts val="600"/>
              </a:spcBef>
              <a:buAutoNum type="arabicPeriod"/>
            </a:pPr>
            <a:r>
              <a:rPr lang="ru-RU" sz="2000" dirty="0" smtClean="0"/>
              <a:t>Удалось найти модель которая по всех характеристикам улучшила </a:t>
            </a:r>
            <a:r>
              <a:rPr lang="en-US" sz="2000" dirty="0" smtClean="0"/>
              <a:t>baseline. </a:t>
            </a:r>
            <a:r>
              <a:rPr lang="en-US" sz="2000" b="1" dirty="0" smtClean="0"/>
              <a:t>RMSLE = </a:t>
            </a:r>
            <a:r>
              <a:rPr lang="ru-RU" sz="2000" b="1" dirty="0"/>
              <a:t>0.5769, </a:t>
            </a:r>
            <a:r>
              <a:rPr lang="ru-RU" sz="2000" b="1" dirty="0" smtClean="0"/>
              <a:t>∆</a:t>
            </a:r>
            <a:r>
              <a:rPr lang="en-US" sz="2000" b="1" dirty="0" smtClean="0"/>
              <a:t>A = </a:t>
            </a:r>
            <a:r>
              <a:rPr lang="ru-RU" sz="2000" b="1" dirty="0" smtClean="0"/>
              <a:t>2774</a:t>
            </a:r>
            <a:r>
              <a:rPr lang="ru-RU" sz="2000" b="1" dirty="0"/>
              <a:t>, </a:t>
            </a:r>
            <a:r>
              <a:rPr lang="ru-RU" sz="2000" b="1" dirty="0" smtClean="0"/>
              <a:t>∆</a:t>
            </a:r>
            <a:r>
              <a:rPr lang="en-US" sz="2000" b="1" dirty="0" smtClean="0"/>
              <a:t>a = </a:t>
            </a:r>
            <a:r>
              <a:rPr lang="ru-RU" sz="2000" b="1" dirty="0" smtClean="0"/>
              <a:t>7.14%</a:t>
            </a:r>
          </a:p>
          <a:p>
            <a:pPr lvl="0" indent="-457200">
              <a:spcBef>
                <a:spcPts val="600"/>
              </a:spcBef>
              <a:buAutoNum type="arabicPeriod"/>
            </a:pPr>
            <a:r>
              <a:rPr lang="ru-RU" sz="2000" dirty="0" smtClean="0"/>
              <a:t>Комбинирование результатов делает модель более сбалансированной и зачастую дает выигрыш в результатах над одиночными моделями</a:t>
            </a:r>
            <a:endParaRPr lang="en-US" sz="2000" dirty="0" smtClean="0"/>
          </a:p>
          <a:p>
            <a:pPr lvl="0" indent="-457200">
              <a:buAutoNum type="arabicPeriod"/>
            </a:pPr>
            <a:endParaRPr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4"/>
          <p:cNvSpPr txBox="1">
            <a:spLocks noGrp="1"/>
          </p:cNvSpPr>
          <p:nvPr>
            <p:ph type="title"/>
          </p:nvPr>
        </p:nvSpPr>
        <p:spPr>
          <a:xfrm>
            <a:off x="462900" y="660018"/>
            <a:ext cx="7933500" cy="6625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 smtClean="0"/>
              <a:t>Что дальше?</a:t>
            </a:r>
            <a:endParaRPr sz="2800" dirty="0"/>
          </a:p>
        </p:txBody>
      </p:sp>
      <p:sp>
        <p:nvSpPr>
          <p:cNvPr id="200" name="Google Shape;200;p34"/>
          <p:cNvSpPr txBox="1">
            <a:spLocks noGrp="1"/>
          </p:cNvSpPr>
          <p:nvPr>
            <p:ph type="body" idx="1"/>
          </p:nvPr>
        </p:nvSpPr>
        <p:spPr>
          <a:xfrm>
            <a:off x="524231" y="1086281"/>
            <a:ext cx="8065800" cy="33924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Bef>
                <a:spcPts val="600"/>
              </a:spcBef>
            </a:pPr>
            <a:r>
              <a:rPr lang="ru-RU" sz="1800" dirty="0"/>
              <a:t>Представить модель </a:t>
            </a:r>
            <a:r>
              <a:rPr lang="ru-RU" sz="1800" dirty="0" smtClean="0"/>
              <a:t>руководству, как базовый вариант</a:t>
            </a:r>
            <a:endParaRPr lang="ru-RU" sz="1800" dirty="0"/>
          </a:p>
          <a:p>
            <a:pPr lvl="0">
              <a:spcBef>
                <a:spcPts val="600"/>
              </a:spcBef>
            </a:pPr>
            <a:r>
              <a:rPr lang="ru-RU" sz="1800" dirty="0"/>
              <a:t>Попробовать построить модель на данных размещения на всех площадках</a:t>
            </a:r>
          </a:p>
          <a:p>
            <a:pPr lvl="0">
              <a:spcBef>
                <a:spcPts val="600"/>
              </a:spcBef>
            </a:pPr>
            <a:r>
              <a:rPr lang="ru-RU" sz="1800" dirty="0"/>
              <a:t>Попробовать различные комбинации имеющихся моделей для повышения качества</a:t>
            </a:r>
          </a:p>
          <a:p>
            <a:pPr lvl="0">
              <a:spcBef>
                <a:spcPts val="600"/>
              </a:spcBef>
            </a:pPr>
            <a:r>
              <a:rPr lang="ru-RU" sz="1800" dirty="0"/>
              <a:t>Попробовать использовать временные ряды</a:t>
            </a:r>
          </a:p>
          <a:p>
            <a:pPr>
              <a:spcBef>
                <a:spcPts val="600"/>
              </a:spcBef>
            </a:pPr>
            <a:r>
              <a:rPr lang="ru-RU" sz="1800" dirty="0"/>
              <a:t>Посмотреть на более низкий уровень сегментации. Построить модели для предсказания количества по отраслям. Данный прогноз можно использовать в маркетинговых целях, рассматривая площадку ни как единое целое, а как совокупность небольших отраслевых площадок</a:t>
            </a:r>
            <a:endParaRPr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5"/>
          <p:cNvSpPr txBox="1">
            <a:spLocks noGrp="1"/>
          </p:cNvSpPr>
          <p:nvPr>
            <p:ph type="ctrTitle"/>
          </p:nvPr>
        </p:nvSpPr>
        <p:spPr>
          <a:xfrm>
            <a:off x="624750" y="1774050"/>
            <a:ext cx="8149500" cy="20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Спасибо за внимание!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800" dirty="0" smtClean="0"/>
              <a:t>Что за компания?</a:t>
            </a:r>
            <a:r>
              <a:rPr lang="en-US" sz="2800" dirty="0" smtClean="0"/>
              <a:t> </a:t>
            </a:r>
            <a:endParaRPr lang="ru-RU" sz="280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39100" y="2186309"/>
            <a:ext cx="8065800" cy="2389865"/>
          </a:xfrm>
        </p:spPr>
        <p:txBody>
          <a:bodyPr/>
          <a:lstStyle/>
          <a:p>
            <a:pPr marL="76200" indent="0">
              <a:buNone/>
            </a:pPr>
            <a:r>
              <a:rPr lang="ru-RU" dirty="0"/>
              <a:t>РТС-тендер – электронная площадка, отобранная Министерством </a:t>
            </a:r>
            <a:r>
              <a:rPr lang="ru-RU" dirty="0" smtClean="0"/>
              <a:t>финансов РФ </a:t>
            </a:r>
            <a:r>
              <a:rPr lang="ru-RU" dirty="0"/>
              <a:t>и </a:t>
            </a:r>
            <a:r>
              <a:rPr lang="ru-RU" dirty="0" smtClean="0"/>
              <a:t>ФАС России </a:t>
            </a:r>
            <a:r>
              <a:rPr lang="ru-RU" dirty="0"/>
              <a:t>для </a:t>
            </a:r>
            <a:r>
              <a:rPr lang="ru-RU" dirty="0" smtClean="0"/>
              <a:t>проведения </a:t>
            </a:r>
            <a:r>
              <a:rPr lang="ru-RU" dirty="0"/>
              <a:t>закупок в электронной </a:t>
            </a:r>
            <a:r>
              <a:rPr lang="ru-RU" dirty="0" smtClean="0"/>
              <a:t>форме для государственных и муниципальных нужд в соответствии с 44-ФЗ.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5649" y="495108"/>
            <a:ext cx="2705334" cy="1082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533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>
            <a:spLocks noGrp="1"/>
          </p:cNvSpPr>
          <p:nvPr>
            <p:ph type="title"/>
          </p:nvPr>
        </p:nvSpPr>
        <p:spPr>
          <a:xfrm>
            <a:off x="462900" y="749825"/>
            <a:ext cx="7933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 smtClean="0"/>
              <a:t>Что важно?</a:t>
            </a:r>
            <a:endParaRPr sz="2800" dirty="0"/>
          </a:p>
        </p:txBody>
      </p:sp>
      <p:sp>
        <p:nvSpPr>
          <p:cNvPr id="84" name="Google Shape;84;p15"/>
          <p:cNvSpPr txBox="1">
            <a:spLocks noGrp="1"/>
          </p:cNvSpPr>
          <p:nvPr>
            <p:ph type="body" idx="1"/>
          </p:nvPr>
        </p:nvSpPr>
        <p:spPr>
          <a:xfrm>
            <a:off x="539100" y="1591475"/>
            <a:ext cx="8065800" cy="298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457200" algn="l" rtl="0">
              <a:spcBef>
                <a:spcPts val="0"/>
              </a:spcBef>
              <a:spcAft>
                <a:spcPts val="1600"/>
              </a:spcAft>
              <a:buFont typeface="+mj-lt"/>
              <a:buAutoNum type="arabicPeriod"/>
            </a:pPr>
            <a:r>
              <a:rPr lang="ru" dirty="0" smtClean="0">
                <a:latin typeface="Proxima Nova"/>
                <a:ea typeface="Proxima Nova"/>
                <a:cs typeface="Proxima Nova"/>
                <a:sym typeface="Proxima Nova"/>
              </a:rPr>
              <a:t>Обеспечение </a:t>
            </a:r>
            <a:r>
              <a:rPr lang="ru" dirty="0" smtClean="0">
                <a:latin typeface="Proxima Nova"/>
                <a:ea typeface="Proxima Nova"/>
                <a:cs typeface="Proxima Nova"/>
                <a:sym typeface="Proxima Nova"/>
              </a:rPr>
              <a:t>бесперебойной работы</a:t>
            </a:r>
          </a:p>
          <a:p>
            <a:pPr lvl="0" indent="-457200" algn="l" rtl="0">
              <a:spcBef>
                <a:spcPts val="0"/>
              </a:spcBef>
              <a:spcAft>
                <a:spcPts val="1600"/>
              </a:spcAft>
              <a:buFont typeface="+mj-lt"/>
              <a:buAutoNum type="arabicPeriod"/>
            </a:pPr>
            <a:r>
              <a:rPr lang="ru" dirty="0" smtClean="0"/>
              <a:t>Создание </a:t>
            </a:r>
            <a:r>
              <a:rPr lang="ru" dirty="0" smtClean="0"/>
              <a:t>удобств для работы пользователей</a:t>
            </a:r>
          </a:p>
          <a:p>
            <a:pPr lvl="0" indent="-457200" algn="l" rtl="0">
              <a:spcBef>
                <a:spcPts val="0"/>
              </a:spcBef>
              <a:spcAft>
                <a:spcPts val="1600"/>
              </a:spcAft>
              <a:buFont typeface="+mj-lt"/>
              <a:buAutoNum type="arabicPeriod"/>
            </a:pPr>
            <a:r>
              <a:rPr lang="ru" dirty="0" smtClean="0">
                <a:latin typeface="Proxima Nova"/>
                <a:ea typeface="Proxima Nova"/>
                <a:cs typeface="Proxima Nova"/>
                <a:sym typeface="Proxima Nova"/>
              </a:rPr>
              <a:t>Заработок </a:t>
            </a:r>
            <a:r>
              <a:rPr lang="ru" dirty="0" smtClean="0">
                <a:latin typeface="Proxima Nova"/>
                <a:ea typeface="Proxima Nova"/>
                <a:cs typeface="Proxima Nova"/>
                <a:sym typeface="Proxima Nova"/>
              </a:rPr>
              <a:t>компании</a:t>
            </a:r>
          </a:p>
        </p:txBody>
      </p:sp>
      <p:sp>
        <p:nvSpPr>
          <p:cNvPr id="85" name="Google Shape;85;p15"/>
          <p:cNvSpPr txBox="1">
            <a:spLocks noGrp="1"/>
          </p:cNvSpPr>
          <p:nvPr>
            <p:ph type="body" idx="1"/>
          </p:nvPr>
        </p:nvSpPr>
        <p:spPr>
          <a:xfrm>
            <a:off x="539100" y="3391650"/>
            <a:ext cx="8180700" cy="68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2500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800" dirty="0" smtClean="0"/>
              <a:t>Что поможет в достижении целей?</a:t>
            </a:r>
            <a:endParaRPr lang="ru-RU" sz="280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12844" y="1419922"/>
            <a:ext cx="8612210" cy="3141385"/>
          </a:xfrm>
        </p:spPr>
        <p:txBody>
          <a:bodyPr/>
          <a:lstStyle/>
          <a:p>
            <a:pPr marL="76200" indent="0">
              <a:lnSpc>
                <a:spcPct val="114000"/>
              </a:lnSpc>
              <a:buNone/>
            </a:pPr>
            <a:r>
              <a:rPr lang="ru-RU" b="1" dirty="0" smtClean="0"/>
              <a:t>Знание ожидаемого количества проводимых процедур</a:t>
            </a:r>
            <a:r>
              <a:rPr lang="ru-RU" b="1" dirty="0" smtClean="0"/>
              <a:t>!</a:t>
            </a:r>
            <a:endParaRPr lang="ru-RU" sz="2000" b="1" dirty="0" smtClean="0"/>
          </a:p>
          <a:p>
            <a:pPr marL="76200" indent="0">
              <a:lnSpc>
                <a:spcPct val="114000"/>
              </a:lnSpc>
              <a:spcBef>
                <a:spcPts val="1200"/>
              </a:spcBef>
              <a:buNone/>
            </a:pPr>
            <a:r>
              <a:rPr lang="ru-RU" dirty="0" smtClean="0"/>
              <a:t>Зная количество можно:</a:t>
            </a:r>
          </a:p>
          <a:p>
            <a:pPr marL="533400" indent="-457200">
              <a:lnSpc>
                <a:spcPct val="114000"/>
              </a:lnSpc>
              <a:spcBef>
                <a:spcPts val="1200"/>
              </a:spcBef>
              <a:buAutoNum type="arabicPeriod"/>
            </a:pPr>
            <a:r>
              <a:rPr lang="ru-RU" dirty="0" smtClean="0"/>
              <a:t>Посчитать доходы (количество процедур *</a:t>
            </a:r>
            <a:r>
              <a:rPr lang="en-US" dirty="0" smtClean="0"/>
              <a:t> </a:t>
            </a:r>
            <a:r>
              <a:rPr lang="ru-RU" dirty="0" smtClean="0"/>
              <a:t>тариф)</a:t>
            </a:r>
          </a:p>
          <a:p>
            <a:pPr marL="533400" indent="-457200">
              <a:lnSpc>
                <a:spcPct val="114000"/>
              </a:lnSpc>
              <a:buAutoNum type="arabicPeriod"/>
            </a:pPr>
            <a:r>
              <a:rPr lang="ru-RU" dirty="0" smtClean="0"/>
              <a:t>Спрогнозировать нагрузку на:</a:t>
            </a:r>
          </a:p>
          <a:p>
            <a:pPr marL="1005840" lvl="3" indent="-457200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400" dirty="0" smtClean="0"/>
              <a:t>Портал площадки</a:t>
            </a:r>
          </a:p>
          <a:p>
            <a:pPr marL="1005840" lvl="3" indent="-457200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400" dirty="0" err="1" smtClean="0"/>
              <a:t>Колл</a:t>
            </a:r>
            <a:r>
              <a:rPr lang="ru-RU" sz="2400" dirty="0" smtClean="0"/>
              <a:t>-центр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217403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>
            <a:spLocks noGrp="1"/>
          </p:cNvSpPr>
          <p:nvPr>
            <p:ph type="title"/>
          </p:nvPr>
        </p:nvSpPr>
        <p:spPr>
          <a:xfrm>
            <a:off x="462900" y="749825"/>
            <a:ext cx="7933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 dirty="0" smtClean="0"/>
              <a:t>Как решать задачу</a:t>
            </a:r>
            <a:r>
              <a:rPr lang="en-US" sz="2800" dirty="0" smtClean="0"/>
              <a:t>?</a:t>
            </a:r>
            <a:endParaRPr sz="2800" dirty="0"/>
          </a:p>
        </p:txBody>
      </p:sp>
      <p:sp>
        <p:nvSpPr>
          <p:cNvPr id="91" name="Google Shape;91;p16"/>
          <p:cNvSpPr txBox="1">
            <a:spLocks noGrp="1"/>
          </p:cNvSpPr>
          <p:nvPr>
            <p:ph type="body" idx="1"/>
          </p:nvPr>
        </p:nvSpPr>
        <p:spPr>
          <a:xfrm>
            <a:off x="350635" y="1591475"/>
            <a:ext cx="8580233" cy="298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500" dirty="0"/>
              <a:t>Шаг 1. </a:t>
            </a:r>
            <a:r>
              <a:rPr lang="ru-RU" sz="2500" dirty="0" smtClean="0"/>
              <a:t>Собрать данные о ранее размещенных </a:t>
            </a:r>
            <a:r>
              <a:rPr lang="ru-RU" sz="2500" dirty="0" smtClean="0"/>
              <a:t>      	процедурах</a:t>
            </a:r>
            <a:endParaRPr sz="2500" dirty="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500" dirty="0"/>
              <a:t>Шаг 2. </a:t>
            </a:r>
            <a:r>
              <a:rPr lang="ru-RU" sz="2500" dirty="0" smtClean="0"/>
              <a:t>Агрегировать данные на основе факторов, </a:t>
            </a:r>
            <a:r>
              <a:rPr lang="ru-RU" sz="2500" dirty="0" smtClean="0"/>
              <a:t>	   	которые </a:t>
            </a:r>
            <a:r>
              <a:rPr lang="ru-RU" sz="2500" dirty="0" smtClean="0"/>
              <a:t>предположительно оказывают влияние</a:t>
            </a:r>
            <a:endParaRPr sz="2500" dirty="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500" dirty="0"/>
              <a:t>Шаг 3. </a:t>
            </a:r>
            <a:r>
              <a:rPr lang="ru-RU" sz="2500" dirty="0" smtClean="0"/>
              <a:t>Создать модель</a:t>
            </a:r>
            <a:r>
              <a:rPr lang="en-US" sz="2500" dirty="0" smtClean="0"/>
              <a:t> </a:t>
            </a:r>
            <a:r>
              <a:rPr lang="ru-RU" sz="2500" dirty="0" smtClean="0"/>
              <a:t>и сделать прогноз</a:t>
            </a:r>
            <a:endParaRPr sz="2500" dirty="0" smtClean="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500" dirty="0" smtClean="0"/>
              <a:t>Шаг 4. </a:t>
            </a:r>
            <a:r>
              <a:rPr lang="ru-RU" sz="2500" dirty="0" smtClean="0"/>
              <a:t>Проверить получившиеся результаты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>
            <a:spLocks noGrp="1"/>
          </p:cNvSpPr>
          <p:nvPr>
            <p:ph type="title"/>
          </p:nvPr>
        </p:nvSpPr>
        <p:spPr>
          <a:xfrm>
            <a:off x="462900" y="749825"/>
            <a:ext cx="7933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 dirty="0" smtClean="0"/>
              <a:t>Какие метрики будем смотреть?</a:t>
            </a:r>
            <a:endParaRPr sz="2800" dirty="0"/>
          </a:p>
        </p:txBody>
      </p:sp>
      <p:sp>
        <p:nvSpPr>
          <p:cNvPr id="97" name="Google Shape;97;p17"/>
          <p:cNvSpPr txBox="1">
            <a:spLocks noGrp="1"/>
          </p:cNvSpPr>
          <p:nvPr>
            <p:ph type="body" idx="1"/>
          </p:nvPr>
        </p:nvSpPr>
        <p:spPr>
          <a:xfrm>
            <a:off x="539100" y="1591475"/>
            <a:ext cx="8065800" cy="298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− </a:t>
            </a:r>
            <a:r>
              <a:rPr lang="ru" dirty="0" smtClean="0"/>
              <a:t>Средняя а</a:t>
            </a:r>
            <a:r>
              <a:rPr lang="ru-RU" dirty="0" err="1" smtClean="0"/>
              <a:t>бсолютная</a:t>
            </a:r>
            <a:r>
              <a:rPr lang="ru-RU" dirty="0" smtClean="0"/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   погрешность</a:t>
            </a:r>
            <a:endParaRPr lang="en-US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ru" dirty="0"/>
              <a:t>− </a:t>
            </a:r>
            <a:r>
              <a:rPr lang="ru" dirty="0" smtClean="0"/>
              <a:t>Средняя о</a:t>
            </a:r>
            <a:r>
              <a:rPr lang="ru-RU" dirty="0" err="1" smtClean="0"/>
              <a:t>тносительная</a:t>
            </a:r>
            <a:r>
              <a:rPr lang="ru-RU" dirty="0" smtClean="0"/>
              <a:t> </a:t>
            </a: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ru-RU" dirty="0" smtClean="0"/>
              <a:t>погрешность</a:t>
            </a:r>
            <a:endParaRPr lang="en-US" dirty="0" smtClean="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ru" dirty="0"/>
              <a:t>− </a:t>
            </a:r>
            <a:r>
              <a:rPr lang="ru" dirty="0" smtClean="0"/>
              <a:t>Среднее значение </a:t>
            </a:r>
            <a:endParaRPr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8042" y="1416785"/>
            <a:ext cx="2171700" cy="120967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8042" y="2562762"/>
            <a:ext cx="2162175" cy="157162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13800" y="4197376"/>
            <a:ext cx="4991100" cy="10382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>
            <a:spLocks noGrp="1"/>
          </p:cNvSpPr>
          <p:nvPr>
            <p:ph type="title"/>
          </p:nvPr>
        </p:nvSpPr>
        <p:spPr>
          <a:xfrm>
            <a:off x="806950" y="2303250"/>
            <a:ext cx="8122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2. АНАЛИЗ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>
            <a:spLocks noGrp="1"/>
          </p:cNvSpPr>
          <p:nvPr>
            <p:ph type="title"/>
          </p:nvPr>
        </p:nvSpPr>
        <p:spPr>
          <a:xfrm>
            <a:off x="500400" y="673625"/>
            <a:ext cx="7990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 dirty="0" smtClean="0"/>
              <a:t>Какие данные </a:t>
            </a:r>
            <a:r>
              <a:rPr lang="ru-RU" sz="2800" dirty="0" smtClean="0"/>
              <a:t>есть</a:t>
            </a:r>
            <a:r>
              <a:rPr lang="ru" sz="2800" dirty="0" smtClean="0"/>
              <a:t>?</a:t>
            </a:r>
            <a:endParaRPr sz="2800" dirty="0"/>
          </a:p>
        </p:txBody>
      </p:sp>
      <p:sp>
        <p:nvSpPr>
          <p:cNvPr id="116" name="Google Shape;116;p20"/>
          <p:cNvSpPr txBox="1">
            <a:spLocks noGrp="1"/>
          </p:cNvSpPr>
          <p:nvPr>
            <p:ph type="body" idx="1"/>
          </p:nvPr>
        </p:nvSpPr>
        <p:spPr>
          <a:xfrm>
            <a:off x="628048" y="1402538"/>
            <a:ext cx="7863151" cy="32071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200" dirty="0" smtClean="0"/>
              <a:t>Данные о закупках проведенных на площадке с 01.10.2010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200" dirty="0" smtClean="0"/>
              <a:t>Особенности данных:</a:t>
            </a:r>
          </a:p>
          <a:p>
            <a:pPr lvl="0" indent="-457200" algn="l" rtl="0">
              <a:lnSpc>
                <a:spcPct val="114000"/>
              </a:lnSpc>
              <a:spcBef>
                <a:spcPts val="1200"/>
              </a:spcBef>
              <a:spcAft>
                <a:spcPts val="1200"/>
              </a:spcAft>
              <a:buAutoNum type="arabicPeriod"/>
            </a:pPr>
            <a:r>
              <a:rPr lang="ru-RU" sz="2200" dirty="0" smtClean="0"/>
              <a:t>До 1.01.2014 закупки проводились в соответствии с другим законом. Сейчас 44-ФЗ, был 94-ФЗ</a:t>
            </a:r>
          </a:p>
          <a:p>
            <a:pPr lvl="0" indent="-457200">
              <a:lnSpc>
                <a:spcPct val="114000"/>
              </a:lnSpc>
              <a:spcBef>
                <a:spcPts val="1200"/>
              </a:spcBef>
              <a:spcAft>
                <a:spcPts val="1200"/>
              </a:spcAft>
              <a:buAutoNum type="arabicPeriod"/>
            </a:pPr>
            <a:r>
              <a:rPr lang="ru-RU" sz="2200" dirty="0" smtClean="0"/>
              <a:t>С 1.01.2016 </a:t>
            </a:r>
            <a:r>
              <a:rPr lang="ru-RU" sz="2200" dirty="0"/>
              <a:t>полностью перестроен Общероссийский классификатор продукции по видам экономической деятельности</a:t>
            </a:r>
            <a:r>
              <a:rPr lang="ru-RU" sz="2200" dirty="0" smtClean="0"/>
              <a:t>  </a:t>
            </a:r>
            <a:endParaRPr sz="2200" dirty="0"/>
          </a:p>
        </p:txBody>
      </p:sp>
      <p:sp>
        <p:nvSpPr>
          <p:cNvPr id="117" name="Google Shape;117;p20"/>
          <p:cNvSpPr txBox="1">
            <a:spLocks noGrp="1"/>
          </p:cNvSpPr>
          <p:nvPr>
            <p:ph type="body" idx="1"/>
          </p:nvPr>
        </p:nvSpPr>
        <p:spPr>
          <a:xfrm flipH="1">
            <a:off x="8692799" y="4609725"/>
            <a:ext cx="134941" cy="12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Нетология, шаблон презы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766</TotalTime>
  <Words>933</Words>
  <Application>Microsoft Office PowerPoint</Application>
  <PresentationFormat>Экран (16:9)</PresentationFormat>
  <Paragraphs>232</Paragraphs>
  <Slides>28</Slides>
  <Notes>20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28</vt:i4>
      </vt:variant>
    </vt:vector>
  </HeadingPairs>
  <TitlesOfParts>
    <vt:vector size="34" baseType="lpstr">
      <vt:lpstr>Calibri</vt:lpstr>
      <vt:lpstr>Times New Roman</vt:lpstr>
      <vt:lpstr>Proxima Nova Extrabold</vt:lpstr>
      <vt:lpstr>Proxima Nova</vt:lpstr>
      <vt:lpstr>Arial</vt:lpstr>
      <vt:lpstr>Нетология, шаблон презы</vt:lpstr>
      <vt:lpstr>Прогноз размещения (количество и сумма) новых процедур на ЭТП РТС-тендер в следующем месяце</vt:lpstr>
      <vt:lpstr>ПОСТАНОВКА ЗАДАЧИ</vt:lpstr>
      <vt:lpstr>Что за компания? </vt:lpstr>
      <vt:lpstr>Что важно?</vt:lpstr>
      <vt:lpstr>Что поможет в достижении целей?</vt:lpstr>
      <vt:lpstr>Как решать задачу?</vt:lpstr>
      <vt:lpstr>Какие метрики будем смотреть?</vt:lpstr>
      <vt:lpstr>2. АНАЛИЗ</vt:lpstr>
      <vt:lpstr>Какие данные есть?</vt:lpstr>
      <vt:lpstr>Какие данные будем использовать? </vt:lpstr>
      <vt:lpstr>Как получим и агрегируем данные?</vt:lpstr>
      <vt:lpstr>3. МЕТОДИКА РЕШЕНИЯ</vt:lpstr>
      <vt:lpstr>Какую методику будем использовать?</vt:lpstr>
      <vt:lpstr>Как реализуем?</vt:lpstr>
      <vt:lpstr>Какие гипотезы будем проверять?</vt:lpstr>
      <vt:lpstr>Что в итоге проверяли?</vt:lpstr>
      <vt:lpstr>Презентация PowerPoint</vt:lpstr>
      <vt:lpstr>4. РЕЗУЛЬТАТЫ</vt:lpstr>
      <vt:lpstr>Что получилось?</vt:lpstr>
      <vt:lpstr>Что можно попробовать?</vt:lpstr>
      <vt:lpstr>Что получилось в итоге?</vt:lpstr>
      <vt:lpstr>Лучший результат</vt:lpstr>
      <vt:lpstr>Презентация PowerPoint</vt:lpstr>
      <vt:lpstr>Презентация PowerPoint</vt:lpstr>
      <vt:lpstr>5. ЗАКЛЮЧЕНИЕ</vt:lpstr>
      <vt:lpstr>ВЫВОДЫ</vt:lpstr>
      <vt:lpstr>Что дальше?</vt:lpstr>
      <vt:lpstr>Спасибо за внимание!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Прогноз количества и общей суммы начальных максимальных цен процедур, которые будут размещены на ЭТП РТС-тендер в следующем месяце</dc:title>
  <dc:creator>Солодов Алексей Валерьевич</dc:creator>
  <cp:lastModifiedBy>Солодов Алексей Валерьевич</cp:lastModifiedBy>
  <cp:revision>44</cp:revision>
  <dcterms:modified xsi:type="dcterms:W3CDTF">2018-10-12T16:01:43Z</dcterms:modified>
</cp:coreProperties>
</file>