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0"/>
  </p:notesMasterIdLst>
  <p:sldIdLst>
    <p:sldId id="256" r:id="rId2"/>
    <p:sldId id="257" r:id="rId3"/>
    <p:sldId id="300" r:id="rId4"/>
    <p:sldId id="301" r:id="rId5"/>
    <p:sldId id="298" r:id="rId6"/>
    <p:sldId id="302" r:id="rId7"/>
    <p:sldId id="271" r:id="rId8"/>
    <p:sldId id="273" r:id="rId9"/>
    <p:sldId id="299" r:id="rId10"/>
    <p:sldId id="304" r:id="rId11"/>
    <p:sldId id="314" r:id="rId12"/>
    <p:sldId id="262" r:id="rId13"/>
    <p:sldId id="281" r:id="rId14"/>
    <p:sldId id="288" r:id="rId15"/>
    <p:sldId id="282" r:id="rId16"/>
    <p:sldId id="290" r:id="rId17"/>
    <p:sldId id="303" r:id="rId18"/>
    <p:sldId id="283" r:id="rId19"/>
    <p:sldId id="269" r:id="rId20"/>
    <p:sldId id="307" r:id="rId21"/>
    <p:sldId id="272" r:id="rId22"/>
    <p:sldId id="276" r:id="rId23"/>
    <p:sldId id="286" r:id="rId24"/>
    <p:sldId id="284" r:id="rId25"/>
    <p:sldId id="291" r:id="rId26"/>
    <p:sldId id="285" r:id="rId27"/>
    <p:sldId id="287" r:id="rId28"/>
    <p:sldId id="277" r:id="rId29"/>
    <p:sldId id="278" r:id="rId30"/>
    <p:sldId id="280" r:id="rId31"/>
    <p:sldId id="279" r:id="rId32"/>
    <p:sldId id="274" r:id="rId33"/>
    <p:sldId id="297" r:id="rId34"/>
    <p:sldId id="308" r:id="rId35"/>
    <p:sldId id="309" r:id="rId36"/>
    <p:sldId id="310" r:id="rId37"/>
    <p:sldId id="311" r:id="rId38"/>
    <p:sldId id="31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6ED9B-F36F-464D-83CC-9D1A3850804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9111C2-F152-474A-A4A3-A4D4A6A47863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Schéma Dimensionnel</a:t>
          </a:r>
        </a:p>
      </dgm:t>
    </dgm:pt>
    <dgm:pt modelId="{F1C6F065-8477-49D4-993B-83DA8A4C31B8}" type="parTrans" cxnId="{29307026-2A4D-4845-AD54-01794EE7CF6A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A316961C-6349-4C2F-B772-F82DEA17592F}" type="sibTrans" cxnId="{29307026-2A4D-4845-AD54-01794EE7CF6A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F269FFD0-16A0-4D46-BA9F-B1187F10F734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Nouveau schéma dimensionnel </a:t>
          </a:r>
        </a:p>
      </dgm:t>
    </dgm:pt>
    <dgm:pt modelId="{7CDC21EB-C4BB-48E8-ABC6-428110B7D52B}" type="parTrans" cxnId="{FB79E545-2B79-4D38-A6FE-520F238B57CA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38EDC554-FF1B-4DA2-8769-3676776097FA}" type="sibTrans" cxnId="{FB79E545-2B79-4D38-A6FE-520F238B57CA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FA519343-7733-4D97-A342-D318AD8FE442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Nouveau schéma </a:t>
          </a:r>
          <a:r>
            <a:rPr lang="fr-FR">
              <a:solidFill>
                <a:srgbClr val="FF0000"/>
              </a:solidFill>
            </a:rPr>
            <a:t>relationnel </a:t>
          </a:r>
          <a:endParaRPr lang="fr-FR" dirty="0">
            <a:solidFill>
              <a:srgbClr val="FF0000"/>
            </a:solidFill>
          </a:endParaRPr>
        </a:p>
      </dgm:t>
    </dgm:pt>
    <dgm:pt modelId="{622E81ED-A222-42E9-9AC0-BE6238353800}" type="parTrans" cxnId="{D2368969-DA80-4D7C-86F0-CB5F62AA7203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751C7DC7-A50F-4688-8643-7391BCA81379}" type="sibTrans" cxnId="{D2368969-DA80-4D7C-86F0-CB5F62AA7203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A98B8E2E-789F-43D3-A9FB-EA98E6D37572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Schéma relationnel (et physique)</a:t>
          </a:r>
        </a:p>
      </dgm:t>
    </dgm:pt>
    <dgm:pt modelId="{0544F160-5DCA-4085-92DF-ACAD30286D6D}" type="parTrans" cxnId="{142E6055-9DF6-4709-A627-96C62385F8A3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A2A39583-653D-4187-BEB3-0DD83D01B0C6}" type="sibTrans" cxnId="{142E6055-9DF6-4709-A627-96C62385F8A3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DA3582F7-3FEE-4349-8C9D-4ED61C8E2630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Schéma conceptuel</a:t>
          </a:r>
        </a:p>
      </dgm:t>
    </dgm:pt>
    <dgm:pt modelId="{A7771762-34BC-4718-AB86-272CCA40B422}" type="parTrans" cxnId="{B7712002-8DCE-4C2F-856E-62F8D480F6B5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568C5D06-2610-43B4-BAC3-252D406FE40B}" type="sibTrans" cxnId="{B7712002-8DCE-4C2F-856E-62F8D480F6B5}">
      <dgm:prSet/>
      <dgm:spPr/>
      <dgm:t>
        <a:bodyPr/>
        <a:lstStyle/>
        <a:p>
          <a:endParaRPr lang="fr-FR">
            <a:solidFill>
              <a:srgbClr val="FF0000"/>
            </a:solidFill>
          </a:endParaRPr>
        </a:p>
      </dgm:t>
    </dgm:pt>
    <dgm:pt modelId="{F7020557-B1B8-4EDB-8DB4-55BA69D405C5}" type="pres">
      <dgm:prSet presAssocID="{23F6ED9B-F36F-464D-83CC-9D1A38508044}" presName="cycle" presStyleCnt="0">
        <dgm:presLayoutVars>
          <dgm:dir/>
          <dgm:resizeHandles val="exact"/>
        </dgm:presLayoutVars>
      </dgm:prSet>
      <dgm:spPr/>
    </dgm:pt>
    <dgm:pt modelId="{63723773-38B9-49FA-B8DD-AD5B8FD5F939}" type="pres">
      <dgm:prSet presAssocID="{169111C2-F152-474A-A4A3-A4D4A6A47863}" presName="node" presStyleLbl="node1" presStyleIdx="0" presStyleCnt="5" custRadScaleRad="100037" custRadScaleInc="2395">
        <dgm:presLayoutVars>
          <dgm:bulletEnabled val="1"/>
        </dgm:presLayoutVars>
      </dgm:prSet>
      <dgm:spPr/>
    </dgm:pt>
    <dgm:pt modelId="{7F1AE1D4-026E-4580-84ED-91087DB4E8CD}" type="pres">
      <dgm:prSet presAssocID="{A316961C-6349-4C2F-B772-F82DEA17592F}" presName="sibTrans" presStyleLbl="sibTrans2D1" presStyleIdx="0" presStyleCnt="5"/>
      <dgm:spPr/>
    </dgm:pt>
    <dgm:pt modelId="{9EFA43AD-E9C2-43A3-91FA-3621409EFDE9}" type="pres">
      <dgm:prSet presAssocID="{A316961C-6349-4C2F-B772-F82DEA17592F}" presName="connectorText" presStyleLbl="sibTrans2D1" presStyleIdx="0" presStyleCnt="5"/>
      <dgm:spPr/>
    </dgm:pt>
    <dgm:pt modelId="{64B1950B-E6F0-439B-9045-53B11EAE296A}" type="pres">
      <dgm:prSet presAssocID="{F269FFD0-16A0-4D46-BA9F-B1187F10F734}" presName="node" presStyleLbl="node1" presStyleIdx="1" presStyleCnt="5">
        <dgm:presLayoutVars>
          <dgm:bulletEnabled val="1"/>
        </dgm:presLayoutVars>
      </dgm:prSet>
      <dgm:spPr/>
    </dgm:pt>
    <dgm:pt modelId="{3E7CF80B-B568-44EB-92F5-6DF6AF18A37B}" type="pres">
      <dgm:prSet presAssocID="{38EDC554-FF1B-4DA2-8769-3676776097FA}" presName="sibTrans" presStyleLbl="sibTrans2D1" presStyleIdx="1" presStyleCnt="5"/>
      <dgm:spPr/>
    </dgm:pt>
    <dgm:pt modelId="{3CAB9C0B-0564-4533-8C8D-AF395499951C}" type="pres">
      <dgm:prSet presAssocID="{38EDC554-FF1B-4DA2-8769-3676776097FA}" presName="connectorText" presStyleLbl="sibTrans2D1" presStyleIdx="1" presStyleCnt="5"/>
      <dgm:spPr/>
    </dgm:pt>
    <dgm:pt modelId="{F586B480-EB7F-4675-A11D-48AC892A4E53}" type="pres">
      <dgm:prSet presAssocID="{FA519343-7733-4D97-A342-D318AD8FE442}" presName="node" presStyleLbl="node1" presStyleIdx="2" presStyleCnt="5">
        <dgm:presLayoutVars>
          <dgm:bulletEnabled val="1"/>
        </dgm:presLayoutVars>
      </dgm:prSet>
      <dgm:spPr/>
    </dgm:pt>
    <dgm:pt modelId="{5F194C8F-C2D0-4981-AA73-3F8C6CE3DFA2}" type="pres">
      <dgm:prSet presAssocID="{751C7DC7-A50F-4688-8643-7391BCA81379}" presName="sibTrans" presStyleLbl="sibTrans2D1" presStyleIdx="2" presStyleCnt="5"/>
      <dgm:spPr/>
    </dgm:pt>
    <dgm:pt modelId="{148C19C7-4E61-4D08-A43A-076181701AE0}" type="pres">
      <dgm:prSet presAssocID="{751C7DC7-A50F-4688-8643-7391BCA81379}" presName="connectorText" presStyleLbl="sibTrans2D1" presStyleIdx="2" presStyleCnt="5"/>
      <dgm:spPr/>
    </dgm:pt>
    <dgm:pt modelId="{C64C8563-2625-4598-85F3-FA87FE1E9A13}" type="pres">
      <dgm:prSet presAssocID="{A98B8E2E-789F-43D3-A9FB-EA98E6D37572}" presName="node" presStyleLbl="node1" presStyleIdx="3" presStyleCnt="5">
        <dgm:presLayoutVars>
          <dgm:bulletEnabled val="1"/>
        </dgm:presLayoutVars>
      </dgm:prSet>
      <dgm:spPr/>
    </dgm:pt>
    <dgm:pt modelId="{2C3EC0C2-6C13-4039-91EF-A75BCD01FE9C}" type="pres">
      <dgm:prSet presAssocID="{A2A39583-653D-4187-BEB3-0DD83D01B0C6}" presName="sibTrans" presStyleLbl="sibTrans2D1" presStyleIdx="3" presStyleCnt="5"/>
      <dgm:spPr/>
    </dgm:pt>
    <dgm:pt modelId="{EBCAB80A-9E24-48E7-9BB3-7C0296A6A06A}" type="pres">
      <dgm:prSet presAssocID="{A2A39583-653D-4187-BEB3-0DD83D01B0C6}" presName="connectorText" presStyleLbl="sibTrans2D1" presStyleIdx="3" presStyleCnt="5"/>
      <dgm:spPr/>
    </dgm:pt>
    <dgm:pt modelId="{7DCB529B-BFCC-4F6C-B943-F8569C3C509C}" type="pres">
      <dgm:prSet presAssocID="{DA3582F7-3FEE-4349-8C9D-4ED61C8E2630}" presName="node" presStyleLbl="node1" presStyleIdx="4" presStyleCnt="5">
        <dgm:presLayoutVars>
          <dgm:bulletEnabled val="1"/>
        </dgm:presLayoutVars>
      </dgm:prSet>
      <dgm:spPr/>
    </dgm:pt>
    <dgm:pt modelId="{BFD3342C-DA1A-45E1-BE7B-EC042CD72078}" type="pres">
      <dgm:prSet presAssocID="{568C5D06-2610-43B4-BAC3-252D406FE40B}" presName="sibTrans" presStyleLbl="sibTrans2D1" presStyleIdx="4" presStyleCnt="5"/>
      <dgm:spPr/>
    </dgm:pt>
    <dgm:pt modelId="{B78A956B-94B8-4E9F-B5BF-FC476EEFED07}" type="pres">
      <dgm:prSet presAssocID="{568C5D06-2610-43B4-BAC3-252D406FE40B}" presName="connectorText" presStyleLbl="sibTrans2D1" presStyleIdx="4" presStyleCnt="5"/>
      <dgm:spPr/>
    </dgm:pt>
  </dgm:ptLst>
  <dgm:cxnLst>
    <dgm:cxn modelId="{43AE9101-5508-45A5-AF03-BA1B57F67A07}" type="presOf" srcId="{FA519343-7733-4D97-A342-D318AD8FE442}" destId="{F586B480-EB7F-4675-A11D-48AC892A4E53}" srcOrd="0" destOrd="0" presId="urn:microsoft.com/office/officeart/2005/8/layout/cycle2"/>
    <dgm:cxn modelId="{B7712002-8DCE-4C2F-856E-62F8D480F6B5}" srcId="{23F6ED9B-F36F-464D-83CC-9D1A38508044}" destId="{DA3582F7-3FEE-4349-8C9D-4ED61C8E2630}" srcOrd="4" destOrd="0" parTransId="{A7771762-34BC-4718-AB86-272CCA40B422}" sibTransId="{568C5D06-2610-43B4-BAC3-252D406FE40B}"/>
    <dgm:cxn modelId="{DE102009-D057-4631-8E69-66DAD478B674}" type="presOf" srcId="{DA3582F7-3FEE-4349-8C9D-4ED61C8E2630}" destId="{7DCB529B-BFCC-4F6C-B943-F8569C3C509C}" srcOrd="0" destOrd="0" presId="urn:microsoft.com/office/officeart/2005/8/layout/cycle2"/>
    <dgm:cxn modelId="{A0696D10-7E81-449E-876F-8FA5F3751683}" type="presOf" srcId="{568C5D06-2610-43B4-BAC3-252D406FE40B}" destId="{B78A956B-94B8-4E9F-B5BF-FC476EEFED07}" srcOrd="1" destOrd="0" presId="urn:microsoft.com/office/officeart/2005/8/layout/cycle2"/>
    <dgm:cxn modelId="{044E7413-D23B-415A-9359-A2A467437114}" type="presOf" srcId="{751C7DC7-A50F-4688-8643-7391BCA81379}" destId="{5F194C8F-C2D0-4981-AA73-3F8C6CE3DFA2}" srcOrd="0" destOrd="0" presId="urn:microsoft.com/office/officeart/2005/8/layout/cycle2"/>
    <dgm:cxn modelId="{85FF6814-24FF-49BF-BFA3-DE843EDE753D}" type="presOf" srcId="{A316961C-6349-4C2F-B772-F82DEA17592F}" destId="{7F1AE1D4-026E-4580-84ED-91087DB4E8CD}" srcOrd="0" destOrd="0" presId="urn:microsoft.com/office/officeart/2005/8/layout/cycle2"/>
    <dgm:cxn modelId="{29307026-2A4D-4845-AD54-01794EE7CF6A}" srcId="{23F6ED9B-F36F-464D-83CC-9D1A38508044}" destId="{169111C2-F152-474A-A4A3-A4D4A6A47863}" srcOrd="0" destOrd="0" parTransId="{F1C6F065-8477-49D4-993B-83DA8A4C31B8}" sibTransId="{A316961C-6349-4C2F-B772-F82DEA17592F}"/>
    <dgm:cxn modelId="{BBCE3A33-D469-433C-8619-210F5D8E12CF}" type="presOf" srcId="{A98B8E2E-789F-43D3-A9FB-EA98E6D37572}" destId="{C64C8563-2625-4598-85F3-FA87FE1E9A13}" srcOrd="0" destOrd="0" presId="urn:microsoft.com/office/officeart/2005/8/layout/cycle2"/>
    <dgm:cxn modelId="{B531585D-4349-488D-AC81-6D04A2EAB146}" type="presOf" srcId="{38EDC554-FF1B-4DA2-8769-3676776097FA}" destId="{3CAB9C0B-0564-4533-8C8D-AF395499951C}" srcOrd="1" destOrd="0" presId="urn:microsoft.com/office/officeart/2005/8/layout/cycle2"/>
    <dgm:cxn modelId="{8D5BE141-86C1-4D62-849A-20A43ED6DE47}" type="presOf" srcId="{568C5D06-2610-43B4-BAC3-252D406FE40B}" destId="{BFD3342C-DA1A-45E1-BE7B-EC042CD72078}" srcOrd="0" destOrd="0" presId="urn:microsoft.com/office/officeart/2005/8/layout/cycle2"/>
    <dgm:cxn modelId="{FB79E545-2B79-4D38-A6FE-520F238B57CA}" srcId="{23F6ED9B-F36F-464D-83CC-9D1A38508044}" destId="{F269FFD0-16A0-4D46-BA9F-B1187F10F734}" srcOrd="1" destOrd="0" parTransId="{7CDC21EB-C4BB-48E8-ABC6-428110B7D52B}" sibTransId="{38EDC554-FF1B-4DA2-8769-3676776097FA}"/>
    <dgm:cxn modelId="{D2368969-DA80-4D7C-86F0-CB5F62AA7203}" srcId="{23F6ED9B-F36F-464D-83CC-9D1A38508044}" destId="{FA519343-7733-4D97-A342-D318AD8FE442}" srcOrd="2" destOrd="0" parTransId="{622E81ED-A222-42E9-9AC0-BE6238353800}" sibTransId="{751C7DC7-A50F-4688-8643-7391BCA81379}"/>
    <dgm:cxn modelId="{2711CC4F-AAA8-4FC4-B041-8CF3EBF7BE2B}" type="presOf" srcId="{A2A39583-653D-4187-BEB3-0DD83D01B0C6}" destId="{2C3EC0C2-6C13-4039-91EF-A75BCD01FE9C}" srcOrd="0" destOrd="0" presId="urn:microsoft.com/office/officeart/2005/8/layout/cycle2"/>
    <dgm:cxn modelId="{2361DA71-4EC7-45FE-92A6-21493E01CECB}" type="presOf" srcId="{751C7DC7-A50F-4688-8643-7391BCA81379}" destId="{148C19C7-4E61-4D08-A43A-076181701AE0}" srcOrd="1" destOrd="0" presId="urn:microsoft.com/office/officeart/2005/8/layout/cycle2"/>
    <dgm:cxn modelId="{142E6055-9DF6-4709-A627-96C62385F8A3}" srcId="{23F6ED9B-F36F-464D-83CC-9D1A38508044}" destId="{A98B8E2E-789F-43D3-A9FB-EA98E6D37572}" srcOrd="3" destOrd="0" parTransId="{0544F160-5DCA-4085-92DF-ACAD30286D6D}" sibTransId="{A2A39583-653D-4187-BEB3-0DD83D01B0C6}"/>
    <dgm:cxn modelId="{F57E4456-D9B4-4225-B805-A39F6DF67FAB}" type="presOf" srcId="{38EDC554-FF1B-4DA2-8769-3676776097FA}" destId="{3E7CF80B-B568-44EB-92F5-6DF6AF18A37B}" srcOrd="0" destOrd="0" presId="urn:microsoft.com/office/officeart/2005/8/layout/cycle2"/>
    <dgm:cxn modelId="{04B43282-CB2B-4C18-886B-C287E84CF8F4}" type="presOf" srcId="{F269FFD0-16A0-4D46-BA9F-B1187F10F734}" destId="{64B1950B-E6F0-439B-9045-53B11EAE296A}" srcOrd="0" destOrd="0" presId="urn:microsoft.com/office/officeart/2005/8/layout/cycle2"/>
    <dgm:cxn modelId="{9F1D139F-1BCA-4104-9A14-C4F0C6067545}" type="presOf" srcId="{169111C2-F152-474A-A4A3-A4D4A6A47863}" destId="{63723773-38B9-49FA-B8DD-AD5B8FD5F939}" srcOrd="0" destOrd="0" presId="urn:microsoft.com/office/officeart/2005/8/layout/cycle2"/>
    <dgm:cxn modelId="{134EFAC4-DBFC-4F53-B431-47B2D474C2FD}" type="presOf" srcId="{A2A39583-653D-4187-BEB3-0DD83D01B0C6}" destId="{EBCAB80A-9E24-48E7-9BB3-7C0296A6A06A}" srcOrd="1" destOrd="0" presId="urn:microsoft.com/office/officeart/2005/8/layout/cycle2"/>
    <dgm:cxn modelId="{1D1226DB-9C28-4DEC-BDB5-87F5A4E68759}" type="presOf" srcId="{A316961C-6349-4C2F-B772-F82DEA17592F}" destId="{9EFA43AD-E9C2-43A3-91FA-3621409EFDE9}" srcOrd="1" destOrd="0" presId="urn:microsoft.com/office/officeart/2005/8/layout/cycle2"/>
    <dgm:cxn modelId="{E9520AE9-96D9-493C-BBC0-CD2B44082022}" type="presOf" srcId="{23F6ED9B-F36F-464D-83CC-9D1A38508044}" destId="{F7020557-B1B8-4EDB-8DB4-55BA69D405C5}" srcOrd="0" destOrd="0" presId="urn:microsoft.com/office/officeart/2005/8/layout/cycle2"/>
    <dgm:cxn modelId="{0CCEDF60-B5FC-4AB4-B75A-7007E5F71A22}" type="presParOf" srcId="{F7020557-B1B8-4EDB-8DB4-55BA69D405C5}" destId="{63723773-38B9-49FA-B8DD-AD5B8FD5F939}" srcOrd="0" destOrd="0" presId="urn:microsoft.com/office/officeart/2005/8/layout/cycle2"/>
    <dgm:cxn modelId="{9C108123-1698-486E-9706-1D4238EBEEA6}" type="presParOf" srcId="{F7020557-B1B8-4EDB-8DB4-55BA69D405C5}" destId="{7F1AE1D4-026E-4580-84ED-91087DB4E8CD}" srcOrd="1" destOrd="0" presId="urn:microsoft.com/office/officeart/2005/8/layout/cycle2"/>
    <dgm:cxn modelId="{365CEFEC-A809-4957-A9FA-94B52B79CAF0}" type="presParOf" srcId="{7F1AE1D4-026E-4580-84ED-91087DB4E8CD}" destId="{9EFA43AD-E9C2-43A3-91FA-3621409EFDE9}" srcOrd="0" destOrd="0" presId="urn:microsoft.com/office/officeart/2005/8/layout/cycle2"/>
    <dgm:cxn modelId="{CC72B657-34F0-426C-ADCC-F89049AF13A9}" type="presParOf" srcId="{F7020557-B1B8-4EDB-8DB4-55BA69D405C5}" destId="{64B1950B-E6F0-439B-9045-53B11EAE296A}" srcOrd="2" destOrd="0" presId="urn:microsoft.com/office/officeart/2005/8/layout/cycle2"/>
    <dgm:cxn modelId="{A151DF97-9ACA-44EB-B77F-C79EC3900A2B}" type="presParOf" srcId="{F7020557-B1B8-4EDB-8DB4-55BA69D405C5}" destId="{3E7CF80B-B568-44EB-92F5-6DF6AF18A37B}" srcOrd="3" destOrd="0" presId="urn:microsoft.com/office/officeart/2005/8/layout/cycle2"/>
    <dgm:cxn modelId="{C5573E85-CFB2-4BFA-8951-AC263E5B32E5}" type="presParOf" srcId="{3E7CF80B-B568-44EB-92F5-6DF6AF18A37B}" destId="{3CAB9C0B-0564-4533-8C8D-AF395499951C}" srcOrd="0" destOrd="0" presId="urn:microsoft.com/office/officeart/2005/8/layout/cycle2"/>
    <dgm:cxn modelId="{64A35177-BFE7-40B9-B6ED-2B44CA66CE18}" type="presParOf" srcId="{F7020557-B1B8-4EDB-8DB4-55BA69D405C5}" destId="{F586B480-EB7F-4675-A11D-48AC892A4E53}" srcOrd="4" destOrd="0" presId="urn:microsoft.com/office/officeart/2005/8/layout/cycle2"/>
    <dgm:cxn modelId="{3F1ADA5E-D35D-4F7C-9855-3137BAE4EFEA}" type="presParOf" srcId="{F7020557-B1B8-4EDB-8DB4-55BA69D405C5}" destId="{5F194C8F-C2D0-4981-AA73-3F8C6CE3DFA2}" srcOrd="5" destOrd="0" presId="urn:microsoft.com/office/officeart/2005/8/layout/cycle2"/>
    <dgm:cxn modelId="{B9AEC645-C2E7-4129-8622-AA2998DAE8D3}" type="presParOf" srcId="{5F194C8F-C2D0-4981-AA73-3F8C6CE3DFA2}" destId="{148C19C7-4E61-4D08-A43A-076181701AE0}" srcOrd="0" destOrd="0" presId="urn:microsoft.com/office/officeart/2005/8/layout/cycle2"/>
    <dgm:cxn modelId="{9B803D1D-6057-491D-8BD0-515B9537FAE7}" type="presParOf" srcId="{F7020557-B1B8-4EDB-8DB4-55BA69D405C5}" destId="{C64C8563-2625-4598-85F3-FA87FE1E9A13}" srcOrd="6" destOrd="0" presId="urn:microsoft.com/office/officeart/2005/8/layout/cycle2"/>
    <dgm:cxn modelId="{B85024AA-D5A8-45A2-BE43-B4205D932FCC}" type="presParOf" srcId="{F7020557-B1B8-4EDB-8DB4-55BA69D405C5}" destId="{2C3EC0C2-6C13-4039-91EF-A75BCD01FE9C}" srcOrd="7" destOrd="0" presId="urn:microsoft.com/office/officeart/2005/8/layout/cycle2"/>
    <dgm:cxn modelId="{B2B52022-F4AE-44F3-A01D-EE130D81F483}" type="presParOf" srcId="{2C3EC0C2-6C13-4039-91EF-A75BCD01FE9C}" destId="{EBCAB80A-9E24-48E7-9BB3-7C0296A6A06A}" srcOrd="0" destOrd="0" presId="urn:microsoft.com/office/officeart/2005/8/layout/cycle2"/>
    <dgm:cxn modelId="{CE7BBF2F-6517-4C26-AE3A-CEC07D8E22BC}" type="presParOf" srcId="{F7020557-B1B8-4EDB-8DB4-55BA69D405C5}" destId="{7DCB529B-BFCC-4F6C-B943-F8569C3C509C}" srcOrd="8" destOrd="0" presId="urn:microsoft.com/office/officeart/2005/8/layout/cycle2"/>
    <dgm:cxn modelId="{CACAE4F1-C97D-40BD-B6F1-4B41346A9AC7}" type="presParOf" srcId="{F7020557-B1B8-4EDB-8DB4-55BA69D405C5}" destId="{BFD3342C-DA1A-45E1-BE7B-EC042CD72078}" srcOrd="9" destOrd="0" presId="urn:microsoft.com/office/officeart/2005/8/layout/cycle2"/>
    <dgm:cxn modelId="{747F1E49-DA9F-4FA5-BD15-533E4270073D}" type="presParOf" srcId="{BFD3342C-DA1A-45E1-BE7B-EC042CD72078}" destId="{B78A956B-94B8-4E9F-B5BF-FC476EEFED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23773-38B9-49FA-B8DD-AD5B8FD5F939}">
      <dsp:nvSpPr>
        <dsp:cNvPr id="0" name=""/>
        <dsp:cNvSpPr/>
      </dsp:nvSpPr>
      <dsp:spPr>
        <a:xfrm>
          <a:off x="2458434" y="0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0000"/>
              </a:solidFill>
            </a:rPr>
            <a:t>Schéma Dimensionnel</a:t>
          </a:r>
        </a:p>
      </dsp:txBody>
      <dsp:txXfrm>
        <a:off x="2638028" y="179594"/>
        <a:ext cx="867155" cy="867155"/>
      </dsp:txXfrm>
    </dsp:sp>
    <dsp:sp modelId="{7F1AE1D4-026E-4580-84ED-91087DB4E8CD}">
      <dsp:nvSpPr>
        <dsp:cNvPr id="0" name=""/>
        <dsp:cNvSpPr/>
      </dsp:nvSpPr>
      <dsp:spPr>
        <a:xfrm rot="2186753">
          <a:off x="3639731" y="942885"/>
          <a:ext cx="317125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rgbClr val="FF0000"/>
            </a:solidFill>
          </a:endParaRPr>
        </a:p>
      </dsp:txBody>
      <dsp:txXfrm>
        <a:off x="3649035" y="997404"/>
        <a:ext cx="221988" cy="248335"/>
      </dsp:txXfrm>
    </dsp:sp>
    <dsp:sp modelId="{64B1950B-E6F0-439B-9045-53B11EAE296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0000"/>
              </a:solidFill>
            </a:rPr>
            <a:t>Nouveau schéma dimensionnel </a:t>
          </a:r>
        </a:p>
      </dsp:txBody>
      <dsp:txXfrm>
        <a:off x="4105844" y="1263576"/>
        <a:ext cx="867155" cy="867155"/>
      </dsp:txXfrm>
    </dsp:sp>
    <dsp:sp modelId="{3E7CF80B-B568-44EB-92F5-6DF6AF18A37B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rgbClr val="FF0000"/>
            </a:solidFill>
          </a:endParaRPr>
        </a:p>
      </dsp:txBody>
      <dsp:txXfrm rot="10800000">
        <a:off x="4158126" y="2394156"/>
        <a:ext cx="228964" cy="248335"/>
      </dsp:txXfrm>
    </dsp:sp>
    <dsp:sp modelId="{F586B480-EB7F-4675-A11D-48AC892A4E53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0000"/>
              </a:solidFill>
            </a:rPr>
            <a:t>Nouveau schéma </a:t>
          </a:r>
          <a:r>
            <a:rPr lang="fr-FR" sz="1100" kern="1200">
              <a:solidFill>
                <a:srgbClr val="FF0000"/>
              </a:solidFill>
            </a:rPr>
            <a:t>relationnel </a:t>
          </a:r>
          <a:endParaRPr lang="fr-FR" sz="1100" kern="1200" dirty="0">
            <a:solidFill>
              <a:srgbClr val="FF0000"/>
            </a:solidFill>
          </a:endParaRPr>
        </a:p>
      </dsp:txBody>
      <dsp:txXfrm>
        <a:off x="3536171" y="3016849"/>
        <a:ext cx="867155" cy="867155"/>
      </dsp:txXfrm>
    </dsp:sp>
    <dsp:sp modelId="{5F194C8F-C2D0-4981-AA73-3F8C6CE3DFA2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rgbClr val="FF0000"/>
            </a:solidFill>
          </a:endParaRPr>
        </a:p>
      </dsp:txBody>
      <dsp:txXfrm rot="10800000">
        <a:off x="2991839" y="3326259"/>
        <a:ext cx="228964" cy="248335"/>
      </dsp:txXfrm>
    </dsp:sp>
    <dsp:sp modelId="{C64C8563-2625-4598-85F3-FA87FE1E9A13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0000"/>
              </a:solidFill>
            </a:rPr>
            <a:t>Schéma relationnel (et physique)</a:t>
          </a:r>
        </a:p>
      </dsp:txBody>
      <dsp:txXfrm>
        <a:off x="1692672" y="3016849"/>
        <a:ext cx="867155" cy="867155"/>
      </dsp:txXfrm>
    </dsp:sp>
    <dsp:sp modelId="{2C3EC0C2-6C13-4039-91EF-A75BCD01FE9C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rgbClr val="FF0000"/>
            </a:solidFill>
          </a:endParaRPr>
        </a:p>
      </dsp:txBody>
      <dsp:txXfrm rot="10800000">
        <a:off x="1744954" y="2505090"/>
        <a:ext cx="228964" cy="248335"/>
      </dsp:txXfrm>
    </dsp:sp>
    <dsp:sp modelId="{7DCB529B-BFCC-4F6C-B943-F8569C3C509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0000"/>
              </a:solidFill>
            </a:rPr>
            <a:t>Schéma conceptuel</a:t>
          </a:r>
        </a:p>
      </dsp:txBody>
      <dsp:txXfrm>
        <a:off x="1122999" y="1263576"/>
        <a:ext cx="867155" cy="867155"/>
      </dsp:txXfrm>
    </dsp:sp>
    <dsp:sp modelId="{BFD3342C-DA1A-45E1-BE7B-EC042CD72078}">
      <dsp:nvSpPr>
        <dsp:cNvPr id="0" name=""/>
        <dsp:cNvSpPr/>
      </dsp:nvSpPr>
      <dsp:spPr>
        <a:xfrm rot="19465007">
          <a:off x="2137643" y="953773"/>
          <a:ext cx="337365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rgbClr val="FF0000"/>
            </a:solidFill>
          </a:endParaRPr>
        </a:p>
      </dsp:txBody>
      <dsp:txXfrm>
        <a:off x="2147092" y="1065997"/>
        <a:ext cx="236156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FFC82-B469-42CD-9D3C-E2A793FD35B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19EB-F912-4369-B841-86A5A9ADB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3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419EB-F912-4369-B841-86A5A9ADB39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CE9E-0101-413D-84EE-CC94150CE95C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3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34DC-770D-41F5-8E60-077371485EC5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1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6BC-D96C-4F4F-A954-C9200A572492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7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20F4-710C-4899-832C-3BC3431B78A5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5C41-CCB9-440C-949B-5494F13D6C98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458A-6DF1-436B-9753-0136963D4FA9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71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76C-2555-4935-B01B-C369EBB8DFA5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6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A795-7055-4409-8045-2930E97AE531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5C6-67F9-42A4-8997-688CA6D80DAE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36F558B-53DB-47ED-8E6A-A8CC8446C409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E14F-0626-4D42-8C8F-153179B686E0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59F1EA-23C7-4ED5-A70F-3D126782C48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956F3D-7966-42B0-A23D-42E264CE31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612560" cy="2169362"/>
          </a:xfrm>
        </p:spPr>
        <p:txBody>
          <a:bodyPr>
            <a:normAutofit fontScale="90000"/>
          </a:bodyPr>
          <a:lstStyle/>
          <a:p>
            <a:r>
              <a:rPr lang="fr-FR" dirty="0"/>
              <a:t>Pratique de modélisation de l’entrepôt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Giuseppe Berio</a:t>
            </a:r>
          </a:p>
          <a:p>
            <a:r>
              <a:rPr lang="fr-FR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85817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1294" y="-278153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Rappel : fonctionnement ROLAP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5656-EEDC-499B-86E1-581173E06275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09556"/>
              </p:ext>
            </p:extLst>
          </p:nvPr>
        </p:nvGraphicFramePr>
        <p:xfrm>
          <a:off x="5133082" y="1572312"/>
          <a:ext cx="3719433" cy="9848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/>
                        <a:t>ClientID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Quantité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01/01/2013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02/02/2013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01/02/2013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02/01/2013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57158" y="1429436"/>
          <a:ext cx="3048000" cy="762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/>
                        <a:t>ClientID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Quantité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01/01/2013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02/02/2013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357554" y="3929766"/>
          <a:ext cx="3048000" cy="9525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/>
                        <a:t>ClientID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Symbol" pitchFamily="18" charset="2"/>
                        </a:rPr>
                        <a:t>S</a:t>
                      </a:r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Quantité</a:t>
                      </a:r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01/01/2013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02/02/2013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01/02/2013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02/01/2013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7358082" y="3929766"/>
          <a:ext cx="1524000" cy="762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Symbol" pitchFamily="18" charset="2"/>
                        </a:rPr>
                        <a:t>S</a:t>
                      </a:r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Quantité</a:t>
                      </a:r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Produit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065062" y="4006302"/>
          <a:ext cx="1524000" cy="7587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1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/>
                        <a:t>ClientID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Symbol" pitchFamily="18" charset="2"/>
                        </a:rPr>
                        <a:t>S</a:t>
                      </a:r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Quantité</a:t>
                      </a:r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4071934" y="5215650"/>
          <a:ext cx="1524000" cy="5715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Symbol" pitchFamily="18" charset="2"/>
                        </a:rPr>
                        <a:t>S</a:t>
                      </a:r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Quantité</a:t>
                      </a:r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01/2013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02/2013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071934" y="6144344"/>
          <a:ext cx="1524000" cy="381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Symbol" pitchFamily="18" charset="2"/>
                        </a:rPr>
                        <a:t>S</a:t>
                      </a:r>
                      <a:r>
                        <a:rPr lang="fr-FR" sz="1100" b="1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Quantité</a:t>
                      </a:r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Année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Flèche droite 10"/>
          <p:cNvSpPr/>
          <p:nvPr/>
        </p:nvSpPr>
        <p:spPr>
          <a:xfrm>
            <a:off x="3857620" y="19295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4500562" y="278675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10800000">
            <a:off x="2500298" y="4358394"/>
            <a:ext cx="85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10800000">
            <a:off x="6429388" y="4358394"/>
            <a:ext cx="85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 flipH="1" flipV="1">
            <a:off x="4679157" y="5037055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 flipH="1" flipV="1">
            <a:off x="4679157" y="5965749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0034" y="1043444"/>
            <a:ext cx="26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brutes (sources)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86664" y="60436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Composant d’entreposage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57158" y="2358130"/>
            <a:ext cx="30718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"/>
            <a:r>
              <a:rPr lang="fr-FR" b="1" dirty="0">
                <a:solidFill>
                  <a:srgbClr val="FF0000"/>
                </a:solidFill>
              </a:rPr>
              <a:t>1, 100a, 54, 01/02/2013; </a:t>
            </a:r>
            <a:r>
              <a:rPr lang="fr-FR" dirty="0"/>
              <a:t>2, 200, 56, 02/01/2013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854321" y="494584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logico-physique dimensionnel ROLAP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027790" y="906772"/>
            <a:ext cx="582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Composant ETL (intégration et fiabilisation de données) – données disponibles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133082" y="2825475"/>
            <a:ext cx="342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Composant ETL (alimentation de la table de faits/agrégation)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39684" y="4987647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ligne=Un fait, à savoir une </a:t>
            </a:r>
            <a:r>
              <a:rPr lang="fr-FR" i="1" dirty="0"/>
              <a:t>observation, représentée par une mesure, </a:t>
            </a:r>
            <a:r>
              <a:rPr lang="fr-FR" dirty="0"/>
              <a:t>sur le passé </a:t>
            </a:r>
            <a:r>
              <a:rPr lang="fr-FR" dirty="0">
                <a:sym typeface="Wingdings" panose="05000000000000000000" pitchFamily="2" charset="2"/>
              </a:rPr>
              <a:t> table de faits</a:t>
            </a:r>
            <a:r>
              <a:rPr lang="fr-FR" dirty="0"/>
              <a:t> 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1691680" y="4581129"/>
            <a:ext cx="1665874" cy="455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195298" y="3327146"/>
            <a:ext cx="11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</a:t>
            </a:r>
          </a:p>
        </p:txBody>
      </p:sp>
      <p:cxnSp>
        <p:nvCxnSpPr>
          <p:cNvPr id="34" name="Connecteur droit avec flèche 33"/>
          <p:cNvCxnSpPr>
            <a:cxnSpLocks/>
            <a:stCxn id="32" idx="2"/>
          </p:cNvCxnSpPr>
          <p:nvPr/>
        </p:nvCxnSpPr>
        <p:spPr>
          <a:xfrm>
            <a:off x="3758633" y="3696478"/>
            <a:ext cx="453327" cy="23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437172" y="598113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et hiérarchie </a:t>
            </a:r>
          </a:p>
        </p:txBody>
      </p:sp>
      <p:sp>
        <p:nvSpPr>
          <p:cNvPr id="36" name="Accolade fermante 35"/>
          <p:cNvSpPr/>
          <p:nvPr/>
        </p:nvSpPr>
        <p:spPr>
          <a:xfrm>
            <a:off x="5652120" y="5222558"/>
            <a:ext cx="288032" cy="122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>
            <a:cxnSpLocks/>
            <a:stCxn id="35" idx="1"/>
            <a:endCxn id="36" idx="1"/>
          </p:cNvCxnSpPr>
          <p:nvPr/>
        </p:nvCxnSpPr>
        <p:spPr>
          <a:xfrm flipH="1" flipV="1">
            <a:off x="5940152" y="5833522"/>
            <a:ext cx="497020" cy="33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53BD2F2-18E6-4CE2-BBC2-A216EBB6BDE8}"/>
              </a:ext>
            </a:extLst>
          </p:cNvPr>
          <p:cNvSpPr txBox="1"/>
          <p:nvPr/>
        </p:nvSpPr>
        <p:spPr>
          <a:xfrm>
            <a:off x="611387" y="3116741"/>
            <a:ext cx="155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précalculée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0BBE595-BD00-4D16-896A-DEF10A704E16}"/>
              </a:ext>
            </a:extLst>
          </p:cNvPr>
          <p:cNvCxnSpPr>
            <a:cxnSpLocks/>
          </p:cNvCxnSpPr>
          <p:nvPr/>
        </p:nvCxnSpPr>
        <p:spPr>
          <a:xfrm>
            <a:off x="1805408" y="3607522"/>
            <a:ext cx="318320" cy="378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5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8" grpId="0"/>
      <p:bldP spid="19" grpId="0" animBg="1"/>
      <p:bldP spid="20" grpId="0"/>
      <p:bldP spid="21" grpId="0"/>
      <p:bldP spid="22" grpId="0"/>
      <p:bldP spid="24" grpId="0"/>
      <p:bldP spid="32" grpId="0"/>
      <p:bldP spid="35" grpId="0"/>
      <p:bldP spid="36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F4595-CC68-4AA8-A532-C7F9176A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2317"/>
            <a:ext cx="8064896" cy="1450757"/>
          </a:xfrm>
        </p:spPr>
        <p:txBody>
          <a:bodyPr>
            <a:normAutofit/>
          </a:bodyPr>
          <a:lstStyle/>
          <a:p>
            <a:r>
              <a:rPr lang="fr-FR" dirty="0"/>
              <a:t>Rappel : niveaux de modélisation de données (y compris SQLD)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22E75-938A-42E7-9147-FBB840DF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5535" y="6458555"/>
            <a:ext cx="984019" cy="365125"/>
          </a:xfrm>
        </p:spPr>
        <p:txBody>
          <a:bodyPr/>
          <a:lstStyle/>
          <a:p>
            <a:fld id="{44956F3D-7966-42B0-A23D-42E264CE3123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FA4AE-8D2D-464F-B497-C6DE44A2178F}"/>
              </a:ext>
            </a:extLst>
          </p:cNvPr>
          <p:cNvSpPr/>
          <p:nvPr/>
        </p:nvSpPr>
        <p:spPr>
          <a:xfrm>
            <a:off x="5210609" y="4119964"/>
            <a:ext cx="2160240" cy="110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physique = Schéma logique + éléments d’optimisation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91CD1-22AF-4853-A8E1-D0C2702E5A19}"/>
              </a:ext>
            </a:extLst>
          </p:cNvPr>
          <p:cNvSpPr/>
          <p:nvPr/>
        </p:nvSpPr>
        <p:spPr>
          <a:xfrm>
            <a:off x="5210609" y="3429000"/>
            <a:ext cx="2160240" cy="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logique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F0B86F-1F66-4373-BD07-400287FD3EE1}"/>
              </a:ext>
            </a:extLst>
          </p:cNvPr>
          <p:cNvSpPr/>
          <p:nvPr/>
        </p:nvSpPr>
        <p:spPr>
          <a:xfrm>
            <a:off x="5175021" y="1780219"/>
            <a:ext cx="2160240" cy="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36515-C59C-476B-B4DA-01702BE4AF54}"/>
              </a:ext>
            </a:extLst>
          </p:cNvPr>
          <p:cNvSpPr/>
          <p:nvPr/>
        </p:nvSpPr>
        <p:spPr>
          <a:xfrm>
            <a:off x="698184" y="4368160"/>
            <a:ext cx="2160240" cy="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Modélisation physique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4B8BB7-A728-481C-8EC3-A03D649D3A9C}"/>
              </a:ext>
            </a:extLst>
          </p:cNvPr>
          <p:cNvSpPr/>
          <p:nvPr/>
        </p:nvSpPr>
        <p:spPr>
          <a:xfrm>
            <a:off x="680131" y="3458010"/>
            <a:ext cx="2160240" cy="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Modélisation logique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26F5F9-84DC-4467-801D-3AAE31BDBAF0}"/>
              </a:ext>
            </a:extLst>
          </p:cNvPr>
          <p:cNvSpPr/>
          <p:nvPr/>
        </p:nvSpPr>
        <p:spPr>
          <a:xfrm>
            <a:off x="728621" y="1762274"/>
            <a:ext cx="2160240" cy="77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Modélisation conceptuelle de données (métier)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FA9A7B68-B01D-4A31-B5EC-42CDC65E9942}"/>
              </a:ext>
            </a:extLst>
          </p:cNvPr>
          <p:cNvSpPr/>
          <p:nvPr/>
        </p:nvSpPr>
        <p:spPr>
          <a:xfrm>
            <a:off x="3636490" y="1805526"/>
            <a:ext cx="1052080" cy="5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</a:t>
            </a: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B089FD13-60F2-4340-B379-3AE533849930}"/>
              </a:ext>
            </a:extLst>
          </p:cNvPr>
          <p:cNvSpPr/>
          <p:nvPr/>
        </p:nvSpPr>
        <p:spPr>
          <a:xfrm>
            <a:off x="5324115" y="2381590"/>
            <a:ext cx="178061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8A92C71-E5B9-465D-92E3-8332BA0EE172}"/>
              </a:ext>
            </a:extLst>
          </p:cNvPr>
          <p:cNvSpPr/>
          <p:nvPr/>
        </p:nvSpPr>
        <p:spPr>
          <a:xfrm>
            <a:off x="3659754" y="3429000"/>
            <a:ext cx="1052080" cy="5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B65DABC1-A81C-4AA4-83A1-F77829632E0A}"/>
              </a:ext>
            </a:extLst>
          </p:cNvPr>
          <p:cNvSpPr/>
          <p:nvPr/>
        </p:nvSpPr>
        <p:spPr>
          <a:xfrm>
            <a:off x="3657845" y="4333057"/>
            <a:ext cx="1052080" cy="5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</a:t>
            </a:r>
          </a:p>
        </p:txBody>
      </p:sp>
      <p:pic>
        <p:nvPicPr>
          <p:cNvPr id="43" name="Graphique 42" descr="Journal">
            <a:extLst>
              <a:ext uri="{FF2B5EF4-FFF2-40B4-BE49-F238E27FC236}">
                <a16:creationId xmlns:a16="http://schemas.microsoft.com/office/drawing/2014/main" id="{109ABEB8-0D2C-49DA-B36B-2879C2DA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886" y="5424034"/>
            <a:ext cx="914400" cy="914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E48D68A-B2A8-49B2-AD59-97344AB607C6}"/>
              </a:ext>
            </a:extLst>
          </p:cNvPr>
          <p:cNvSpPr/>
          <p:nvPr/>
        </p:nvSpPr>
        <p:spPr>
          <a:xfrm>
            <a:off x="5327369" y="5696568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Code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Flèche : courbe vers la gauche 46">
            <a:extLst>
              <a:ext uri="{FF2B5EF4-FFF2-40B4-BE49-F238E27FC236}">
                <a16:creationId xmlns:a16="http://schemas.microsoft.com/office/drawing/2014/main" id="{C71FF4AC-BCC8-4923-BBD5-A5ADC358FC21}"/>
              </a:ext>
            </a:extLst>
          </p:cNvPr>
          <p:cNvSpPr/>
          <p:nvPr/>
        </p:nvSpPr>
        <p:spPr>
          <a:xfrm>
            <a:off x="7524328" y="4951584"/>
            <a:ext cx="984019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génère</a:t>
            </a:r>
          </a:p>
        </p:txBody>
      </p:sp>
    </p:spTree>
    <p:extLst>
      <p:ext uri="{BB962C8B-B14F-4D97-AF65-F5344CB8AC3E}">
        <p14:creationId xmlns:p14="http://schemas.microsoft.com/office/powerpoint/2010/main" val="105109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856" y="408372"/>
            <a:ext cx="8846640" cy="1039427"/>
          </a:xfrm>
        </p:spPr>
        <p:txBody>
          <a:bodyPr>
            <a:normAutofit fontScale="90000"/>
          </a:bodyPr>
          <a:lstStyle/>
          <a:p>
            <a:r>
              <a:rPr lang="fr-FR" dirty="0"/>
              <a:t>Caractéristiques de l’environnement de modélisation en SQLD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5860" y="2132856"/>
            <a:ext cx="8774632" cy="5328592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Création d’un schéma conceptuel (notations </a:t>
            </a:r>
            <a:r>
              <a:rPr lang="fr-FR" u="sng" dirty="0"/>
              <a:t>interchangeables</a:t>
            </a:r>
            <a:r>
              <a:rPr lang="fr-FR" dirty="0"/>
              <a:t> </a:t>
            </a:r>
            <a:r>
              <a:rPr lang="fr-FR" dirty="0" err="1"/>
              <a:t>Bachman</a:t>
            </a:r>
            <a:r>
              <a:rPr lang="fr-FR" dirty="0"/>
              <a:t>/Barker (alternatives à MERISE et autres notations)</a:t>
            </a:r>
          </a:p>
          <a:p>
            <a:pPr lvl="1" algn="just"/>
            <a:r>
              <a:rPr lang="fr-FR" dirty="0"/>
              <a:t>Organisation en </a:t>
            </a:r>
            <a:r>
              <a:rPr lang="fr-FR" b="1" i="1" dirty="0"/>
              <a:t>sous-vues</a:t>
            </a:r>
            <a:r>
              <a:rPr lang="fr-FR" dirty="0"/>
              <a:t> ou </a:t>
            </a:r>
            <a:r>
              <a:rPr lang="fr-FR" b="1" i="1" dirty="0"/>
              <a:t>affichages , avec possibilité d’ajouter des vues</a:t>
            </a:r>
          </a:p>
          <a:p>
            <a:pPr lvl="1" algn="just"/>
            <a:r>
              <a:rPr lang="fr-FR" dirty="0"/>
              <a:t>Support pour </a:t>
            </a:r>
            <a:r>
              <a:rPr lang="fr-FR" b="1" i="1" dirty="0"/>
              <a:t>l’objet-relationnel</a:t>
            </a:r>
          </a:p>
          <a:p>
            <a:pPr algn="just"/>
            <a:r>
              <a:rPr lang="fr-FR" dirty="0"/>
              <a:t>Génération automatique d’un schéma relationnel (logique) à partir du schéma conceptuel (en inversement)</a:t>
            </a:r>
          </a:p>
          <a:p>
            <a:pPr lvl="1" algn="just"/>
            <a:r>
              <a:rPr lang="fr-FR" dirty="0"/>
              <a:t>Cela </a:t>
            </a:r>
            <a:r>
              <a:rPr lang="fr-FR" b="1" dirty="0"/>
              <a:t>vous évite </a:t>
            </a:r>
            <a:r>
              <a:rPr lang="fr-FR" dirty="0"/>
              <a:t>de le faire manuellement (gain de temps et limitation di risque d’erreur)</a:t>
            </a:r>
          </a:p>
          <a:p>
            <a:pPr lvl="1" algn="just"/>
            <a:r>
              <a:rPr lang="fr-FR" dirty="0"/>
              <a:t>Applique les « règles classiques » quoi qu’il soit possible de définir vos propres règles</a:t>
            </a:r>
          </a:p>
          <a:p>
            <a:pPr algn="just"/>
            <a:r>
              <a:rPr lang="fr-FR" dirty="0"/>
              <a:t>Support pour la définition d’un schéma physique (à partir du schéma relationnel/logique)</a:t>
            </a:r>
          </a:p>
          <a:p>
            <a:pPr algn="just"/>
            <a:r>
              <a:rPr lang="fr-FR" dirty="0"/>
              <a:t>Génération automatique du DDL/SQL (déploiement vers un SGBD à utiliser) </a:t>
            </a:r>
          </a:p>
          <a:p>
            <a:pPr lvl="1" algn="just"/>
            <a:r>
              <a:rPr lang="fr-FR" dirty="0"/>
              <a:t>Cela </a:t>
            </a:r>
            <a:r>
              <a:rPr lang="fr-FR" b="1" dirty="0"/>
              <a:t>vous évite </a:t>
            </a:r>
            <a:r>
              <a:rPr lang="fr-FR" dirty="0"/>
              <a:t>de le faire manuellement (gain de temps et limitation du risque d’erreur)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30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4739"/>
            <a:ext cx="8840056" cy="1450757"/>
          </a:xfrm>
        </p:spPr>
        <p:txBody>
          <a:bodyPr>
            <a:normAutofit fontScale="90000"/>
          </a:bodyPr>
          <a:lstStyle/>
          <a:p>
            <a:r>
              <a:rPr lang="fr-FR" dirty="0"/>
              <a:t>Exercice 1 (représentation de données disponibles : sources ou </a:t>
            </a:r>
            <a:r>
              <a:rPr lang="fr-FR" dirty="0" err="1"/>
              <a:t>staging</a:t>
            </a:r>
            <a:r>
              <a:rPr lang="fr-FR" dirty="0"/>
              <a:t> ETL)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251520" y="1719071"/>
            <a:ext cx="3929848" cy="4302217"/>
          </a:xfrm>
        </p:spPr>
        <p:txBody>
          <a:bodyPr/>
          <a:lstStyle/>
          <a:p>
            <a:r>
              <a:rPr lang="fr-FR" dirty="0"/>
              <a:t>Créer le </a:t>
            </a:r>
            <a:r>
              <a:rPr lang="fr-FR" b="1" i="1" dirty="0"/>
              <a:t>schéma conceptuel (on pourrait faire cela avec UML et quelques adaptations) </a:t>
            </a:r>
            <a:r>
              <a:rPr lang="fr-FR" dirty="0"/>
              <a:t>ci-dessous dans un </a:t>
            </a:r>
            <a:r>
              <a:rPr lang="fr-FR" b="1" i="1" dirty="0"/>
              <a:t>schéma local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13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57" y="2710534"/>
            <a:ext cx="5616624" cy="155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558652" y="33206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Barker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39652" y="504013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Bachman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99" y="4515471"/>
            <a:ext cx="5865489" cy="157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15616" y="529153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(Affiche les types et les clés étrangères)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83672" y="227687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Relation d’identification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031744" y="2564904"/>
            <a:ext cx="288032" cy="922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7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2068" y="33089"/>
            <a:ext cx="7543800" cy="1450757"/>
          </a:xfrm>
        </p:spPr>
        <p:txBody>
          <a:bodyPr/>
          <a:lstStyle/>
          <a:p>
            <a:r>
              <a:rPr lang="fr-FR" dirty="0"/>
              <a:t>Exercice 1 bis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5368" y="1811852"/>
            <a:ext cx="4038600" cy="4407408"/>
          </a:xfrm>
        </p:spPr>
        <p:txBody>
          <a:bodyPr>
            <a:normAutofit/>
          </a:bodyPr>
          <a:lstStyle/>
          <a:p>
            <a:r>
              <a:rPr lang="fr-FR" dirty="0"/>
              <a:t>Parfois il est utile de spécifier une vue (externe) à savoir une requête nommée</a:t>
            </a:r>
          </a:p>
          <a:p>
            <a:r>
              <a:rPr lang="fr-FR" dirty="0"/>
              <a:t>Rajoutez </a:t>
            </a:r>
            <a:r>
              <a:rPr lang="fr-FR" b="1" i="1" dirty="0"/>
              <a:t>une vue (externe) </a:t>
            </a:r>
            <a:r>
              <a:rPr lang="fr-FR" dirty="0"/>
              <a:t>au schéma conceptuel de l’exercice 1</a:t>
            </a:r>
          </a:p>
          <a:p>
            <a:r>
              <a:rPr lang="fr-FR" dirty="0"/>
              <a:t>Vue : tous les mois où il y a au moins une vente</a:t>
            </a:r>
          </a:p>
          <a:p>
            <a:r>
              <a:rPr lang="fr-FR" dirty="0"/>
              <a:t>Affichez la vue dans le schéma local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4718727" cy="261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3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08" y="80201"/>
            <a:ext cx="8856984" cy="1450757"/>
          </a:xfrm>
        </p:spPr>
        <p:txBody>
          <a:bodyPr>
            <a:normAutofit fontScale="90000"/>
          </a:bodyPr>
          <a:lstStyle/>
          <a:p>
            <a:r>
              <a:rPr lang="fr-FR" dirty="0"/>
              <a:t>Exercice 2 (réalisation des bases de données extraites, nettoyées, intégrées)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6712" y="1844824"/>
            <a:ext cx="3759224" cy="4752528"/>
          </a:xfrm>
        </p:spPr>
        <p:txBody>
          <a:bodyPr>
            <a:normAutofit/>
          </a:bodyPr>
          <a:lstStyle/>
          <a:p>
            <a:r>
              <a:rPr lang="fr-FR" dirty="0"/>
              <a:t>Générez automatiquement un </a:t>
            </a:r>
            <a:r>
              <a:rPr lang="fr-FR" b="1" i="1" dirty="0"/>
              <a:t>schéma relationnel </a:t>
            </a:r>
            <a:r>
              <a:rPr lang="fr-FR" dirty="0"/>
              <a:t>à partir du schéma de l’exercice 1</a:t>
            </a:r>
          </a:p>
          <a:p>
            <a:r>
              <a:rPr lang="fr-FR" dirty="0"/>
              <a:t>Ensuite, générez automatiquement le </a:t>
            </a:r>
            <a:r>
              <a:rPr lang="fr-FR" b="1" i="1" dirty="0"/>
              <a:t>DDL (Data </a:t>
            </a:r>
            <a:r>
              <a:rPr lang="fr-FR" b="1" i="1" dirty="0" err="1"/>
              <a:t>Definition</a:t>
            </a:r>
            <a:r>
              <a:rPr lang="fr-FR" b="1" i="1" dirty="0"/>
              <a:t> </a:t>
            </a:r>
            <a:r>
              <a:rPr lang="fr-FR" b="1" i="1" dirty="0" err="1"/>
              <a:t>Language</a:t>
            </a:r>
            <a:r>
              <a:rPr lang="fr-FR" b="1" i="1" dirty="0"/>
              <a:t> script)</a:t>
            </a:r>
            <a:r>
              <a:rPr lang="fr-FR" dirty="0"/>
              <a:t> à partir du schéma relationnel (code SQL)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15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767336" cy="42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911352" cy="42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 bis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6472" y="2132856"/>
            <a:ext cx="7890288" cy="4878282"/>
          </a:xfrm>
        </p:spPr>
        <p:txBody>
          <a:bodyPr>
            <a:normAutofit/>
          </a:bodyPr>
          <a:lstStyle/>
          <a:p>
            <a:pPr algn="just"/>
            <a:r>
              <a:rPr lang="fr-FR" sz="3200" dirty="0"/>
              <a:t>Modifiez le </a:t>
            </a:r>
            <a:r>
              <a:rPr lang="fr-FR" sz="3200" b="1" i="1" dirty="0"/>
              <a:t>schéma relationnel </a:t>
            </a:r>
            <a:r>
              <a:rPr lang="fr-FR" sz="3200" dirty="0"/>
              <a:t>résultat de l’exercice 2 (par exemple, modifier un type, rajouter une colonne, modifier la vue, etc.)</a:t>
            </a:r>
          </a:p>
          <a:p>
            <a:pPr algn="just"/>
            <a:r>
              <a:rPr lang="fr-FR" sz="3200" dirty="0"/>
              <a:t>Régénérez le schéma conceptuel</a:t>
            </a:r>
          </a:p>
          <a:p>
            <a:pPr algn="just"/>
            <a:r>
              <a:rPr lang="fr-FR" sz="3200" dirty="0"/>
              <a:t>Refaites les 2 actions ci-dessus plusieurs fois et analysez l’impact sur le schéma conceptuel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7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59AC5-5D11-4709-8E9A-A66F1593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B83D27-6ED9-4B1F-977D-C5E8CA19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147248" cy="3240360"/>
          </a:xfrm>
        </p:spPr>
        <p:txBody>
          <a:bodyPr>
            <a:noAutofit/>
          </a:bodyPr>
          <a:lstStyle/>
          <a:p>
            <a:r>
              <a:rPr lang="fr-FR" sz="2400" dirty="0"/>
              <a:t>Utilisez le DDL généré (EXERCICE 2) pour créer les tables et les autres éléments dans votre espace ORACLE 12c :</a:t>
            </a:r>
          </a:p>
          <a:p>
            <a:pPr lvl="1"/>
            <a:r>
              <a:rPr lang="fr-FR" sz="2400" dirty="0"/>
              <a:t>Connectez vous à ORACLE 12c (si pas encore connecté ou connexion perdue)</a:t>
            </a:r>
          </a:p>
          <a:p>
            <a:pPr lvl="1"/>
            <a:r>
              <a:rPr lang="fr-FR" sz="2400" dirty="0"/>
              <a:t>Copiez-collez le script DDL généré dans la fenêtre d’exécution d’instructions</a:t>
            </a:r>
          </a:p>
          <a:p>
            <a:pPr lvl="1"/>
            <a:r>
              <a:rPr lang="fr-FR" sz="2400" dirty="0"/>
              <a:t>Exécutez ce script utilisant une des icones appropriées</a:t>
            </a:r>
          </a:p>
          <a:p>
            <a:pPr lvl="1"/>
            <a:r>
              <a:rPr lang="fr-FR" sz="2400" dirty="0"/>
              <a:t>Vérifiez que l’exécution a bien fonctionnée (aucune erreur n’est affichée dans la fenêtre de résultats)</a:t>
            </a:r>
          </a:p>
          <a:p>
            <a:r>
              <a:rPr lang="fr-FR" sz="2400" dirty="0"/>
              <a:t>Créez quelques données dans les tables (insert </a:t>
            </a:r>
            <a:r>
              <a:rPr lang="fr-FR" sz="2400" dirty="0" err="1"/>
              <a:t>into</a:t>
            </a:r>
            <a:r>
              <a:rPr lang="fr-FR" sz="2400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7EEC5B-3B54-4B91-B60E-44066EE1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99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1450757"/>
          </a:xfrm>
        </p:spPr>
        <p:txBody>
          <a:bodyPr/>
          <a:lstStyle/>
          <a:p>
            <a:r>
              <a:rPr lang="fr-FR" dirty="0"/>
              <a:t>Exercice 4 (rajout d’un modèle physique/optimisation)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6705" y="2659338"/>
            <a:ext cx="4038600" cy="2482017"/>
          </a:xfrm>
        </p:spPr>
        <p:txBody>
          <a:bodyPr/>
          <a:lstStyle/>
          <a:p>
            <a:r>
              <a:rPr lang="fr-FR" dirty="0"/>
              <a:t>Créez un </a:t>
            </a:r>
            <a:r>
              <a:rPr lang="fr-FR" b="1" i="1" dirty="0"/>
              <a:t>schéma physique (vide)</a:t>
            </a:r>
          </a:p>
          <a:p>
            <a:r>
              <a:rPr lang="fr-FR" dirty="0"/>
              <a:t>Ajoutez/repérez les informations traitées (via les tables ou directement)</a:t>
            </a:r>
          </a:p>
          <a:p>
            <a:r>
              <a:rPr lang="fr-FR" dirty="0"/>
              <a:t>Régénérez le </a:t>
            </a:r>
            <a:r>
              <a:rPr lang="fr-FR" b="1" i="1" dirty="0"/>
              <a:t>DDL</a:t>
            </a:r>
            <a:r>
              <a:rPr lang="fr-FR" dirty="0"/>
              <a:t> (si vous y avez rajouté des informations)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43309"/>
            <a:ext cx="4896544" cy="418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29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1298" y="33089"/>
            <a:ext cx="7543800" cy="1450757"/>
          </a:xfrm>
        </p:spPr>
        <p:txBody>
          <a:bodyPr>
            <a:normAutofit/>
          </a:bodyPr>
          <a:lstStyle/>
          <a:p>
            <a:r>
              <a:rPr lang="fr-FR" dirty="0"/>
              <a:t>SQLD pour la modélisation dimensionnelle 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52292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Création d’un schéma dimensionnel conceptuel (avec une notation propre à l’outil) </a:t>
            </a:r>
          </a:p>
          <a:p>
            <a:pPr algn="just"/>
            <a:r>
              <a:rPr lang="fr-FR" dirty="0"/>
              <a:t>Rattachement manuel d’un schéma conceptuel dimensionnel à un schéma conceptuel (fait/mesure, dimension, niveau /identifiant/informations)</a:t>
            </a:r>
          </a:p>
          <a:p>
            <a:pPr lvl="1" algn="just"/>
            <a:r>
              <a:rPr lang="fr-FR" dirty="0"/>
              <a:t>Mais aucun contrôle n’est fait sur la cohérence</a:t>
            </a:r>
          </a:p>
          <a:p>
            <a:pPr algn="just"/>
            <a:r>
              <a:rPr lang="fr-FR" dirty="0"/>
              <a:t>Génération/mise à jour d’un modèle physique contenant les dimensions et contrôle de cohérence avec le modèle logique</a:t>
            </a:r>
          </a:p>
          <a:p>
            <a:pPr algn="just"/>
            <a:r>
              <a:rPr lang="fr-FR" dirty="0"/>
              <a:t>Génération automatique du DDL </a:t>
            </a:r>
          </a:p>
          <a:p>
            <a:pPr lvl="1" algn="just"/>
            <a:r>
              <a:rPr lang="fr-FR" dirty="0"/>
              <a:t>Cela vous évite de le faire manuellement (gain de temps et limitation di risque d’erreur</a:t>
            </a:r>
          </a:p>
          <a:p>
            <a:pPr algn="just"/>
            <a:r>
              <a:rPr lang="fr-FR" dirty="0"/>
              <a:t>Utilisation de la retro-ingénierie pour obtenir un schéma dimensionnel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09086"/>
            <a:ext cx="8784976" cy="1039427"/>
          </a:xfrm>
        </p:spPr>
        <p:txBody>
          <a:bodyPr>
            <a:normAutofit fontScale="90000"/>
          </a:bodyPr>
          <a:lstStyle/>
          <a:p>
            <a:r>
              <a:rPr lang="fr-FR" dirty="0"/>
              <a:t>Environnement de modélisation : Oracle SQL </a:t>
            </a:r>
            <a:r>
              <a:rPr lang="fr-FR" dirty="0" err="1"/>
              <a:t>Developer</a:t>
            </a:r>
            <a:r>
              <a:rPr lang="fr-FR" dirty="0"/>
              <a:t> (SQLD)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5209"/>
            <a:ext cx="8640960" cy="5229200"/>
          </a:xfrm>
        </p:spPr>
        <p:txBody>
          <a:bodyPr>
            <a:normAutofit/>
          </a:bodyPr>
          <a:lstStyle/>
          <a:p>
            <a:pPr algn="just"/>
            <a:r>
              <a:rPr lang="fr-FR" sz="1800" dirty="0"/>
              <a:t>Outil gratuit : vous pouvez l’installer sur vos ordinateurs</a:t>
            </a:r>
          </a:p>
          <a:p>
            <a:pPr algn="just"/>
            <a:r>
              <a:rPr lang="fr-FR" sz="1800" dirty="0"/>
              <a:t>Environnement de développement pour systèmes opérationnels et systèmes décisionnels, principalement à réaliser avec ORACLE (mais modélisation exploitable pour d’autres supports et technologies)</a:t>
            </a:r>
          </a:p>
          <a:p>
            <a:pPr algn="just"/>
            <a:r>
              <a:rPr lang="fr-FR" sz="1800" dirty="0"/>
              <a:t>Accès à ORACLE, envoi de commandes SQL, DDL (Data </a:t>
            </a:r>
            <a:r>
              <a:rPr lang="fr-FR" sz="1800" dirty="0" err="1"/>
              <a:t>Definition</a:t>
            </a:r>
            <a:r>
              <a:rPr lang="fr-FR" sz="1800" dirty="0"/>
              <a:t> </a:t>
            </a:r>
            <a:r>
              <a:rPr lang="fr-FR" sz="1800" dirty="0" err="1"/>
              <a:t>Language</a:t>
            </a:r>
            <a:r>
              <a:rPr lang="fr-FR" sz="1800" dirty="0"/>
              <a:t>) et DML (Data Manipulation </a:t>
            </a:r>
            <a:r>
              <a:rPr lang="fr-FR" sz="1800" dirty="0" err="1"/>
              <a:t>Language</a:t>
            </a:r>
            <a:r>
              <a:rPr lang="fr-FR" sz="1800" dirty="0"/>
              <a:t>)</a:t>
            </a:r>
          </a:p>
          <a:p>
            <a:pPr algn="just"/>
            <a:r>
              <a:rPr lang="fr-FR" sz="1800" dirty="0"/>
              <a:t>3-niveaux de modélisation  (avec une terminologie propre)</a:t>
            </a:r>
          </a:p>
          <a:p>
            <a:pPr algn="just"/>
            <a:r>
              <a:rPr lang="fr-FR" sz="1800" dirty="0"/>
              <a:t>Génération automatique/importation des schémas logiques et physiques (DDL) pour ORACLE (et autres SGBD comme DB2 et </a:t>
            </a:r>
            <a:r>
              <a:rPr lang="fr-FR" sz="1800" dirty="0" err="1"/>
              <a:t>SQLServer</a:t>
            </a:r>
            <a:r>
              <a:rPr lang="fr-FR" sz="1800" dirty="0"/>
              <a:t>)</a:t>
            </a:r>
          </a:p>
          <a:p>
            <a:pPr algn="just"/>
            <a:r>
              <a:rPr lang="fr-FR" sz="1800" dirty="0"/>
              <a:t>Comparaison/Fusion de schémas</a:t>
            </a:r>
          </a:p>
          <a:p>
            <a:pPr algn="just"/>
            <a:r>
              <a:rPr lang="fr-FR" sz="1800" dirty="0"/>
              <a:t>Importation/Exportation vers XMLA (Microsoft), </a:t>
            </a:r>
            <a:r>
              <a:rPr lang="fr-FR" sz="1800" dirty="0" err="1"/>
              <a:t>OracleAW</a:t>
            </a:r>
            <a:r>
              <a:rPr lang="fr-FR" sz="1800" dirty="0"/>
              <a:t> (Oracle) et </a:t>
            </a:r>
            <a:r>
              <a:rPr lang="fr-FR" sz="1800" dirty="0" err="1"/>
              <a:t>CubeViews</a:t>
            </a:r>
            <a:r>
              <a:rPr lang="fr-FR" sz="1800" dirty="0"/>
              <a:t> (IBM) pour création de stockages MOLAP</a:t>
            </a:r>
          </a:p>
          <a:p>
            <a:pPr algn="just"/>
            <a:r>
              <a:rPr lang="fr-FR" sz="1800" dirty="0"/>
              <a:t>Rétro-ingénierie si script DDL/SQL connu (garantissant parfois l’interopérabilité)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7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8D823-2E48-48C4-AA45-9C0D42C6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34" y="348798"/>
            <a:ext cx="7543800" cy="838415"/>
          </a:xfrm>
        </p:spPr>
        <p:txBody>
          <a:bodyPr/>
          <a:lstStyle/>
          <a:p>
            <a:r>
              <a:rPr lang="fr-FR" dirty="0"/>
              <a:t>Organisation (de base)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5A11B6-CEC1-4EF9-A06B-23654DE4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0469" y="6459786"/>
            <a:ext cx="984019" cy="365125"/>
          </a:xfrm>
        </p:spPr>
        <p:txBody>
          <a:bodyPr/>
          <a:lstStyle/>
          <a:p>
            <a:fld id="{44956F3D-7966-42B0-A23D-42E264CE3123}" type="slidenum">
              <a:rPr lang="fr-FR" smtClean="0"/>
              <a:t>20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377CE-503C-41A2-8BE9-D9626F533946}"/>
              </a:ext>
            </a:extLst>
          </p:cNvPr>
          <p:cNvSpPr/>
          <p:nvPr/>
        </p:nvSpPr>
        <p:spPr>
          <a:xfrm>
            <a:off x="550835" y="4678464"/>
            <a:ext cx="2160240" cy="10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physique = Schéma logique + éléments d’optimisation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71FAD-042F-46AD-8245-F7F016162FEB}"/>
              </a:ext>
            </a:extLst>
          </p:cNvPr>
          <p:cNvSpPr/>
          <p:nvPr/>
        </p:nvSpPr>
        <p:spPr>
          <a:xfrm>
            <a:off x="382091" y="3932426"/>
            <a:ext cx="2160240" cy="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logique de données disponibles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63778-4918-4528-AD69-C6445278265A}"/>
              </a:ext>
            </a:extLst>
          </p:cNvPr>
          <p:cNvSpPr/>
          <p:nvPr/>
        </p:nvSpPr>
        <p:spPr>
          <a:xfrm>
            <a:off x="275929" y="1825641"/>
            <a:ext cx="2194114" cy="87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 de données disponibles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E7436BB-9A4F-4BAF-89A7-410C12321660}"/>
              </a:ext>
            </a:extLst>
          </p:cNvPr>
          <p:cNvSpPr/>
          <p:nvPr/>
        </p:nvSpPr>
        <p:spPr>
          <a:xfrm>
            <a:off x="32847" y="2835257"/>
            <a:ext cx="1162488" cy="971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E55E66-9FCA-42C9-B669-CE324ED0F4C0}"/>
              </a:ext>
            </a:extLst>
          </p:cNvPr>
          <p:cNvSpPr/>
          <p:nvPr/>
        </p:nvSpPr>
        <p:spPr>
          <a:xfrm>
            <a:off x="6315782" y="1902175"/>
            <a:ext cx="2194114" cy="8732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 m-dimensionnel</a:t>
            </a:r>
          </a:p>
        </p:txBody>
      </p:sp>
      <p:pic>
        <p:nvPicPr>
          <p:cNvPr id="36" name="Graphique 35" descr="Journal">
            <a:extLst>
              <a:ext uri="{FF2B5EF4-FFF2-40B4-BE49-F238E27FC236}">
                <a16:creationId xmlns:a16="http://schemas.microsoft.com/office/drawing/2014/main" id="{3EEC532E-F07F-4B32-ADC0-603209A7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252" y="4762049"/>
            <a:ext cx="914400" cy="914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4AF3FAB-7930-4818-BFAB-68E10851DB0D}"/>
              </a:ext>
            </a:extLst>
          </p:cNvPr>
          <p:cNvSpPr/>
          <p:nvPr/>
        </p:nvSpPr>
        <p:spPr>
          <a:xfrm>
            <a:off x="3771749" y="445074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Code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393631-AE29-472B-9306-FC771B14F987}"/>
              </a:ext>
            </a:extLst>
          </p:cNvPr>
          <p:cNvSpPr txBox="1"/>
          <p:nvPr/>
        </p:nvSpPr>
        <p:spPr>
          <a:xfrm>
            <a:off x="772811" y="1374739"/>
            <a:ext cx="13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ETL (</a:t>
            </a:r>
            <a:r>
              <a:rPr lang="fr-FR" dirty="0" err="1"/>
              <a:t>Staging</a:t>
            </a:r>
            <a:r>
              <a:rPr lang="fr-FR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D83235-DDE3-45CE-BDA4-D222D4E45595}"/>
              </a:ext>
            </a:extLst>
          </p:cNvPr>
          <p:cNvSpPr txBox="1"/>
          <p:nvPr/>
        </p:nvSpPr>
        <p:spPr>
          <a:xfrm>
            <a:off x="6481515" y="1343224"/>
            <a:ext cx="21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Entrepôt (ROLAP)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5BF2D5-CFB4-48FF-A35E-02388CD73ABD}"/>
              </a:ext>
            </a:extLst>
          </p:cNvPr>
          <p:cNvSpPr/>
          <p:nvPr/>
        </p:nvSpPr>
        <p:spPr>
          <a:xfrm>
            <a:off x="6792513" y="3863295"/>
            <a:ext cx="2160240" cy="8325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logique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B8097C-7E99-41B5-A1FA-54D6FEA3AE57}"/>
              </a:ext>
            </a:extLst>
          </p:cNvPr>
          <p:cNvSpPr/>
          <p:nvPr/>
        </p:nvSpPr>
        <p:spPr>
          <a:xfrm>
            <a:off x="3632057" y="2545394"/>
            <a:ext cx="2194114" cy="8732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 données de l’entrepôt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9CDDA981-A443-404B-9CB3-AD1196E1751A}"/>
              </a:ext>
            </a:extLst>
          </p:cNvPr>
          <p:cNvSpPr/>
          <p:nvPr/>
        </p:nvSpPr>
        <p:spPr>
          <a:xfrm rot="18689998">
            <a:off x="5846146" y="2878126"/>
            <a:ext cx="1162488" cy="9710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A6F0-D665-4289-87FC-52D6AC3DB668}"/>
              </a:ext>
            </a:extLst>
          </p:cNvPr>
          <p:cNvSpPr/>
          <p:nvPr/>
        </p:nvSpPr>
        <p:spPr>
          <a:xfrm>
            <a:off x="6432925" y="5191193"/>
            <a:ext cx="2160240" cy="1067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physique = Schéma logique + éléments d’optimisation</a:t>
            </a: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9C794B47-57AC-447E-8250-835D2C619528}"/>
              </a:ext>
            </a:extLst>
          </p:cNvPr>
          <p:cNvCxnSpPr>
            <a:stCxn id="32" idx="1"/>
            <a:endCxn id="24" idx="1"/>
          </p:cNvCxnSpPr>
          <p:nvPr/>
        </p:nvCxnSpPr>
        <p:spPr>
          <a:xfrm rot="10800000" flipH="1" flipV="1">
            <a:off x="6315781" y="2338786"/>
            <a:ext cx="117143" cy="3386029"/>
          </a:xfrm>
          <a:prstGeom prst="bentConnector3">
            <a:avLst>
              <a:gd name="adj1" fmla="val -195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5694-0494-4EC5-A75F-AD32BA902A16}"/>
              </a:ext>
            </a:extLst>
          </p:cNvPr>
          <p:cNvCxnSpPr>
            <a:cxnSpLocks/>
          </p:cNvCxnSpPr>
          <p:nvPr/>
        </p:nvCxnSpPr>
        <p:spPr>
          <a:xfrm flipH="1">
            <a:off x="2470043" y="2132856"/>
            <a:ext cx="384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3BDF2673-49C6-4363-9C6B-E59AAC605C54}"/>
              </a:ext>
            </a:extLst>
          </p:cNvPr>
          <p:cNvSpPr txBox="1"/>
          <p:nvPr/>
        </p:nvSpPr>
        <p:spPr>
          <a:xfrm>
            <a:off x="3717403" y="1794092"/>
            <a:ext cx="252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annotation (adaptation)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213AD40-D9BF-4BC8-AEA6-CBBC1E40E2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560513" y="2163424"/>
            <a:ext cx="417972" cy="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2B4071F-FE24-4B25-8DD7-7B550740C1AE}"/>
              </a:ext>
            </a:extLst>
          </p:cNvPr>
          <p:cNvSpPr txBox="1"/>
          <p:nvPr/>
        </p:nvSpPr>
        <p:spPr>
          <a:xfrm>
            <a:off x="4534241" y="3786277"/>
            <a:ext cx="16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complète (dimensions)</a:t>
            </a:r>
          </a:p>
        </p:txBody>
      </p:sp>
      <p:pic>
        <p:nvPicPr>
          <p:cNvPr id="54" name="Graphique 53" descr="Journal">
            <a:extLst>
              <a:ext uri="{FF2B5EF4-FFF2-40B4-BE49-F238E27FC236}">
                <a16:creationId xmlns:a16="http://schemas.microsoft.com/office/drawing/2014/main" id="{5497F9FD-BE2B-4053-9245-15A782B5D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490" y="5630654"/>
            <a:ext cx="914400" cy="9144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2C5187D-6B51-45A1-AE7C-BD050810F070}"/>
              </a:ext>
            </a:extLst>
          </p:cNvPr>
          <p:cNvSpPr/>
          <p:nvPr/>
        </p:nvSpPr>
        <p:spPr>
          <a:xfrm>
            <a:off x="3383818" y="5876438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Code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67F13F83-3F23-4AA6-B5B9-A4FBC83089E6}"/>
              </a:ext>
            </a:extLst>
          </p:cNvPr>
          <p:cNvSpPr/>
          <p:nvPr/>
        </p:nvSpPr>
        <p:spPr>
          <a:xfrm rot="16200000">
            <a:off x="2765472" y="4723504"/>
            <a:ext cx="1162488" cy="971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583478CA-4BE9-454E-83B8-B2BEB9E3C5BD}"/>
              </a:ext>
            </a:extLst>
          </p:cNvPr>
          <p:cNvSpPr/>
          <p:nvPr/>
        </p:nvSpPr>
        <p:spPr>
          <a:xfrm rot="5400000">
            <a:off x="4977381" y="5575598"/>
            <a:ext cx="1162488" cy="9710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</p:spTree>
    <p:extLst>
      <p:ext uri="{BB962C8B-B14F-4D97-AF65-F5344CB8AC3E}">
        <p14:creationId xmlns:p14="http://schemas.microsoft.com/office/powerpoint/2010/main" val="397909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fr-FR" dirty="0"/>
              <a:t>Modèle dimensionnel (Conceptuel)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804248" y="6520481"/>
            <a:ext cx="2133600" cy="365125"/>
          </a:xfrm>
        </p:spPr>
        <p:txBody>
          <a:bodyPr/>
          <a:lstStyle/>
          <a:p>
            <a:fld id="{44956F3D-7966-42B0-A23D-42E264CE3123}" type="slidenum">
              <a:rPr lang="fr-FR" smtClean="0"/>
              <a:t>21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0661"/>
            <a:ext cx="8964488" cy="490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267744" y="40770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89768" y="457899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52120" y="47373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NIVEAUX (hiérarchie)</a:t>
            </a:r>
          </a:p>
        </p:txBody>
      </p:sp>
    </p:spTree>
    <p:extLst>
      <p:ext uri="{BB962C8B-B14F-4D97-AF65-F5344CB8AC3E}">
        <p14:creationId xmlns:p14="http://schemas.microsoft.com/office/powerpoint/2010/main" val="91084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778"/>
            <a:ext cx="9036496" cy="531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3792" y="21509"/>
            <a:ext cx="8187248" cy="1450757"/>
          </a:xfrm>
        </p:spPr>
        <p:txBody>
          <a:bodyPr>
            <a:normAutofit fontScale="90000"/>
          </a:bodyPr>
          <a:lstStyle/>
          <a:p>
            <a:r>
              <a:rPr lang="fr-FR" dirty="0"/>
              <a:t>modèle compact (structure sans attributs, clés et autres informations)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4215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479304" y="2276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747792" y="50131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NIVEAUX (hiérarchie)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322912" y="3450810"/>
            <a:ext cx="343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Relations entre les niveaux (sans limitation)</a:t>
            </a:r>
          </a:p>
        </p:txBody>
      </p:sp>
    </p:spTree>
    <p:extLst>
      <p:ext uri="{BB962C8B-B14F-4D97-AF65-F5344CB8AC3E}">
        <p14:creationId xmlns:p14="http://schemas.microsoft.com/office/powerpoint/2010/main" val="57801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543800" cy="1450757"/>
          </a:xfrm>
        </p:spPr>
        <p:txBody>
          <a:bodyPr>
            <a:normAutofit/>
          </a:bodyPr>
          <a:lstStyle/>
          <a:p>
            <a:r>
              <a:rPr lang="fr-FR" dirty="0"/>
              <a:t>Signification des relations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3600" dirty="0"/>
              <a:t>Entre cube et dimension</a:t>
            </a:r>
          </a:p>
          <a:p>
            <a:endParaRPr lang="fr-FR" sz="3600" dirty="0"/>
          </a:p>
          <a:p>
            <a:r>
              <a:rPr lang="fr-FR" sz="3600" dirty="0"/>
              <a:t>Entre niveaux</a:t>
            </a:r>
          </a:p>
          <a:p>
            <a:pPr lvl="1"/>
            <a:endParaRPr lang="fr-FR" sz="3600" dirty="0"/>
          </a:p>
          <a:p>
            <a:r>
              <a:rPr lang="fr-FR" sz="3600" dirty="0"/>
              <a:t>Entre dimension et niveau</a:t>
            </a:r>
          </a:p>
          <a:p>
            <a:endParaRPr lang="fr-FR" sz="3600" dirty="0"/>
          </a:p>
          <a:p>
            <a:pPr lvl="2"/>
            <a:r>
              <a:rPr lang="fr-FR" sz="3400" dirty="0"/>
              <a:t>Réutilisation des niveaux à partir d’un niveau </a:t>
            </a:r>
          </a:p>
          <a:p>
            <a:pPr lvl="2"/>
            <a:r>
              <a:rPr lang="fr-FR" sz="3400" dirty="0"/>
              <a:t>Nouvelle hiérarchie</a:t>
            </a:r>
          </a:p>
          <a:p>
            <a:endParaRPr lang="fr-FR" sz="3600" dirty="0"/>
          </a:p>
          <a:p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25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77815" y="2209504"/>
            <a:ext cx="3890129" cy="4680520"/>
          </a:xfrm>
        </p:spPr>
        <p:txBody>
          <a:bodyPr>
            <a:normAutofit/>
          </a:bodyPr>
          <a:lstStyle/>
          <a:p>
            <a:r>
              <a:rPr lang="fr-FR" dirty="0"/>
              <a:t>Utilisez le </a:t>
            </a:r>
            <a:r>
              <a:rPr lang="fr-FR" b="1" i="1" dirty="0"/>
              <a:t>schéma conceptuel </a:t>
            </a:r>
            <a:r>
              <a:rPr lang="fr-FR" dirty="0"/>
              <a:t>résultat de l’exercice 1 pour définir un </a:t>
            </a:r>
            <a:r>
              <a:rPr lang="fr-FR" b="1" i="1" dirty="0"/>
              <a:t>schéma dimensionnel</a:t>
            </a:r>
          </a:p>
          <a:p>
            <a:r>
              <a:rPr lang="fr-FR" b="1" dirty="0"/>
              <a:t>Faits</a:t>
            </a:r>
            <a:r>
              <a:rPr lang="fr-FR" dirty="0"/>
              <a:t> : ventes-quantité (l’entité Vente fournit la quantité comme donnée de base) ; granularité par produit simple</a:t>
            </a:r>
          </a:p>
          <a:p>
            <a:r>
              <a:rPr lang="fr-FR" b="1" dirty="0"/>
              <a:t>Dimensions</a:t>
            </a:r>
            <a:r>
              <a:rPr lang="fr-FR" dirty="0"/>
              <a:t> : produit, 1 niveau  </a:t>
            </a:r>
          </a:p>
          <a:p>
            <a:r>
              <a:rPr lang="fr-FR" b="1" dirty="0"/>
              <a:t>Mesure</a:t>
            </a:r>
            <a:r>
              <a:rPr lang="fr-FR" dirty="0"/>
              <a:t> : somme (quantité)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24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4824536" cy="328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71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 Bis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sz="half" idx="1"/>
          </p:nvPr>
        </p:nvSpPr>
        <p:spPr>
          <a:xfrm>
            <a:off x="467544" y="2276872"/>
            <a:ext cx="8424936" cy="3384376"/>
          </a:xfrm>
        </p:spPr>
        <p:txBody>
          <a:bodyPr>
            <a:normAutofit/>
          </a:bodyPr>
          <a:lstStyle/>
          <a:p>
            <a:r>
              <a:rPr lang="fr-FR" sz="3200" dirty="0"/>
              <a:t>Utilisez le </a:t>
            </a:r>
            <a:r>
              <a:rPr lang="fr-FR" sz="3200" b="1" i="1" dirty="0"/>
              <a:t>schéma conceptuel </a:t>
            </a:r>
            <a:r>
              <a:rPr lang="fr-FR" sz="3200" dirty="0"/>
              <a:t>résultat de l’exercice 1 pour définir un </a:t>
            </a:r>
            <a:r>
              <a:rPr lang="fr-FR" sz="3200" b="1" i="1" dirty="0"/>
              <a:t>schéma dimensionnel</a:t>
            </a:r>
          </a:p>
          <a:p>
            <a:r>
              <a:rPr lang="fr-FR" sz="3200" b="1" dirty="0"/>
              <a:t>Faits</a:t>
            </a:r>
            <a:r>
              <a:rPr lang="fr-FR" sz="3200" dirty="0"/>
              <a:t> : ventes-quantité </a:t>
            </a:r>
          </a:p>
          <a:p>
            <a:r>
              <a:rPr lang="fr-FR" sz="3200" b="1" dirty="0"/>
              <a:t>Dimensions</a:t>
            </a:r>
            <a:r>
              <a:rPr lang="fr-FR" sz="3200" dirty="0"/>
              <a:t> : produit, </a:t>
            </a:r>
            <a:r>
              <a:rPr lang="fr-FR" sz="3200" b="1" i="1" dirty="0"/>
              <a:t>(client), temps</a:t>
            </a:r>
          </a:p>
          <a:p>
            <a:r>
              <a:rPr lang="fr-FR" sz="3200" b="1" dirty="0"/>
              <a:t>Mesure </a:t>
            </a:r>
            <a:r>
              <a:rPr lang="fr-FR" sz="3200" dirty="0"/>
              <a:t>: somme (quantité)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8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685" y="1904307"/>
            <a:ext cx="4248472" cy="4590249"/>
          </a:xfrm>
        </p:spPr>
        <p:txBody>
          <a:bodyPr>
            <a:normAutofit/>
          </a:bodyPr>
          <a:lstStyle/>
          <a:p>
            <a:r>
              <a:rPr lang="fr-FR" dirty="0"/>
              <a:t>Générez un </a:t>
            </a:r>
            <a:r>
              <a:rPr lang="fr-FR" b="1" i="1" dirty="0"/>
              <a:t>schéma relationnel (et physique – appelé « modèle Oracle » en SQLD) </a:t>
            </a:r>
            <a:r>
              <a:rPr lang="fr-FR" dirty="0"/>
              <a:t>à partir du schéma dimensionnel résultat de l’exercice 5 (ou 5 bis)</a:t>
            </a:r>
          </a:p>
          <a:p>
            <a:r>
              <a:rPr lang="fr-FR" dirty="0"/>
              <a:t>Éditez et analysez le </a:t>
            </a:r>
            <a:r>
              <a:rPr lang="fr-FR" b="1" i="1" dirty="0"/>
              <a:t>schéma physique </a:t>
            </a:r>
            <a:r>
              <a:rPr lang="fr-FR" dirty="0"/>
              <a:t>pour voir quelles informations ont y été rajoutées </a:t>
            </a:r>
          </a:p>
          <a:p>
            <a:r>
              <a:rPr lang="fr-FR" dirty="0"/>
              <a:t>Générez le </a:t>
            </a:r>
            <a:r>
              <a:rPr lang="fr-FR" b="1" i="1" dirty="0"/>
              <a:t>DDL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83713" y="2087148"/>
            <a:ext cx="4038600" cy="4407408"/>
          </a:xfrm>
        </p:spPr>
        <p:txBody>
          <a:bodyPr>
            <a:normAutofit/>
          </a:bodyPr>
          <a:lstStyle/>
          <a:p>
            <a:r>
              <a:rPr lang="fr-FR" dirty="0"/>
              <a:t>Appréciez, </a:t>
            </a:r>
            <a:r>
              <a:rPr lang="fr-FR" b="1" i="1" dirty="0"/>
              <a:t>à travers les différentes couleurs, </a:t>
            </a:r>
            <a:r>
              <a:rPr lang="fr-FR" dirty="0"/>
              <a:t>la structure du schéma qui doit être flocon, étoile ou constellation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26</a:t>
            </a:fld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4133911" y="23488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2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5536" y="2065392"/>
            <a:ext cx="3703320" cy="4023360"/>
          </a:xfrm>
        </p:spPr>
        <p:txBody>
          <a:bodyPr/>
          <a:lstStyle/>
          <a:p>
            <a:r>
              <a:rPr lang="fr-FR" dirty="0"/>
              <a:t>Utilisez le </a:t>
            </a:r>
            <a:r>
              <a:rPr lang="fr-FR" b="1" i="1" dirty="0"/>
              <a:t>schéma relationnel </a:t>
            </a:r>
            <a:r>
              <a:rPr lang="fr-FR" dirty="0"/>
              <a:t>résultat de l’exercice 2, pour définir un </a:t>
            </a:r>
            <a:r>
              <a:rPr lang="fr-FR" b="1" i="1" dirty="0"/>
              <a:t>schéma dimensionnel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27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50" y="2448320"/>
            <a:ext cx="446449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7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553" y="-24138"/>
            <a:ext cx="7543800" cy="1450757"/>
          </a:xfrm>
        </p:spPr>
        <p:txBody>
          <a:bodyPr>
            <a:normAutofit/>
          </a:bodyPr>
          <a:lstStyle/>
          <a:p>
            <a:r>
              <a:rPr lang="fr-FR" dirty="0"/>
              <a:t>Synthèse modélisation : </a:t>
            </a:r>
            <a:br>
              <a:rPr lang="fr-FR" dirty="0"/>
            </a:br>
            <a:r>
              <a:rPr lang="fr-FR" dirty="0"/>
              <a:t>schéma dimensionnel 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28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47664" y="1714560"/>
            <a:ext cx="57606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dimensionnel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6291" y="3717032"/>
            <a:ext cx="396044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conceptuel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6511" y="5625244"/>
            <a:ext cx="4781913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relationnel (et physique) de données traitées</a:t>
            </a:r>
          </a:p>
        </p:txBody>
      </p:sp>
      <p:sp>
        <p:nvSpPr>
          <p:cNvPr id="7" name="Flèche vers le haut 6"/>
          <p:cNvSpPr/>
          <p:nvPr/>
        </p:nvSpPr>
        <p:spPr>
          <a:xfrm>
            <a:off x="2138742" y="2780535"/>
            <a:ext cx="484632" cy="77723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 vers le haut 8"/>
          <p:cNvSpPr/>
          <p:nvPr/>
        </p:nvSpPr>
        <p:spPr>
          <a:xfrm>
            <a:off x="3811870" y="4705409"/>
            <a:ext cx="484632" cy="77723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Cylindre 11"/>
          <p:cNvSpPr/>
          <p:nvPr/>
        </p:nvSpPr>
        <p:spPr>
          <a:xfrm>
            <a:off x="242622" y="5454124"/>
            <a:ext cx="1767923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Base Existante (source / ETL </a:t>
            </a:r>
            <a:r>
              <a:rPr lang="fr-FR" dirty="0" err="1"/>
              <a:t>staging</a:t>
            </a:r>
            <a:r>
              <a:rPr lang="fr-FR" dirty="0"/>
              <a:t>)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143471" y="5850980"/>
            <a:ext cx="1220724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Entrée 1</a:t>
            </a:r>
          </a:p>
        </p:txBody>
      </p:sp>
      <p:sp>
        <p:nvSpPr>
          <p:cNvPr id="15" name="Flèche droite 14"/>
          <p:cNvSpPr/>
          <p:nvPr/>
        </p:nvSpPr>
        <p:spPr>
          <a:xfrm>
            <a:off x="179512" y="3863334"/>
            <a:ext cx="1302764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Entrée 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77698" y="3036040"/>
            <a:ext cx="134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262236" y="5038512"/>
            <a:ext cx="134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Retro-</a:t>
            </a:r>
            <a:r>
              <a:rPr lang="fr-FR" dirty="0" err="1"/>
              <a:t>ing</a:t>
            </a:r>
            <a:endParaRPr lang="fr-FR" dirty="0"/>
          </a:p>
        </p:txBody>
      </p:sp>
      <p:sp>
        <p:nvSpPr>
          <p:cNvPr id="16" name="Flèche vers le haut 15"/>
          <p:cNvSpPr/>
          <p:nvPr/>
        </p:nvSpPr>
        <p:spPr>
          <a:xfrm>
            <a:off x="7010740" y="2821744"/>
            <a:ext cx="484632" cy="265389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7452320" y="4141446"/>
            <a:ext cx="134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Retro-</a:t>
            </a:r>
            <a:r>
              <a:rPr lang="fr-FR" dirty="0" err="1"/>
              <a:t>ing</a:t>
            </a:r>
            <a:endParaRPr lang="fr-FR" dirty="0"/>
          </a:p>
        </p:txBody>
      </p:sp>
      <p:sp>
        <p:nvSpPr>
          <p:cNvPr id="21" name="Flèche vers le haut 6">
            <a:extLst>
              <a:ext uri="{FF2B5EF4-FFF2-40B4-BE49-F238E27FC236}">
                <a16:creationId xmlns:a16="http://schemas.microsoft.com/office/drawing/2014/main" id="{7C2250E6-F7B7-4903-9739-4EB4CD7B032F}"/>
              </a:ext>
            </a:extLst>
          </p:cNvPr>
          <p:cNvSpPr/>
          <p:nvPr/>
        </p:nvSpPr>
        <p:spPr>
          <a:xfrm rot="10800000">
            <a:off x="3238286" y="2842360"/>
            <a:ext cx="484632" cy="77723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081F040-CE9A-4A20-8C03-56F8977C21B7}"/>
              </a:ext>
            </a:extLst>
          </p:cNvPr>
          <p:cNvSpPr txBox="1"/>
          <p:nvPr/>
        </p:nvSpPr>
        <p:spPr>
          <a:xfrm>
            <a:off x="3698981" y="2962324"/>
            <a:ext cx="163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353503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986" y="20809"/>
            <a:ext cx="8352461" cy="1450757"/>
          </a:xfrm>
        </p:spPr>
        <p:txBody>
          <a:bodyPr>
            <a:normAutofit/>
          </a:bodyPr>
          <a:lstStyle/>
          <a:p>
            <a:r>
              <a:rPr lang="fr-FR" dirty="0"/>
              <a:t>Génération/déploiement ROLAP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6327811"/>
            <a:ext cx="2133600" cy="365125"/>
          </a:xfrm>
        </p:spPr>
        <p:txBody>
          <a:bodyPr/>
          <a:lstStyle/>
          <a:p>
            <a:fld id="{44956F3D-7966-42B0-A23D-42E264CE3123}" type="slidenum">
              <a:rPr lang="fr-FR" smtClean="0"/>
              <a:t>29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7064" y="3781303"/>
            <a:ext cx="31728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dimensionnel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8024" y="3765430"/>
            <a:ext cx="4119149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relationnel (et physique) </a:t>
            </a:r>
          </a:p>
        </p:txBody>
      </p:sp>
      <p:sp>
        <p:nvSpPr>
          <p:cNvPr id="10" name="Cylindre 9"/>
          <p:cNvSpPr/>
          <p:nvPr/>
        </p:nvSpPr>
        <p:spPr>
          <a:xfrm>
            <a:off x="1833468" y="4949254"/>
            <a:ext cx="1446780" cy="150418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Nouvelle Base (entrepôt)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319616" y="2708920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gauche 12"/>
          <p:cNvSpPr/>
          <p:nvPr/>
        </p:nvSpPr>
        <p:spPr>
          <a:xfrm rot="20027172">
            <a:off x="3755089" y="5025543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20272" y="4883272"/>
            <a:ext cx="11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ROLAP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78842" y="2840715"/>
            <a:ext cx="242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Génération (des informations additionnelles)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40080" y="568554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4008" y="1714560"/>
            <a:ext cx="421754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conceptuel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588478" y="400703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718794" y="2763998"/>
            <a:ext cx="242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Génération du schéma logique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5597" y="1767113"/>
            <a:ext cx="305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Nota bene : si nécessaire, le schéma conceptuel initialement chargé peut être modifié car s’agissant du schéma de l’entrepôt à créer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999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6128" y="188640"/>
            <a:ext cx="8260672" cy="1039427"/>
          </a:xfrm>
        </p:spPr>
        <p:txBody>
          <a:bodyPr/>
          <a:lstStyle/>
          <a:p>
            <a:r>
              <a:rPr lang="fr-FR" dirty="0"/>
              <a:t>SQLD : accès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928992" cy="552472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876256" y="2330296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Nom utilisateur : le vôtre</a:t>
            </a:r>
          </a:p>
          <a:p>
            <a:r>
              <a:rPr lang="fr-FR" sz="1400" b="1" dirty="0"/>
              <a:t>Mot de passe : le vôtre</a:t>
            </a:r>
          </a:p>
          <a:p>
            <a:endParaRPr lang="fr-FR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876256" y="3450520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Nom d’hôte : ora12c</a:t>
            </a:r>
          </a:p>
          <a:p>
            <a:endParaRPr lang="fr-FR" sz="1400" b="1" dirty="0"/>
          </a:p>
          <a:p>
            <a:r>
              <a:rPr lang="fr-FR" sz="1400" b="1" dirty="0"/>
              <a:t>SID :   ORAETUD</a:t>
            </a:r>
          </a:p>
        </p:txBody>
      </p:sp>
    </p:spTree>
    <p:extLst>
      <p:ext uri="{BB962C8B-B14F-4D97-AF65-F5344CB8AC3E}">
        <p14:creationId xmlns:p14="http://schemas.microsoft.com/office/powerpoint/2010/main" val="57678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7664" y="1939944"/>
            <a:ext cx="57606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(schéma) dimensionnel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6116" y="4446472"/>
            <a:ext cx="4781913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 </a:t>
            </a:r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Workspace</a:t>
            </a:r>
            <a:endParaRPr lang="fr-FR" dirty="0"/>
          </a:p>
        </p:txBody>
      </p:sp>
      <p:sp>
        <p:nvSpPr>
          <p:cNvPr id="7" name="Cylindre 6"/>
          <p:cNvSpPr/>
          <p:nvPr/>
        </p:nvSpPr>
        <p:spPr>
          <a:xfrm>
            <a:off x="388916" y="4229072"/>
            <a:ext cx="1446780" cy="150418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Nouveau entrepôt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5148064" y="3078320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>
            <a:off x="2195736" y="4629882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543465" y="5730730"/>
            <a:ext cx="16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MOLAP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A8C748D-E7F1-45B9-A225-3ACDF728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16" y="15791"/>
            <a:ext cx="7543800" cy="1450757"/>
          </a:xfrm>
        </p:spPr>
        <p:txBody>
          <a:bodyPr/>
          <a:lstStyle/>
          <a:p>
            <a:r>
              <a:rPr lang="fr-FR" dirty="0"/>
              <a:t>Export MOLAP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30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977072" y="3356992"/>
            <a:ext cx="183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311723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-42981"/>
            <a:ext cx="7543800" cy="1450757"/>
          </a:xfrm>
        </p:spPr>
        <p:txBody>
          <a:bodyPr/>
          <a:lstStyle/>
          <a:p>
            <a:r>
              <a:rPr lang="fr-FR" dirty="0"/>
              <a:t>Synchronisation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086223"/>
            <a:ext cx="4574422" cy="4373563"/>
          </a:xfrm>
        </p:spPr>
        <p:txBody>
          <a:bodyPr/>
          <a:lstStyle/>
          <a:p>
            <a:pPr algn="just"/>
            <a:r>
              <a:rPr lang="fr-FR" dirty="0"/>
              <a:t>SQLD(M) permet aussi de faire de la mise à jour/synchronisation entre </a:t>
            </a:r>
          </a:p>
          <a:p>
            <a:pPr lvl="1" algn="just"/>
            <a:r>
              <a:rPr lang="fr-FR" dirty="0"/>
              <a:t>Les différents niveaux de modélisation</a:t>
            </a:r>
          </a:p>
          <a:p>
            <a:pPr lvl="1" algn="just"/>
            <a:r>
              <a:rPr lang="fr-FR" dirty="0"/>
              <a:t>Un entrepôt existant et la mise à jour de son schéma suivie par un redéploiement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31</a:t>
            </a:fld>
            <a:endParaRPr lang="fr-FR"/>
          </a:p>
        </p:txBody>
      </p:sp>
      <p:sp>
        <p:nvSpPr>
          <p:cNvPr id="4" name="Cylindre 3"/>
          <p:cNvSpPr/>
          <p:nvPr/>
        </p:nvSpPr>
        <p:spPr>
          <a:xfrm>
            <a:off x="6221565" y="3573016"/>
            <a:ext cx="1302763" cy="115212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Entrepôt existant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05274665"/>
              </p:ext>
            </p:extLst>
          </p:nvPr>
        </p:nvGraphicFramePr>
        <p:xfrm>
          <a:off x="3824946" y="191780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3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Principes méthodologiques et SQLD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52599"/>
            <a:ext cx="8712968" cy="496887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SQLD fournit un vrai support aux méthodes basées sur des principes (méthodologiques) bien spécifiques</a:t>
            </a:r>
          </a:p>
          <a:p>
            <a:pPr algn="just"/>
            <a:r>
              <a:rPr lang="fr-FR" dirty="0"/>
              <a:t>Plus précisément :</a:t>
            </a:r>
          </a:p>
          <a:p>
            <a:pPr lvl="1" algn="just"/>
            <a:r>
              <a:rPr lang="fr-FR" dirty="0">
                <a:solidFill>
                  <a:srgbClr val="FF0000"/>
                </a:solidFill>
              </a:rPr>
              <a:t>SQLD nécessite d’un (ou plusieurs) schéma de sources, (typiquement 1 seul qui est le résultat de l’intégration des plusieurs schémas source se trouvant dans la zone « </a:t>
            </a:r>
            <a:r>
              <a:rPr lang="fr-FR" dirty="0" err="1">
                <a:solidFill>
                  <a:srgbClr val="FF0000"/>
                </a:solidFill>
              </a:rPr>
              <a:t>staging</a:t>
            </a:r>
            <a:r>
              <a:rPr lang="fr-FR" dirty="0">
                <a:solidFill>
                  <a:srgbClr val="FF0000"/>
                </a:solidFill>
              </a:rPr>
              <a:t> » de l’ETL), </a:t>
            </a:r>
            <a:r>
              <a:rPr lang="fr-FR" dirty="0"/>
              <a:t>pour utiliser concrètement la modélisation dimensionnelle</a:t>
            </a:r>
          </a:p>
          <a:p>
            <a:pPr lvl="1" algn="just"/>
            <a:r>
              <a:rPr lang="fr-FR" dirty="0"/>
              <a:t>Ces schémas peuvent être </a:t>
            </a:r>
            <a:r>
              <a:rPr lang="fr-FR" dirty="0">
                <a:solidFill>
                  <a:srgbClr val="FF0000"/>
                </a:solidFill>
              </a:rPr>
              <a:t>conceptuels ou relationnels </a:t>
            </a:r>
            <a:r>
              <a:rPr lang="fr-FR" dirty="0"/>
              <a:t>; les schémas conceptuels peuvent avoir été obtenus par </a:t>
            </a:r>
            <a:r>
              <a:rPr lang="fr-FR" dirty="0">
                <a:solidFill>
                  <a:srgbClr val="FF0000"/>
                </a:solidFill>
              </a:rPr>
              <a:t>retro-ingénierie</a:t>
            </a:r>
            <a:r>
              <a:rPr lang="fr-FR" dirty="0"/>
              <a:t> s’ils ne sont pas directement disponibles</a:t>
            </a:r>
          </a:p>
          <a:p>
            <a:pPr algn="just"/>
            <a:r>
              <a:rPr lang="fr-FR" dirty="0"/>
              <a:t>On peut donc indiquer que même si potentiellement SQLD permet de </a:t>
            </a:r>
            <a:r>
              <a:rPr lang="fr-FR"/>
              <a:t>développer </a:t>
            </a:r>
            <a:r>
              <a:rPr lang="fr-FR" b="1" i="1"/>
              <a:t>top-down</a:t>
            </a:r>
            <a:r>
              <a:rPr lang="fr-FR"/>
              <a:t> </a:t>
            </a:r>
            <a:r>
              <a:rPr lang="fr-FR" dirty="0"/>
              <a:t>un schéma dimensionnel, l’outil semble conçu pour fournir un vrai support au développement </a:t>
            </a:r>
            <a:r>
              <a:rPr lang="fr-FR" b="1" i="1" dirty="0" err="1"/>
              <a:t>bottom</a:t>
            </a:r>
            <a:r>
              <a:rPr lang="fr-FR" b="1" i="1" dirty="0"/>
              <a:t>-up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619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Principes méthodologiques et SQLD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52600"/>
            <a:ext cx="8352928" cy="462872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sz="2800" b="1" dirty="0"/>
              <a:t>TOP-DOWN :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Développement d’un schéma dimensionnel souhaité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Définition et affectation à aux données disponibles (espace ETL – données sources, données intégrées)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Modélisation logique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Modélisation physique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Codage</a:t>
            </a:r>
          </a:p>
          <a:p>
            <a:pPr algn="just"/>
            <a:r>
              <a:rPr lang="fr-FR" sz="2800" b="1" dirty="0"/>
              <a:t>BOTTOM-UP :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Schématisation de données disponibles (espace ETL – données sources, données intégrées)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Modélisation du schéma dimensionnel systématiquement annoté par la schématisation de données disponibles ; modification, si nécessaire, de la schématisation de données disponibles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Modélisation logique 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Modélisation physique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fr-FR" sz="2800" dirty="0"/>
              <a:t>Codage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395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8D823-2E48-48C4-AA45-9C0D42C6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34" y="348798"/>
            <a:ext cx="7543800" cy="838415"/>
          </a:xfrm>
        </p:spPr>
        <p:txBody>
          <a:bodyPr/>
          <a:lstStyle/>
          <a:p>
            <a:r>
              <a:rPr lang="fr-FR" dirty="0"/>
              <a:t>Organisation </a:t>
            </a:r>
            <a:r>
              <a:rPr lang="fr-FR" dirty="0" err="1"/>
              <a:t>bottom</a:t>
            </a:r>
            <a:r>
              <a:rPr lang="fr-FR" dirty="0"/>
              <a:t>-up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5A11B6-CEC1-4EF9-A06B-23654DE4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0469" y="6459786"/>
            <a:ext cx="984019" cy="365125"/>
          </a:xfrm>
        </p:spPr>
        <p:txBody>
          <a:bodyPr/>
          <a:lstStyle/>
          <a:p>
            <a:fld id="{44956F3D-7966-42B0-A23D-42E264CE3123}" type="slidenum">
              <a:rPr lang="fr-FR" smtClean="0"/>
              <a:t>34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377CE-503C-41A2-8BE9-D9626F533946}"/>
              </a:ext>
            </a:extLst>
          </p:cNvPr>
          <p:cNvSpPr/>
          <p:nvPr/>
        </p:nvSpPr>
        <p:spPr>
          <a:xfrm>
            <a:off x="550835" y="4678464"/>
            <a:ext cx="2160240" cy="10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physique = Schéma logique + éléments d’optimisation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71FAD-042F-46AD-8245-F7F016162FEB}"/>
              </a:ext>
            </a:extLst>
          </p:cNvPr>
          <p:cNvSpPr/>
          <p:nvPr/>
        </p:nvSpPr>
        <p:spPr>
          <a:xfrm>
            <a:off x="382091" y="3932426"/>
            <a:ext cx="2160240" cy="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logique de données disponibles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63778-4918-4528-AD69-C6445278265A}"/>
              </a:ext>
            </a:extLst>
          </p:cNvPr>
          <p:cNvSpPr/>
          <p:nvPr/>
        </p:nvSpPr>
        <p:spPr>
          <a:xfrm>
            <a:off x="275929" y="1825641"/>
            <a:ext cx="2194114" cy="87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 de données disponibles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E7436BB-9A4F-4BAF-89A7-410C12321660}"/>
              </a:ext>
            </a:extLst>
          </p:cNvPr>
          <p:cNvSpPr/>
          <p:nvPr/>
        </p:nvSpPr>
        <p:spPr>
          <a:xfrm>
            <a:off x="107504" y="2839262"/>
            <a:ext cx="1162488" cy="971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E55E66-9FCA-42C9-B669-CE324ED0F4C0}"/>
              </a:ext>
            </a:extLst>
          </p:cNvPr>
          <p:cNvSpPr/>
          <p:nvPr/>
        </p:nvSpPr>
        <p:spPr>
          <a:xfrm>
            <a:off x="6315782" y="1902175"/>
            <a:ext cx="2194114" cy="8732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 m-dimensionnel</a:t>
            </a:r>
          </a:p>
        </p:txBody>
      </p:sp>
      <p:pic>
        <p:nvPicPr>
          <p:cNvPr id="36" name="Graphique 35" descr="Journal">
            <a:extLst>
              <a:ext uri="{FF2B5EF4-FFF2-40B4-BE49-F238E27FC236}">
                <a16:creationId xmlns:a16="http://schemas.microsoft.com/office/drawing/2014/main" id="{3EEC532E-F07F-4B32-ADC0-603209A7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252" y="4762049"/>
            <a:ext cx="914400" cy="914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4AF3FAB-7930-4818-BFAB-68E10851DB0D}"/>
              </a:ext>
            </a:extLst>
          </p:cNvPr>
          <p:cNvSpPr/>
          <p:nvPr/>
        </p:nvSpPr>
        <p:spPr>
          <a:xfrm>
            <a:off x="3771749" y="445074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Code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393631-AE29-472B-9306-FC771B14F987}"/>
              </a:ext>
            </a:extLst>
          </p:cNvPr>
          <p:cNvSpPr txBox="1"/>
          <p:nvPr/>
        </p:nvSpPr>
        <p:spPr>
          <a:xfrm>
            <a:off x="863240" y="1357537"/>
            <a:ext cx="169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ETL </a:t>
            </a:r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D83235-DDE3-45CE-BDA4-D222D4E45595}"/>
              </a:ext>
            </a:extLst>
          </p:cNvPr>
          <p:cNvSpPr txBox="1"/>
          <p:nvPr/>
        </p:nvSpPr>
        <p:spPr>
          <a:xfrm>
            <a:off x="6828341" y="132696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Entrepôt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5BF2D5-CFB4-48FF-A35E-02388CD73ABD}"/>
              </a:ext>
            </a:extLst>
          </p:cNvPr>
          <p:cNvSpPr/>
          <p:nvPr/>
        </p:nvSpPr>
        <p:spPr>
          <a:xfrm>
            <a:off x="6625156" y="3789933"/>
            <a:ext cx="2160240" cy="8325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logique de tables de dimension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B8097C-7E99-41B5-A1FA-54D6FEA3AE57}"/>
              </a:ext>
            </a:extLst>
          </p:cNvPr>
          <p:cNvSpPr/>
          <p:nvPr/>
        </p:nvSpPr>
        <p:spPr>
          <a:xfrm>
            <a:off x="3632057" y="2545394"/>
            <a:ext cx="2194114" cy="8732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Conceptuel données de l’entrepôt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9CDDA981-A443-404B-9CB3-AD1196E1751A}"/>
              </a:ext>
            </a:extLst>
          </p:cNvPr>
          <p:cNvSpPr/>
          <p:nvPr/>
        </p:nvSpPr>
        <p:spPr>
          <a:xfrm rot="18689998">
            <a:off x="5846146" y="2878126"/>
            <a:ext cx="1162488" cy="9710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A6F0-D665-4289-87FC-52D6AC3DB668}"/>
              </a:ext>
            </a:extLst>
          </p:cNvPr>
          <p:cNvSpPr/>
          <p:nvPr/>
        </p:nvSpPr>
        <p:spPr>
          <a:xfrm>
            <a:off x="6368188" y="5487816"/>
            <a:ext cx="2160240" cy="1067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physique = Schéma logique + éléments d’optimisation</a:t>
            </a: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9C794B47-57AC-447E-8250-835D2C619528}"/>
              </a:ext>
            </a:extLst>
          </p:cNvPr>
          <p:cNvCxnSpPr>
            <a:stCxn id="32" idx="1"/>
            <a:endCxn id="24" idx="1"/>
          </p:cNvCxnSpPr>
          <p:nvPr/>
        </p:nvCxnSpPr>
        <p:spPr>
          <a:xfrm rot="10800000" flipH="1" flipV="1">
            <a:off x="6315782" y="2338787"/>
            <a:ext cx="52406" cy="3682652"/>
          </a:xfrm>
          <a:prstGeom prst="bentConnector3">
            <a:avLst>
              <a:gd name="adj1" fmla="val -741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5694-0494-4EC5-A75F-AD32BA902A16}"/>
              </a:ext>
            </a:extLst>
          </p:cNvPr>
          <p:cNvCxnSpPr>
            <a:cxnSpLocks/>
          </p:cNvCxnSpPr>
          <p:nvPr/>
        </p:nvCxnSpPr>
        <p:spPr>
          <a:xfrm flipH="1">
            <a:off x="2470043" y="2132856"/>
            <a:ext cx="384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3BDF2673-49C6-4363-9C6B-E59AAC605C54}"/>
              </a:ext>
            </a:extLst>
          </p:cNvPr>
          <p:cNvSpPr txBox="1"/>
          <p:nvPr/>
        </p:nvSpPr>
        <p:spPr>
          <a:xfrm>
            <a:off x="3717403" y="1794092"/>
            <a:ext cx="252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annotation (adaptation)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213AD40-D9BF-4BC8-AEA6-CBBC1E40E2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560513" y="2163424"/>
            <a:ext cx="417972" cy="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2B4071F-FE24-4B25-8DD7-7B550740C1AE}"/>
              </a:ext>
            </a:extLst>
          </p:cNvPr>
          <p:cNvSpPr txBox="1"/>
          <p:nvPr/>
        </p:nvSpPr>
        <p:spPr>
          <a:xfrm>
            <a:off x="4534241" y="3786277"/>
            <a:ext cx="16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complète (dimensions)</a:t>
            </a:r>
          </a:p>
        </p:txBody>
      </p:sp>
      <p:pic>
        <p:nvPicPr>
          <p:cNvPr id="54" name="Graphique 53" descr="Journal">
            <a:extLst>
              <a:ext uri="{FF2B5EF4-FFF2-40B4-BE49-F238E27FC236}">
                <a16:creationId xmlns:a16="http://schemas.microsoft.com/office/drawing/2014/main" id="{5497F9FD-BE2B-4053-9245-15A782B5D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252" y="5660128"/>
            <a:ext cx="914400" cy="9144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2C5187D-6B51-45A1-AE7C-BD050810F070}"/>
              </a:ext>
            </a:extLst>
          </p:cNvPr>
          <p:cNvSpPr/>
          <p:nvPr/>
        </p:nvSpPr>
        <p:spPr>
          <a:xfrm>
            <a:off x="3201000" y="593266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Code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67F13F83-3F23-4AA6-B5B9-A4FBC83089E6}"/>
              </a:ext>
            </a:extLst>
          </p:cNvPr>
          <p:cNvSpPr/>
          <p:nvPr/>
        </p:nvSpPr>
        <p:spPr>
          <a:xfrm rot="16200000">
            <a:off x="2765472" y="4723504"/>
            <a:ext cx="1162488" cy="971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583478CA-4BE9-454E-83B8-B2BEB9E3C5BD}"/>
              </a:ext>
            </a:extLst>
          </p:cNvPr>
          <p:cNvSpPr/>
          <p:nvPr/>
        </p:nvSpPr>
        <p:spPr>
          <a:xfrm rot="5400000">
            <a:off x="4650754" y="5631822"/>
            <a:ext cx="1162488" cy="9710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génère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1A4FB4-D9BC-4900-BF16-FC072C71C334}"/>
              </a:ext>
            </a:extLst>
          </p:cNvPr>
          <p:cNvSpPr/>
          <p:nvPr/>
        </p:nvSpPr>
        <p:spPr>
          <a:xfrm>
            <a:off x="6828341" y="4749806"/>
            <a:ext cx="2160240" cy="5287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Schéma logique </a:t>
            </a:r>
            <a:r>
              <a:rPr lang="fr-FR" dirty="0" err="1">
                <a:solidFill>
                  <a:schemeClr val="bg1"/>
                </a:solidFill>
              </a:rPr>
              <a:t>TdF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5" name="Accolades 64">
            <a:extLst>
              <a:ext uri="{FF2B5EF4-FFF2-40B4-BE49-F238E27FC236}">
                <a16:creationId xmlns:a16="http://schemas.microsoft.com/office/drawing/2014/main" id="{A320F2EA-3FDC-4B88-A6AD-1DA89DF2BA12}"/>
              </a:ext>
            </a:extLst>
          </p:cNvPr>
          <p:cNvSpPr/>
          <p:nvPr/>
        </p:nvSpPr>
        <p:spPr>
          <a:xfrm>
            <a:off x="6368187" y="3747368"/>
            <a:ext cx="2775813" cy="15899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284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ED708-D576-4741-B8F5-2E9662FF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F8AD-D58A-4A4D-B042-FFCBCCEC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Compréhension de la signification de dimension :</a:t>
            </a:r>
          </a:p>
          <a:p>
            <a:endParaRPr lang="fr-FR" dirty="0"/>
          </a:p>
          <a:p>
            <a:r>
              <a:rPr lang="fr-FR" dirty="0"/>
              <a:t>Introduire niveau semestre pour la dimension TEMPS</a:t>
            </a:r>
            <a:br>
              <a:rPr lang="fr-FR" dirty="0"/>
            </a:br>
            <a:endParaRPr lang="fr-FR" dirty="0"/>
          </a:p>
          <a:p>
            <a:r>
              <a:rPr lang="fr-FR" dirty="0"/>
              <a:t>Comprendre qu’il est possible que les données stockées dans la table correspondante puissent « contredire » la relation 1 à n représentée par la hiérarchie dimensionnelle</a:t>
            </a:r>
          </a:p>
          <a:p>
            <a:r>
              <a:rPr lang="fr-FR" dirty="0">
                <a:sym typeface="Wingdings" panose="05000000000000000000" pitchFamily="2" charset="2"/>
              </a:rPr>
              <a:t> impact, réponses erronées pour requêtes réécrites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B6B2DF-D13C-4949-9F30-42EC068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8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FE747-E315-490B-8B07-68490C62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076AC-F413-4D70-B39B-E402C16F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des relations entre « cube » et « dimension » (alternative à l’utilisation d’une entité partagée entre « cube » et « dimension » pour s’assurer de la « joignabilité » :</a:t>
            </a:r>
          </a:p>
          <a:p>
            <a:r>
              <a:rPr lang="fr-FR" dirty="0"/>
              <a:t>Refaire le schéma dimensionnel, spécifiant la « jointure » entre dimension « client » et « cube »</a:t>
            </a:r>
          </a:p>
          <a:p>
            <a:r>
              <a:rPr lang="fr-FR" dirty="0"/>
              <a:t>Continuer pour les autres dimensions, si nécessaire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C4799D-E5A0-4E01-9821-62D6929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4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C569B-97F6-4AB6-A50D-FCBF970C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A61EA-8B55-4A67-9F4B-8AC7A7CC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Représentation de la Table de Faits :</a:t>
            </a:r>
          </a:p>
          <a:p>
            <a:r>
              <a:rPr lang="fr-FR" dirty="0"/>
              <a:t>Rajouter quelques mesures au sein du schéma dimensionnel</a:t>
            </a:r>
          </a:p>
          <a:p>
            <a:r>
              <a:rPr lang="fr-FR" dirty="0"/>
              <a:t>Réutiliser les schémas des tables propres au « cube » pour obtenir la structure de base de la table de fait (merge)</a:t>
            </a:r>
          </a:p>
          <a:p>
            <a:r>
              <a:rPr lang="fr-FR" dirty="0"/>
              <a:t>Adapter les colonnes de la table produite par « merge » :</a:t>
            </a:r>
          </a:p>
          <a:p>
            <a:r>
              <a:rPr lang="fr-FR" dirty="0"/>
              <a:t>Mesures</a:t>
            </a:r>
          </a:p>
          <a:p>
            <a:r>
              <a:rPr lang="fr-FR" dirty="0"/>
              <a:t>Clé primaire (granularité de faits)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F0A78-3943-4106-BB96-384160FD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24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F8C9F-1FC7-49BC-A94B-0D321009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418FD-8C9D-443F-80BF-4FC27B11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6" y="2060848"/>
            <a:ext cx="7992888" cy="3672408"/>
          </a:xfrm>
        </p:spPr>
        <p:txBody>
          <a:bodyPr/>
          <a:lstStyle/>
          <a:p>
            <a:r>
              <a:rPr lang="fr-FR" dirty="0"/>
              <a:t>Bases de la modélisation physique (hors dimensions) :</a:t>
            </a:r>
          </a:p>
          <a:p>
            <a:r>
              <a:rPr lang="fr-FR" dirty="0"/>
              <a:t>Choix (compromis fréquence de mise à jour/utilité (utilité : estimation taille, réécriture possible</a:t>
            </a:r>
            <a:r>
              <a:rPr lang="fr-FR" baseline="30000" dirty="0"/>
              <a:t>*</a:t>
            </a:r>
            <a:r>
              <a:rPr lang="fr-FR" dirty="0"/>
              <a:t>, fréquence requêtes potentielles) et représentation des vues matérialisées</a:t>
            </a:r>
          </a:p>
          <a:p>
            <a:r>
              <a:rPr lang="fr-FR" dirty="0"/>
              <a:t>Choix et représentation de partitions de la table de faits (estimation du stockage table de faits/partitions)</a:t>
            </a:r>
          </a:p>
          <a:p>
            <a:r>
              <a:rPr lang="fr-FR" dirty="0"/>
              <a:t>Choix et représentation des index bitmap de jointure entre table de faits et dimensions (rapidité de mise à jour des vues matérialisées)</a:t>
            </a:r>
          </a:p>
          <a:p>
            <a:r>
              <a:rPr lang="fr-FR" dirty="0"/>
              <a:t>Stockage par colonnes de la tables de faits (rapidité de mise à jour des vues matérialisées vs estimation du stockage)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595B2F-DE58-4DC5-9FFE-89DFF03F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38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80D9BF-7667-4251-ADEE-5463E380DC3D}"/>
              </a:ext>
            </a:extLst>
          </p:cNvPr>
          <p:cNvSpPr txBox="1"/>
          <p:nvPr/>
        </p:nvSpPr>
        <p:spPr>
          <a:xfrm>
            <a:off x="575556" y="5661248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aseline="30000" dirty="0"/>
              <a:t>*</a:t>
            </a:r>
            <a:r>
              <a:rPr lang="fr-FR" sz="1400" dirty="0"/>
              <a:t>à savoir la(les) mesure(s) doit(doivent) être </a:t>
            </a:r>
            <a:r>
              <a:rPr lang="fr-FR" sz="1400" dirty="0" err="1"/>
              <a:t>agregable</a:t>
            </a:r>
            <a:r>
              <a:rPr lang="fr-FR" sz="1400" dirty="0"/>
              <a:t>(s) ou additive(s) ou calculable(s) par mesures additives ou </a:t>
            </a:r>
            <a:r>
              <a:rPr lang="fr-FR" sz="1400" dirty="0" err="1"/>
              <a:t>agregables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9467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-323607"/>
            <a:ext cx="8429560" cy="1450757"/>
          </a:xfrm>
        </p:spPr>
        <p:txBody>
          <a:bodyPr>
            <a:normAutofit/>
          </a:bodyPr>
          <a:lstStyle/>
          <a:p>
            <a:r>
              <a:rPr lang="fr-FR" dirty="0"/>
              <a:t>SQLD : une fois connecté à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447799"/>
            <a:ext cx="8928993" cy="537844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A5AE64-B425-45EC-9C8B-C8FA23960448}"/>
              </a:ext>
            </a:extLst>
          </p:cNvPr>
          <p:cNvSpPr txBox="1"/>
          <p:nvPr/>
        </p:nvSpPr>
        <p:spPr>
          <a:xfrm>
            <a:off x="5508104" y="342900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exécution d’instructions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E3CBB-BC03-417C-919A-6151DEB4278B}"/>
              </a:ext>
            </a:extLst>
          </p:cNvPr>
          <p:cNvSpPr txBox="1"/>
          <p:nvPr/>
        </p:nvSpPr>
        <p:spPr>
          <a:xfrm>
            <a:off x="4716016" y="515719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montrant les résultats de l’exécution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7F184B-BF63-4DA5-A313-07E5A17E253F}"/>
              </a:ext>
            </a:extLst>
          </p:cNvPr>
          <p:cNvSpPr txBox="1"/>
          <p:nvPr/>
        </p:nvSpPr>
        <p:spPr>
          <a:xfrm>
            <a:off x="1997471" y="29300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d’exécution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29760A-8566-473A-A986-6602239F7BD6}"/>
              </a:ext>
            </a:extLst>
          </p:cNvPr>
          <p:cNvSpPr/>
          <p:nvPr/>
        </p:nvSpPr>
        <p:spPr>
          <a:xfrm>
            <a:off x="1835695" y="2060848"/>
            <a:ext cx="413803" cy="4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A393DE7-8CC2-444A-9925-6EBFB01CF96E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267744" y="2430180"/>
            <a:ext cx="1025871" cy="49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B5B9EBA-B254-40BF-B7BE-C0BBC758D587}"/>
              </a:ext>
            </a:extLst>
          </p:cNvPr>
          <p:cNvSpPr txBox="1"/>
          <p:nvPr/>
        </p:nvSpPr>
        <p:spPr>
          <a:xfrm>
            <a:off x="35497" y="3975957"/>
            <a:ext cx="17281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Visualisation des objets dans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09482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5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2" y="1340768"/>
            <a:ext cx="8777952" cy="507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èche droite 2"/>
          <p:cNvSpPr/>
          <p:nvPr/>
        </p:nvSpPr>
        <p:spPr>
          <a:xfrm rot="10800000">
            <a:off x="4499992" y="1196752"/>
            <a:ext cx="187220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9656" y="409352"/>
            <a:ext cx="8260672" cy="103942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SQLD : accès interface de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5916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4698" y="0"/>
            <a:ext cx="8115240" cy="1450757"/>
          </a:xfrm>
        </p:spPr>
        <p:txBody>
          <a:bodyPr>
            <a:normAutofit/>
          </a:bodyPr>
          <a:lstStyle/>
          <a:p>
            <a:r>
              <a:rPr lang="fr-FR" dirty="0"/>
              <a:t>SQLD : une fois lancée l’interface de modélisation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47799"/>
            <a:ext cx="8928992" cy="5273675"/>
          </a:xfrm>
          <a:prstGeom prst="rect">
            <a:avLst/>
          </a:prstGeom>
        </p:spPr>
      </p:pic>
      <p:sp>
        <p:nvSpPr>
          <p:cNvPr id="5" name="Flèche droite 2">
            <a:extLst>
              <a:ext uri="{FF2B5EF4-FFF2-40B4-BE49-F238E27FC236}">
                <a16:creationId xmlns:a16="http://schemas.microsoft.com/office/drawing/2014/main" id="{083A055F-21FB-4C35-BE52-8A8F2B98BA4B}"/>
              </a:ext>
            </a:extLst>
          </p:cNvPr>
          <p:cNvSpPr/>
          <p:nvPr/>
        </p:nvSpPr>
        <p:spPr>
          <a:xfrm rot="10800000">
            <a:off x="1835696" y="5158173"/>
            <a:ext cx="187220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-482990"/>
            <a:ext cx="7543800" cy="1450757"/>
          </a:xfrm>
        </p:spPr>
        <p:txBody>
          <a:bodyPr>
            <a:normAutofit/>
          </a:bodyPr>
          <a:lstStyle/>
          <a:p>
            <a:r>
              <a:rPr lang="fr-FR" dirty="0"/>
              <a:t>Modèles dans SQLD(M)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826808"/>
            <a:ext cx="76009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17613" y="967767"/>
            <a:ext cx="269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conceptuel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68019" y="92755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logique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34635" y="44073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physique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401782" y="2826327"/>
            <a:ext cx="3866237" cy="3713098"/>
          </a:xfrm>
          <a:custGeom>
            <a:avLst/>
            <a:gdLst>
              <a:gd name="connsiteX0" fmla="*/ 0 w 3934691"/>
              <a:gd name="connsiteY0" fmla="*/ 55418 h 3713098"/>
              <a:gd name="connsiteX1" fmla="*/ 1136073 w 3934691"/>
              <a:gd name="connsiteY1" fmla="*/ 41564 h 3713098"/>
              <a:gd name="connsiteX2" fmla="*/ 1177636 w 3934691"/>
              <a:gd name="connsiteY2" fmla="*/ 27709 h 3713098"/>
              <a:gd name="connsiteX3" fmla="*/ 1219200 w 3934691"/>
              <a:gd name="connsiteY3" fmla="*/ 0 h 3713098"/>
              <a:gd name="connsiteX4" fmla="*/ 1454727 w 3934691"/>
              <a:gd name="connsiteY4" fmla="*/ 55418 h 3713098"/>
              <a:gd name="connsiteX5" fmla="*/ 1648691 w 3934691"/>
              <a:gd name="connsiteY5" fmla="*/ 83128 h 3713098"/>
              <a:gd name="connsiteX6" fmla="*/ 1814945 w 3934691"/>
              <a:gd name="connsiteY6" fmla="*/ 124691 h 3713098"/>
              <a:gd name="connsiteX7" fmla="*/ 1925782 w 3934691"/>
              <a:gd name="connsiteY7" fmla="*/ 138546 h 3713098"/>
              <a:gd name="connsiteX8" fmla="*/ 2022763 w 3934691"/>
              <a:gd name="connsiteY8" fmla="*/ 152400 h 3713098"/>
              <a:gd name="connsiteX9" fmla="*/ 2147454 w 3934691"/>
              <a:gd name="connsiteY9" fmla="*/ 193964 h 3713098"/>
              <a:gd name="connsiteX10" fmla="*/ 2189018 w 3934691"/>
              <a:gd name="connsiteY10" fmla="*/ 221673 h 3713098"/>
              <a:gd name="connsiteX11" fmla="*/ 2272145 w 3934691"/>
              <a:gd name="connsiteY11" fmla="*/ 249382 h 3713098"/>
              <a:gd name="connsiteX12" fmla="*/ 2355273 w 3934691"/>
              <a:gd name="connsiteY12" fmla="*/ 277091 h 3713098"/>
              <a:gd name="connsiteX13" fmla="*/ 2410691 w 3934691"/>
              <a:gd name="connsiteY13" fmla="*/ 304800 h 3713098"/>
              <a:gd name="connsiteX14" fmla="*/ 2493818 w 3934691"/>
              <a:gd name="connsiteY14" fmla="*/ 332509 h 3713098"/>
              <a:gd name="connsiteX15" fmla="*/ 2715491 w 3934691"/>
              <a:gd name="connsiteY15" fmla="*/ 443346 h 3713098"/>
              <a:gd name="connsiteX16" fmla="*/ 2992582 w 3934691"/>
              <a:gd name="connsiteY16" fmla="*/ 568037 h 3713098"/>
              <a:gd name="connsiteX17" fmla="*/ 3075709 w 3934691"/>
              <a:gd name="connsiteY17" fmla="*/ 623455 h 3713098"/>
              <a:gd name="connsiteX18" fmla="*/ 3144982 w 3934691"/>
              <a:gd name="connsiteY18" fmla="*/ 665018 h 3713098"/>
              <a:gd name="connsiteX19" fmla="*/ 3214254 w 3934691"/>
              <a:gd name="connsiteY19" fmla="*/ 706582 h 3713098"/>
              <a:gd name="connsiteX20" fmla="*/ 3228109 w 3934691"/>
              <a:gd name="connsiteY20" fmla="*/ 748146 h 3713098"/>
              <a:gd name="connsiteX21" fmla="*/ 3269673 w 3934691"/>
              <a:gd name="connsiteY21" fmla="*/ 789709 h 3713098"/>
              <a:gd name="connsiteX22" fmla="*/ 3311236 w 3934691"/>
              <a:gd name="connsiteY22" fmla="*/ 845128 h 3713098"/>
              <a:gd name="connsiteX23" fmla="*/ 3338945 w 3934691"/>
              <a:gd name="connsiteY23" fmla="*/ 900546 h 3713098"/>
              <a:gd name="connsiteX24" fmla="*/ 3366654 w 3934691"/>
              <a:gd name="connsiteY24" fmla="*/ 942109 h 3713098"/>
              <a:gd name="connsiteX25" fmla="*/ 3380509 w 3934691"/>
              <a:gd name="connsiteY25" fmla="*/ 997528 h 3713098"/>
              <a:gd name="connsiteX26" fmla="*/ 3491345 w 3934691"/>
              <a:gd name="connsiteY26" fmla="*/ 1149928 h 3713098"/>
              <a:gd name="connsiteX27" fmla="*/ 3629891 w 3934691"/>
              <a:gd name="connsiteY27" fmla="*/ 1288473 h 3713098"/>
              <a:gd name="connsiteX28" fmla="*/ 3671454 w 3934691"/>
              <a:gd name="connsiteY28" fmla="*/ 1343891 h 3713098"/>
              <a:gd name="connsiteX29" fmla="*/ 3768436 w 3934691"/>
              <a:gd name="connsiteY29" fmla="*/ 1440873 h 3713098"/>
              <a:gd name="connsiteX30" fmla="*/ 3810000 w 3934691"/>
              <a:gd name="connsiteY30" fmla="*/ 1620982 h 3713098"/>
              <a:gd name="connsiteX31" fmla="*/ 3837709 w 3934691"/>
              <a:gd name="connsiteY31" fmla="*/ 1828800 h 3713098"/>
              <a:gd name="connsiteX32" fmla="*/ 3865418 w 3934691"/>
              <a:gd name="connsiteY32" fmla="*/ 1953491 h 3713098"/>
              <a:gd name="connsiteX33" fmla="*/ 3879273 w 3934691"/>
              <a:gd name="connsiteY33" fmla="*/ 2036618 h 3713098"/>
              <a:gd name="connsiteX34" fmla="*/ 3920836 w 3934691"/>
              <a:gd name="connsiteY34" fmla="*/ 2216728 h 3713098"/>
              <a:gd name="connsiteX35" fmla="*/ 3934691 w 3934691"/>
              <a:gd name="connsiteY35" fmla="*/ 2854037 h 3713098"/>
              <a:gd name="connsiteX36" fmla="*/ 3906982 w 3934691"/>
              <a:gd name="connsiteY36" fmla="*/ 3144982 h 3713098"/>
              <a:gd name="connsiteX37" fmla="*/ 3893127 w 3934691"/>
              <a:gd name="connsiteY37" fmla="*/ 3214255 h 3713098"/>
              <a:gd name="connsiteX38" fmla="*/ 3851563 w 3934691"/>
              <a:gd name="connsiteY38" fmla="*/ 3338946 h 3713098"/>
              <a:gd name="connsiteX39" fmla="*/ 3810000 w 3934691"/>
              <a:gd name="connsiteY39" fmla="*/ 3449782 h 3713098"/>
              <a:gd name="connsiteX40" fmla="*/ 3768436 w 3934691"/>
              <a:gd name="connsiteY40" fmla="*/ 3477491 h 3713098"/>
              <a:gd name="connsiteX41" fmla="*/ 3713018 w 3934691"/>
              <a:gd name="connsiteY41" fmla="*/ 3574473 h 3713098"/>
              <a:gd name="connsiteX42" fmla="*/ 3699163 w 3934691"/>
              <a:gd name="connsiteY42" fmla="*/ 3629891 h 3713098"/>
              <a:gd name="connsiteX43" fmla="*/ 3685309 w 3934691"/>
              <a:gd name="connsiteY43" fmla="*/ 3671455 h 3713098"/>
              <a:gd name="connsiteX44" fmla="*/ 3643745 w 3934691"/>
              <a:gd name="connsiteY44" fmla="*/ 3713018 h 37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934691" h="3713098">
                <a:moveTo>
                  <a:pt x="0" y="55418"/>
                </a:moveTo>
                <a:lnTo>
                  <a:pt x="1136073" y="41564"/>
                </a:lnTo>
                <a:cubicBezTo>
                  <a:pt x="1150673" y="41220"/>
                  <a:pt x="1164574" y="34240"/>
                  <a:pt x="1177636" y="27709"/>
                </a:cubicBezTo>
                <a:cubicBezTo>
                  <a:pt x="1192529" y="20262"/>
                  <a:pt x="1205345" y="9236"/>
                  <a:pt x="1219200" y="0"/>
                </a:cubicBezTo>
                <a:cubicBezTo>
                  <a:pt x="1297709" y="18473"/>
                  <a:pt x="1374885" y="44012"/>
                  <a:pt x="1454727" y="55418"/>
                </a:cubicBezTo>
                <a:cubicBezTo>
                  <a:pt x="1519382" y="64655"/>
                  <a:pt x="1584555" y="70794"/>
                  <a:pt x="1648691" y="83128"/>
                </a:cubicBezTo>
                <a:cubicBezTo>
                  <a:pt x="1704787" y="93916"/>
                  <a:pt x="1758931" y="113488"/>
                  <a:pt x="1814945" y="124691"/>
                </a:cubicBezTo>
                <a:cubicBezTo>
                  <a:pt x="1851455" y="131993"/>
                  <a:pt x="1888875" y="133625"/>
                  <a:pt x="1925782" y="138546"/>
                </a:cubicBezTo>
                <a:lnTo>
                  <a:pt x="2022763" y="152400"/>
                </a:lnTo>
                <a:cubicBezTo>
                  <a:pt x="2064327" y="166255"/>
                  <a:pt x="2111000" y="169662"/>
                  <a:pt x="2147454" y="193964"/>
                </a:cubicBezTo>
                <a:cubicBezTo>
                  <a:pt x="2161309" y="203200"/>
                  <a:pt x="2173802" y="214910"/>
                  <a:pt x="2189018" y="221673"/>
                </a:cubicBezTo>
                <a:cubicBezTo>
                  <a:pt x="2215708" y="233535"/>
                  <a:pt x="2244436" y="240146"/>
                  <a:pt x="2272145" y="249382"/>
                </a:cubicBezTo>
                <a:lnTo>
                  <a:pt x="2355273" y="277091"/>
                </a:lnTo>
                <a:cubicBezTo>
                  <a:pt x="2374866" y="283622"/>
                  <a:pt x="2391515" y="297130"/>
                  <a:pt x="2410691" y="304800"/>
                </a:cubicBezTo>
                <a:cubicBezTo>
                  <a:pt x="2437810" y="315648"/>
                  <a:pt x="2493818" y="332509"/>
                  <a:pt x="2493818" y="332509"/>
                </a:cubicBezTo>
                <a:cubicBezTo>
                  <a:pt x="2634540" y="426325"/>
                  <a:pt x="2521815" y="359420"/>
                  <a:pt x="2715491" y="443346"/>
                </a:cubicBezTo>
                <a:cubicBezTo>
                  <a:pt x="2808425" y="483617"/>
                  <a:pt x="2900218" y="526473"/>
                  <a:pt x="2992582" y="568037"/>
                </a:cubicBezTo>
                <a:cubicBezTo>
                  <a:pt x="3022951" y="581703"/>
                  <a:pt x="3047613" y="605576"/>
                  <a:pt x="3075709" y="623455"/>
                </a:cubicBezTo>
                <a:cubicBezTo>
                  <a:pt x="3098427" y="637912"/>
                  <a:pt x="3123070" y="649366"/>
                  <a:pt x="3144982" y="665018"/>
                </a:cubicBezTo>
                <a:cubicBezTo>
                  <a:pt x="3211546" y="712564"/>
                  <a:pt x="3128403" y="677966"/>
                  <a:pt x="3214254" y="706582"/>
                </a:cubicBezTo>
                <a:cubicBezTo>
                  <a:pt x="3218872" y="720437"/>
                  <a:pt x="3220008" y="735995"/>
                  <a:pt x="3228109" y="748146"/>
                </a:cubicBezTo>
                <a:cubicBezTo>
                  <a:pt x="3238977" y="764448"/>
                  <a:pt x="3256922" y="774833"/>
                  <a:pt x="3269673" y="789709"/>
                </a:cubicBezTo>
                <a:cubicBezTo>
                  <a:pt x="3284700" y="807241"/>
                  <a:pt x="3298998" y="825547"/>
                  <a:pt x="3311236" y="845128"/>
                </a:cubicBezTo>
                <a:cubicBezTo>
                  <a:pt x="3322182" y="862642"/>
                  <a:pt x="3328698" y="882614"/>
                  <a:pt x="3338945" y="900546"/>
                </a:cubicBezTo>
                <a:cubicBezTo>
                  <a:pt x="3347206" y="915003"/>
                  <a:pt x="3357418" y="928255"/>
                  <a:pt x="3366654" y="942109"/>
                </a:cubicBezTo>
                <a:cubicBezTo>
                  <a:pt x="3371272" y="960582"/>
                  <a:pt x="3372775" y="980128"/>
                  <a:pt x="3380509" y="997528"/>
                </a:cubicBezTo>
                <a:cubicBezTo>
                  <a:pt x="3403714" y="1049738"/>
                  <a:pt x="3454283" y="1110395"/>
                  <a:pt x="3491345" y="1149928"/>
                </a:cubicBezTo>
                <a:cubicBezTo>
                  <a:pt x="3536014" y="1197575"/>
                  <a:pt x="3590705" y="1236224"/>
                  <a:pt x="3629891" y="1288473"/>
                </a:cubicBezTo>
                <a:cubicBezTo>
                  <a:pt x="3643745" y="1306946"/>
                  <a:pt x="3655922" y="1326805"/>
                  <a:pt x="3671454" y="1343891"/>
                </a:cubicBezTo>
                <a:cubicBezTo>
                  <a:pt x="3702207" y="1377719"/>
                  <a:pt x="3768436" y="1440873"/>
                  <a:pt x="3768436" y="1440873"/>
                </a:cubicBezTo>
                <a:cubicBezTo>
                  <a:pt x="3799009" y="1593739"/>
                  <a:pt x="3781252" y="1534739"/>
                  <a:pt x="3810000" y="1620982"/>
                </a:cubicBezTo>
                <a:cubicBezTo>
                  <a:pt x="3819243" y="1704173"/>
                  <a:pt x="3822160" y="1751053"/>
                  <a:pt x="3837709" y="1828800"/>
                </a:cubicBezTo>
                <a:cubicBezTo>
                  <a:pt x="3882186" y="2051185"/>
                  <a:pt x="3817020" y="1687311"/>
                  <a:pt x="3865418" y="1953491"/>
                </a:cubicBezTo>
                <a:cubicBezTo>
                  <a:pt x="3870443" y="1981129"/>
                  <a:pt x="3873764" y="2009072"/>
                  <a:pt x="3879273" y="2036618"/>
                </a:cubicBezTo>
                <a:cubicBezTo>
                  <a:pt x="3895191" y="2116206"/>
                  <a:pt x="3903777" y="2148486"/>
                  <a:pt x="3920836" y="2216728"/>
                </a:cubicBezTo>
                <a:cubicBezTo>
                  <a:pt x="3925454" y="2429164"/>
                  <a:pt x="3934691" y="2641550"/>
                  <a:pt x="3934691" y="2854037"/>
                </a:cubicBezTo>
                <a:cubicBezTo>
                  <a:pt x="3934691" y="2972168"/>
                  <a:pt x="3925887" y="3041003"/>
                  <a:pt x="3906982" y="3144982"/>
                </a:cubicBezTo>
                <a:cubicBezTo>
                  <a:pt x="3902770" y="3168150"/>
                  <a:pt x="3899596" y="3191613"/>
                  <a:pt x="3893127" y="3214255"/>
                </a:cubicBezTo>
                <a:cubicBezTo>
                  <a:pt x="3881091" y="3256381"/>
                  <a:pt x="3862189" y="3296442"/>
                  <a:pt x="3851563" y="3338946"/>
                </a:cubicBezTo>
                <a:cubicBezTo>
                  <a:pt x="3842242" y="3376232"/>
                  <a:pt x="3835875" y="3418732"/>
                  <a:pt x="3810000" y="3449782"/>
                </a:cubicBezTo>
                <a:cubicBezTo>
                  <a:pt x="3799340" y="3462574"/>
                  <a:pt x="3782291" y="3468255"/>
                  <a:pt x="3768436" y="3477491"/>
                </a:cubicBezTo>
                <a:cubicBezTo>
                  <a:pt x="3726065" y="3604609"/>
                  <a:pt x="3796888" y="3406735"/>
                  <a:pt x="3713018" y="3574473"/>
                </a:cubicBezTo>
                <a:cubicBezTo>
                  <a:pt x="3704502" y="3591504"/>
                  <a:pt x="3704394" y="3611582"/>
                  <a:pt x="3699163" y="3629891"/>
                </a:cubicBezTo>
                <a:cubicBezTo>
                  <a:pt x="3695151" y="3643933"/>
                  <a:pt x="3691840" y="3658393"/>
                  <a:pt x="3685309" y="3671455"/>
                </a:cubicBezTo>
                <a:cubicBezTo>
                  <a:pt x="3662606" y="3716861"/>
                  <a:pt x="3672152" y="3713018"/>
                  <a:pt x="3643745" y="37130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893127" y="1288473"/>
            <a:ext cx="2695097" cy="5403272"/>
          </a:xfrm>
          <a:custGeom>
            <a:avLst/>
            <a:gdLst>
              <a:gd name="connsiteX0" fmla="*/ 0 w 2770909"/>
              <a:gd name="connsiteY0" fmla="*/ 0 h 5403272"/>
              <a:gd name="connsiteX1" fmla="*/ 526473 w 2770909"/>
              <a:gd name="connsiteY1" fmla="*/ 13854 h 5403272"/>
              <a:gd name="connsiteX2" fmla="*/ 595746 w 2770909"/>
              <a:gd name="connsiteY2" fmla="*/ 27709 h 5403272"/>
              <a:gd name="connsiteX3" fmla="*/ 734291 w 2770909"/>
              <a:gd name="connsiteY3" fmla="*/ 41563 h 5403272"/>
              <a:gd name="connsiteX4" fmla="*/ 886691 w 2770909"/>
              <a:gd name="connsiteY4" fmla="*/ 83127 h 5403272"/>
              <a:gd name="connsiteX5" fmla="*/ 1011382 w 2770909"/>
              <a:gd name="connsiteY5" fmla="*/ 110836 h 5403272"/>
              <a:gd name="connsiteX6" fmla="*/ 1205346 w 2770909"/>
              <a:gd name="connsiteY6" fmla="*/ 207818 h 5403272"/>
              <a:gd name="connsiteX7" fmla="*/ 1288473 w 2770909"/>
              <a:gd name="connsiteY7" fmla="*/ 249382 h 5403272"/>
              <a:gd name="connsiteX8" fmla="*/ 1357746 w 2770909"/>
              <a:gd name="connsiteY8" fmla="*/ 277091 h 5403272"/>
              <a:gd name="connsiteX9" fmla="*/ 1496291 w 2770909"/>
              <a:gd name="connsiteY9" fmla="*/ 318654 h 5403272"/>
              <a:gd name="connsiteX10" fmla="*/ 1579418 w 2770909"/>
              <a:gd name="connsiteY10" fmla="*/ 332509 h 5403272"/>
              <a:gd name="connsiteX11" fmla="*/ 1745673 w 2770909"/>
              <a:gd name="connsiteY11" fmla="*/ 374072 h 5403272"/>
              <a:gd name="connsiteX12" fmla="*/ 1787237 w 2770909"/>
              <a:gd name="connsiteY12" fmla="*/ 360218 h 5403272"/>
              <a:gd name="connsiteX13" fmla="*/ 1814946 w 2770909"/>
              <a:gd name="connsiteY13" fmla="*/ 401782 h 5403272"/>
              <a:gd name="connsiteX14" fmla="*/ 1870364 w 2770909"/>
              <a:gd name="connsiteY14" fmla="*/ 526472 h 5403272"/>
              <a:gd name="connsiteX15" fmla="*/ 1981200 w 2770909"/>
              <a:gd name="connsiteY15" fmla="*/ 609600 h 5403272"/>
              <a:gd name="connsiteX16" fmla="*/ 2050473 w 2770909"/>
              <a:gd name="connsiteY16" fmla="*/ 623454 h 5403272"/>
              <a:gd name="connsiteX17" fmla="*/ 2105891 w 2770909"/>
              <a:gd name="connsiteY17" fmla="*/ 651163 h 5403272"/>
              <a:gd name="connsiteX18" fmla="*/ 2216728 w 2770909"/>
              <a:gd name="connsiteY18" fmla="*/ 720436 h 5403272"/>
              <a:gd name="connsiteX19" fmla="*/ 2244437 w 2770909"/>
              <a:gd name="connsiteY19" fmla="*/ 762000 h 5403272"/>
              <a:gd name="connsiteX20" fmla="*/ 2286000 w 2770909"/>
              <a:gd name="connsiteY20" fmla="*/ 900545 h 5403272"/>
              <a:gd name="connsiteX21" fmla="*/ 2382982 w 2770909"/>
              <a:gd name="connsiteY21" fmla="*/ 1025236 h 5403272"/>
              <a:gd name="connsiteX22" fmla="*/ 2410691 w 2770909"/>
              <a:gd name="connsiteY22" fmla="*/ 1066800 h 5403272"/>
              <a:gd name="connsiteX23" fmla="*/ 2479964 w 2770909"/>
              <a:gd name="connsiteY23" fmla="*/ 1177636 h 5403272"/>
              <a:gd name="connsiteX24" fmla="*/ 2507673 w 2770909"/>
              <a:gd name="connsiteY24" fmla="*/ 1343891 h 5403272"/>
              <a:gd name="connsiteX25" fmla="*/ 2535382 w 2770909"/>
              <a:gd name="connsiteY25" fmla="*/ 1385454 h 5403272"/>
              <a:gd name="connsiteX26" fmla="*/ 2549237 w 2770909"/>
              <a:gd name="connsiteY26" fmla="*/ 1454727 h 5403272"/>
              <a:gd name="connsiteX27" fmla="*/ 2563091 w 2770909"/>
              <a:gd name="connsiteY27" fmla="*/ 1510145 h 5403272"/>
              <a:gd name="connsiteX28" fmla="*/ 2590800 w 2770909"/>
              <a:gd name="connsiteY28" fmla="*/ 1565563 h 5403272"/>
              <a:gd name="connsiteX29" fmla="*/ 2618509 w 2770909"/>
              <a:gd name="connsiteY29" fmla="*/ 1648691 h 5403272"/>
              <a:gd name="connsiteX30" fmla="*/ 2632364 w 2770909"/>
              <a:gd name="connsiteY30" fmla="*/ 1731818 h 5403272"/>
              <a:gd name="connsiteX31" fmla="*/ 2646218 w 2770909"/>
              <a:gd name="connsiteY31" fmla="*/ 1773382 h 5403272"/>
              <a:gd name="connsiteX32" fmla="*/ 2715491 w 2770909"/>
              <a:gd name="connsiteY32" fmla="*/ 2036618 h 5403272"/>
              <a:gd name="connsiteX33" fmla="*/ 2743200 w 2770909"/>
              <a:gd name="connsiteY33" fmla="*/ 2092036 h 5403272"/>
              <a:gd name="connsiteX34" fmla="*/ 2770909 w 2770909"/>
              <a:gd name="connsiteY34" fmla="*/ 2175163 h 5403272"/>
              <a:gd name="connsiteX35" fmla="*/ 2729346 w 2770909"/>
              <a:gd name="connsiteY35" fmla="*/ 2258291 h 5403272"/>
              <a:gd name="connsiteX36" fmla="*/ 2715491 w 2770909"/>
              <a:gd name="connsiteY36" fmla="*/ 2382982 h 5403272"/>
              <a:gd name="connsiteX37" fmla="*/ 2687782 w 2770909"/>
              <a:gd name="connsiteY37" fmla="*/ 2660072 h 5403272"/>
              <a:gd name="connsiteX38" fmla="*/ 2673928 w 2770909"/>
              <a:gd name="connsiteY38" fmla="*/ 2923309 h 5403272"/>
              <a:gd name="connsiteX39" fmla="*/ 2660073 w 2770909"/>
              <a:gd name="connsiteY39" fmla="*/ 3061854 h 5403272"/>
              <a:gd name="connsiteX40" fmla="*/ 2673928 w 2770909"/>
              <a:gd name="connsiteY40" fmla="*/ 3394363 h 5403272"/>
              <a:gd name="connsiteX41" fmla="*/ 2701637 w 2770909"/>
              <a:gd name="connsiteY41" fmla="*/ 3713018 h 5403272"/>
              <a:gd name="connsiteX42" fmla="*/ 2715491 w 2770909"/>
              <a:gd name="connsiteY42" fmla="*/ 4488872 h 5403272"/>
              <a:gd name="connsiteX43" fmla="*/ 2729346 w 2770909"/>
              <a:gd name="connsiteY43" fmla="*/ 4696691 h 5403272"/>
              <a:gd name="connsiteX44" fmla="*/ 2687782 w 2770909"/>
              <a:gd name="connsiteY44" fmla="*/ 5181600 h 5403272"/>
              <a:gd name="connsiteX45" fmla="*/ 2673928 w 2770909"/>
              <a:gd name="connsiteY45" fmla="*/ 5250872 h 5403272"/>
              <a:gd name="connsiteX46" fmla="*/ 2632364 w 2770909"/>
              <a:gd name="connsiteY46" fmla="*/ 5361709 h 5403272"/>
              <a:gd name="connsiteX47" fmla="*/ 2604655 w 2770909"/>
              <a:gd name="connsiteY47" fmla="*/ 5403272 h 540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70909" h="5403272">
                <a:moveTo>
                  <a:pt x="0" y="0"/>
                </a:moveTo>
                <a:cubicBezTo>
                  <a:pt x="175491" y="4618"/>
                  <a:pt x="351111" y="5698"/>
                  <a:pt x="526473" y="13854"/>
                </a:cubicBezTo>
                <a:cubicBezTo>
                  <a:pt x="549996" y="14948"/>
                  <a:pt x="572404" y="24597"/>
                  <a:pt x="595746" y="27709"/>
                </a:cubicBezTo>
                <a:cubicBezTo>
                  <a:pt x="641751" y="33843"/>
                  <a:pt x="688109" y="36945"/>
                  <a:pt x="734291" y="41563"/>
                </a:cubicBezTo>
                <a:cubicBezTo>
                  <a:pt x="785091" y="55418"/>
                  <a:pt x="835608" y="70356"/>
                  <a:pt x="886691" y="83127"/>
                </a:cubicBezTo>
                <a:cubicBezTo>
                  <a:pt x="927997" y="93454"/>
                  <a:pt x="970743" y="98136"/>
                  <a:pt x="1011382" y="110836"/>
                </a:cubicBezTo>
                <a:cubicBezTo>
                  <a:pt x="1092761" y="136267"/>
                  <a:pt x="1130574" y="167556"/>
                  <a:pt x="1205346" y="207818"/>
                </a:cubicBezTo>
                <a:cubicBezTo>
                  <a:pt x="1232623" y="222505"/>
                  <a:pt x="1260270" y="236562"/>
                  <a:pt x="1288473" y="249382"/>
                </a:cubicBezTo>
                <a:cubicBezTo>
                  <a:pt x="1311114" y="259673"/>
                  <a:pt x="1334374" y="268592"/>
                  <a:pt x="1357746" y="277091"/>
                </a:cubicBezTo>
                <a:cubicBezTo>
                  <a:pt x="1400950" y="292801"/>
                  <a:pt x="1450340" y="309464"/>
                  <a:pt x="1496291" y="318654"/>
                </a:cubicBezTo>
                <a:cubicBezTo>
                  <a:pt x="1523837" y="324163"/>
                  <a:pt x="1552166" y="325696"/>
                  <a:pt x="1579418" y="332509"/>
                </a:cubicBezTo>
                <a:cubicBezTo>
                  <a:pt x="1798956" y="387394"/>
                  <a:pt x="1528172" y="337823"/>
                  <a:pt x="1745673" y="374072"/>
                </a:cubicBezTo>
                <a:cubicBezTo>
                  <a:pt x="1759528" y="369454"/>
                  <a:pt x="1773678" y="354794"/>
                  <a:pt x="1787237" y="360218"/>
                </a:cubicBezTo>
                <a:cubicBezTo>
                  <a:pt x="1802697" y="366402"/>
                  <a:pt x="1808183" y="386566"/>
                  <a:pt x="1814946" y="401782"/>
                </a:cubicBezTo>
                <a:cubicBezTo>
                  <a:pt x="1836896" y="451170"/>
                  <a:pt x="1832738" y="488846"/>
                  <a:pt x="1870364" y="526472"/>
                </a:cubicBezTo>
                <a:cubicBezTo>
                  <a:pt x="1871473" y="527581"/>
                  <a:pt x="1960736" y="601926"/>
                  <a:pt x="1981200" y="609600"/>
                </a:cubicBezTo>
                <a:cubicBezTo>
                  <a:pt x="2003249" y="617868"/>
                  <a:pt x="2027382" y="618836"/>
                  <a:pt x="2050473" y="623454"/>
                </a:cubicBezTo>
                <a:cubicBezTo>
                  <a:pt x="2068946" y="632690"/>
                  <a:pt x="2087837" y="641133"/>
                  <a:pt x="2105891" y="651163"/>
                </a:cubicBezTo>
                <a:cubicBezTo>
                  <a:pt x="2156018" y="679011"/>
                  <a:pt x="2173426" y="691568"/>
                  <a:pt x="2216728" y="720436"/>
                </a:cubicBezTo>
                <a:cubicBezTo>
                  <a:pt x="2225964" y="734291"/>
                  <a:pt x="2238460" y="746459"/>
                  <a:pt x="2244437" y="762000"/>
                </a:cubicBezTo>
                <a:cubicBezTo>
                  <a:pt x="2261745" y="807001"/>
                  <a:pt x="2263544" y="857879"/>
                  <a:pt x="2286000" y="900545"/>
                </a:cubicBezTo>
                <a:cubicBezTo>
                  <a:pt x="2310524" y="947141"/>
                  <a:pt x="2350655" y="983672"/>
                  <a:pt x="2382982" y="1025236"/>
                </a:cubicBezTo>
                <a:cubicBezTo>
                  <a:pt x="2393205" y="1038380"/>
                  <a:pt x="2401013" y="1053250"/>
                  <a:pt x="2410691" y="1066800"/>
                </a:cubicBezTo>
                <a:cubicBezTo>
                  <a:pt x="2470643" y="1150733"/>
                  <a:pt x="2436565" y="1090838"/>
                  <a:pt x="2479964" y="1177636"/>
                </a:cubicBezTo>
                <a:cubicBezTo>
                  <a:pt x="2489200" y="1233054"/>
                  <a:pt x="2493197" y="1289605"/>
                  <a:pt x="2507673" y="1343891"/>
                </a:cubicBezTo>
                <a:cubicBezTo>
                  <a:pt x="2511963" y="1359980"/>
                  <a:pt x="2529535" y="1369863"/>
                  <a:pt x="2535382" y="1385454"/>
                </a:cubicBezTo>
                <a:cubicBezTo>
                  <a:pt x="2543650" y="1407503"/>
                  <a:pt x="2544129" y="1431739"/>
                  <a:pt x="2549237" y="1454727"/>
                </a:cubicBezTo>
                <a:cubicBezTo>
                  <a:pt x="2553368" y="1473315"/>
                  <a:pt x="2556405" y="1492316"/>
                  <a:pt x="2563091" y="1510145"/>
                </a:cubicBezTo>
                <a:cubicBezTo>
                  <a:pt x="2570343" y="1529483"/>
                  <a:pt x="2583130" y="1546387"/>
                  <a:pt x="2590800" y="1565563"/>
                </a:cubicBezTo>
                <a:cubicBezTo>
                  <a:pt x="2601648" y="1592682"/>
                  <a:pt x="2609273" y="1620982"/>
                  <a:pt x="2618509" y="1648691"/>
                </a:cubicBezTo>
                <a:cubicBezTo>
                  <a:pt x="2627392" y="1675341"/>
                  <a:pt x="2626270" y="1704396"/>
                  <a:pt x="2632364" y="1731818"/>
                </a:cubicBezTo>
                <a:cubicBezTo>
                  <a:pt x="2635532" y="1746074"/>
                  <a:pt x="2641600" y="1759527"/>
                  <a:pt x="2646218" y="1773382"/>
                </a:cubicBezTo>
                <a:cubicBezTo>
                  <a:pt x="2682411" y="2026721"/>
                  <a:pt x="2638399" y="1897851"/>
                  <a:pt x="2715491" y="2036618"/>
                </a:cubicBezTo>
                <a:cubicBezTo>
                  <a:pt x="2725521" y="2054672"/>
                  <a:pt x="2735530" y="2072860"/>
                  <a:pt x="2743200" y="2092036"/>
                </a:cubicBezTo>
                <a:cubicBezTo>
                  <a:pt x="2754048" y="2119155"/>
                  <a:pt x="2770909" y="2175163"/>
                  <a:pt x="2770909" y="2175163"/>
                </a:cubicBezTo>
                <a:cubicBezTo>
                  <a:pt x="2757055" y="2202872"/>
                  <a:pt x="2737328" y="2228357"/>
                  <a:pt x="2729346" y="2258291"/>
                </a:cubicBezTo>
                <a:cubicBezTo>
                  <a:pt x="2718571" y="2298698"/>
                  <a:pt x="2719456" y="2341351"/>
                  <a:pt x="2715491" y="2382982"/>
                </a:cubicBezTo>
                <a:cubicBezTo>
                  <a:pt x="2688376" y="2667690"/>
                  <a:pt x="2715343" y="2439589"/>
                  <a:pt x="2687782" y="2660072"/>
                </a:cubicBezTo>
                <a:cubicBezTo>
                  <a:pt x="2683164" y="2747818"/>
                  <a:pt x="2679973" y="2835650"/>
                  <a:pt x="2673928" y="2923309"/>
                </a:cubicBezTo>
                <a:cubicBezTo>
                  <a:pt x="2670735" y="2969611"/>
                  <a:pt x="2660073" y="3015442"/>
                  <a:pt x="2660073" y="3061854"/>
                </a:cubicBezTo>
                <a:cubicBezTo>
                  <a:pt x="2660073" y="3172787"/>
                  <a:pt x="2667940" y="3283592"/>
                  <a:pt x="2673928" y="3394363"/>
                </a:cubicBezTo>
                <a:cubicBezTo>
                  <a:pt x="2680075" y="3508089"/>
                  <a:pt x="2690474" y="3601394"/>
                  <a:pt x="2701637" y="3713018"/>
                </a:cubicBezTo>
                <a:cubicBezTo>
                  <a:pt x="2706255" y="3971636"/>
                  <a:pt x="2708208" y="4230315"/>
                  <a:pt x="2715491" y="4488872"/>
                </a:cubicBezTo>
                <a:cubicBezTo>
                  <a:pt x="2717446" y="4558271"/>
                  <a:pt x="2730923" y="4627282"/>
                  <a:pt x="2729346" y="4696691"/>
                </a:cubicBezTo>
                <a:cubicBezTo>
                  <a:pt x="2724646" y="4903505"/>
                  <a:pt x="2718488" y="5012716"/>
                  <a:pt x="2687782" y="5181600"/>
                </a:cubicBezTo>
                <a:cubicBezTo>
                  <a:pt x="2683570" y="5204768"/>
                  <a:pt x="2679639" y="5228027"/>
                  <a:pt x="2673928" y="5250872"/>
                </a:cubicBezTo>
                <a:cubicBezTo>
                  <a:pt x="2667933" y="5274851"/>
                  <a:pt x="2638718" y="5349000"/>
                  <a:pt x="2632364" y="5361709"/>
                </a:cubicBezTo>
                <a:cubicBezTo>
                  <a:pt x="2624917" y="5376602"/>
                  <a:pt x="2604655" y="5403272"/>
                  <a:pt x="2604655" y="54032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67D27F-8C19-426C-BE83-EAE36D06EFD0}"/>
              </a:ext>
            </a:extLst>
          </p:cNvPr>
          <p:cNvSpPr txBox="1"/>
          <p:nvPr/>
        </p:nvSpPr>
        <p:spPr>
          <a:xfrm>
            <a:off x="1256315" y="5384861"/>
            <a:ext cx="269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Nommé modèle logique par SQLDM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ED2373-C0E1-4E6C-A412-20E4BD72DF2E}"/>
              </a:ext>
            </a:extLst>
          </p:cNvPr>
          <p:cNvSpPr txBox="1"/>
          <p:nvPr/>
        </p:nvSpPr>
        <p:spPr>
          <a:xfrm>
            <a:off x="4231829" y="5607284"/>
            <a:ext cx="269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Nommé modèle relationnel par SQLDM</a:t>
            </a:r>
          </a:p>
        </p:txBody>
      </p:sp>
    </p:spTree>
    <p:extLst>
      <p:ext uri="{BB962C8B-B14F-4D97-AF65-F5344CB8AC3E}">
        <p14:creationId xmlns:p14="http://schemas.microsoft.com/office/powerpoint/2010/main" val="197573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Oracle </a:t>
            </a:r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workspace</a:t>
            </a:r>
            <a:r>
              <a:rPr lang="fr-FR" dirty="0"/>
              <a:t> (espace de stockage MOLAP)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617096" y="6356350"/>
            <a:ext cx="2133600" cy="365125"/>
          </a:xfrm>
        </p:spPr>
        <p:txBody>
          <a:bodyPr/>
          <a:lstStyle/>
          <a:p>
            <a:fld id="{44956F3D-7966-42B0-A23D-42E264CE3123}" type="slidenum">
              <a:rPr lang="fr-FR" smtClean="0"/>
              <a:t>8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10494"/>
            <a:ext cx="499834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rme libre 2"/>
          <p:cNvSpPr/>
          <p:nvPr/>
        </p:nvSpPr>
        <p:spPr>
          <a:xfrm>
            <a:off x="4586330" y="3291415"/>
            <a:ext cx="1704622" cy="1656950"/>
          </a:xfrm>
          <a:custGeom>
            <a:avLst/>
            <a:gdLst>
              <a:gd name="connsiteX0" fmla="*/ 587022 w 1704622"/>
              <a:gd name="connsiteY0" fmla="*/ 121662 h 1656950"/>
              <a:gd name="connsiteX1" fmla="*/ 372533 w 1704622"/>
              <a:gd name="connsiteY1" fmla="*/ 155528 h 1656950"/>
              <a:gd name="connsiteX2" fmla="*/ 304800 w 1704622"/>
              <a:gd name="connsiteY2" fmla="*/ 234550 h 1656950"/>
              <a:gd name="connsiteX3" fmla="*/ 225778 w 1704622"/>
              <a:gd name="connsiteY3" fmla="*/ 302284 h 1656950"/>
              <a:gd name="connsiteX4" fmla="*/ 158044 w 1704622"/>
              <a:gd name="connsiteY4" fmla="*/ 347439 h 1656950"/>
              <a:gd name="connsiteX5" fmla="*/ 124178 w 1704622"/>
              <a:gd name="connsiteY5" fmla="*/ 370017 h 1656950"/>
              <a:gd name="connsiteX6" fmla="*/ 56444 w 1704622"/>
              <a:gd name="connsiteY6" fmla="*/ 449039 h 1656950"/>
              <a:gd name="connsiteX7" fmla="*/ 45155 w 1704622"/>
              <a:gd name="connsiteY7" fmla="*/ 494195 h 1656950"/>
              <a:gd name="connsiteX8" fmla="*/ 22578 w 1704622"/>
              <a:gd name="connsiteY8" fmla="*/ 607084 h 1656950"/>
              <a:gd name="connsiteX9" fmla="*/ 0 w 1704622"/>
              <a:gd name="connsiteY9" fmla="*/ 697395 h 1656950"/>
              <a:gd name="connsiteX10" fmla="*/ 11289 w 1704622"/>
              <a:gd name="connsiteY10" fmla="*/ 968328 h 1656950"/>
              <a:gd name="connsiteX11" fmla="*/ 33866 w 1704622"/>
              <a:gd name="connsiteY11" fmla="*/ 1002195 h 1656950"/>
              <a:gd name="connsiteX12" fmla="*/ 135466 w 1704622"/>
              <a:gd name="connsiteY12" fmla="*/ 1092506 h 1656950"/>
              <a:gd name="connsiteX13" fmla="*/ 169333 w 1704622"/>
              <a:gd name="connsiteY13" fmla="*/ 1126373 h 1656950"/>
              <a:gd name="connsiteX14" fmla="*/ 203200 w 1704622"/>
              <a:gd name="connsiteY14" fmla="*/ 1148950 h 1656950"/>
              <a:gd name="connsiteX15" fmla="*/ 293511 w 1704622"/>
              <a:gd name="connsiteY15" fmla="*/ 1239262 h 1656950"/>
              <a:gd name="connsiteX16" fmla="*/ 327378 w 1704622"/>
              <a:gd name="connsiteY16" fmla="*/ 1284417 h 1656950"/>
              <a:gd name="connsiteX17" fmla="*/ 406400 w 1704622"/>
              <a:gd name="connsiteY17" fmla="*/ 1340862 h 1656950"/>
              <a:gd name="connsiteX18" fmla="*/ 451555 w 1704622"/>
              <a:gd name="connsiteY18" fmla="*/ 1386017 h 1656950"/>
              <a:gd name="connsiteX19" fmla="*/ 643466 w 1704622"/>
              <a:gd name="connsiteY19" fmla="*/ 1465039 h 1656950"/>
              <a:gd name="connsiteX20" fmla="*/ 699911 w 1704622"/>
              <a:gd name="connsiteY20" fmla="*/ 1487617 h 1656950"/>
              <a:gd name="connsiteX21" fmla="*/ 745066 w 1704622"/>
              <a:gd name="connsiteY21" fmla="*/ 1510195 h 1656950"/>
              <a:gd name="connsiteX22" fmla="*/ 812800 w 1704622"/>
              <a:gd name="connsiteY22" fmla="*/ 1521484 h 1656950"/>
              <a:gd name="connsiteX23" fmla="*/ 959555 w 1704622"/>
              <a:gd name="connsiteY23" fmla="*/ 1611795 h 1656950"/>
              <a:gd name="connsiteX24" fmla="*/ 1117600 w 1704622"/>
              <a:gd name="connsiteY24" fmla="*/ 1634373 h 1656950"/>
              <a:gd name="connsiteX25" fmla="*/ 1174044 w 1704622"/>
              <a:gd name="connsiteY25" fmla="*/ 1645662 h 1656950"/>
              <a:gd name="connsiteX26" fmla="*/ 1275644 w 1704622"/>
              <a:gd name="connsiteY26" fmla="*/ 1656950 h 1656950"/>
              <a:gd name="connsiteX27" fmla="*/ 1490133 w 1704622"/>
              <a:gd name="connsiteY27" fmla="*/ 1645662 h 1656950"/>
              <a:gd name="connsiteX28" fmla="*/ 1591733 w 1704622"/>
              <a:gd name="connsiteY28" fmla="*/ 1589217 h 1656950"/>
              <a:gd name="connsiteX29" fmla="*/ 1659466 w 1704622"/>
              <a:gd name="connsiteY29" fmla="*/ 1532773 h 1656950"/>
              <a:gd name="connsiteX30" fmla="*/ 1682044 w 1704622"/>
              <a:gd name="connsiteY30" fmla="*/ 1487617 h 1656950"/>
              <a:gd name="connsiteX31" fmla="*/ 1704622 w 1704622"/>
              <a:gd name="connsiteY31" fmla="*/ 1453750 h 1656950"/>
              <a:gd name="connsiteX32" fmla="*/ 1693333 w 1704622"/>
              <a:gd name="connsiteY32" fmla="*/ 607084 h 1656950"/>
              <a:gd name="connsiteX33" fmla="*/ 1591733 w 1704622"/>
              <a:gd name="connsiteY33" fmla="*/ 460328 h 1656950"/>
              <a:gd name="connsiteX34" fmla="*/ 1501422 w 1704622"/>
              <a:gd name="connsiteY34" fmla="*/ 415173 h 1656950"/>
              <a:gd name="connsiteX35" fmla="*/ 1399822 w 1704622"/>
              <a:gd name="connsiteY35" fmla="*/ 324862 h 1656950"/>
              <a:gd name="connsiteX36" fmla="*/ 1343378 w 1704622"/>
              <a:gd name="connsiteY36" fmla="*/ 245839 h 1656950"/>
              <a:gd name="connsiteX37" fmla="*/ 1253066 w 1704622"/>
              <a:gd name="connsiteY37" fmla="*/ 132950 h 1656950"/>
              <a:gd name="connsiteX38" fmla="*/ 1083733 w 1704622"/>
              <a:gd name="connsiteY38" fmla="*/ 76506 h 1656950"/>
              <a:gd name="connsiteX39" fmla="*/ 1016000 w 1704622"/>
              <a:gd name="connsiteY39" fmla="*/ 53928 h 1656950"/>
              <a:gd name="connsiteX40" fmla="*/ 982133 w 1704622"/>
              <a:gd name="connsiteY40" fmla="*/ 42639 h 1656950"/>
              <a:gd name="connsiteX41" fmla="*/ 925689 w 1704622"/>
              <a:gd name="connsiteY41" fmla="*/ 31350 h 1656950"/>
              <a:gd name="connsiteX42" fmla="*/ 857955 w 1704622"/>
              <a:gd name="connsiteY42" fmla="*/ 8773 h 1656950"/>
              <a:gd name="connsiteX43" fmla="*/ 587022 w 1704622"/>
              <a:gd name="connsiteY43" fmla="*/ 53928 h 1656950"/>
              <a:gd name="connsiteX44" fmla="*/ 575733 w 1704622"/>
              <a:gd name="connsiteY44" fmla="*/ 87795 h 1656950"/>
              <a:gd name="connsiteX45" fmla="*/ 587022 w 1704622"/>
              <a:gd name="connsiteY45" fmla="*/ 121662 h 165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4622" h="1656950">
                <a:moveTo>
                  <a:pt x="587022" y="121662"/>
                </a:moveTo>
                <a:cubicBezTo>
                  <a:pt x="553155" y="132951"/>
                  <a:pt x="436604" y="109763"/>
                  <a:pt x="372533" y="155528"/>
                </a:cubicBezTo>
                <a:cubicBezTo>
                  <a:pt x="341572" y="177643"/>
                  <a:pt x="329142" y="206151"/>
                  <a:pt x="304800" y="234550"/>
                </a:cubicBezTo>
                <a:cubicBezTo>
                  <a:pt x="266017" y="279797"/>
                  <a:pt x="273819" y="261106"/>
                  <a:pt x="225778" y="302284"/>
                </a:cubicBezTo>
                <a:cubicBezTo>
                  <a:pt x="171967" y="348407"/>
                  <a:pt x="215650" y="328237"/>
                  <a:pt x="158044" y="347439"/>
                </a:cubicBezTo>
                <a:cubicBezTo>
                  <a:pt x="146755" y="354965"/>
                  <a:pt x="134479" y="361187"/>
                  <a:pt x="124178" y="370017"/>
                </a:cubicBezTo>
                <a:cubicBezTo>
                  <a:pt x="81595" y="406517"/>
                  <a:pt x="83075" y="409093"/>
                  <a:pt x="56444" y="449039"/>
                </a:cubicBezTo>
                <a:cubicBezTo>
                  <a:pt x="52681" y="464091"/>
                  <a:pt x="48406" y="479024"/>
                  <a:pt x="45155" y="494195"/>
                </a:cubicBezTo>
                <a:cubicBezTo>
                  <a:pt x="37115" y="531718"/>
                  <a:pt x="31885" y="569855"/>
                  <a:pt x="22578" y="607084"/>
                </a:cubicBezTo>
                <a:lnTo>
                  <a:pt x="0" y="697395"/>
                </a:lnTo>
                <a:cubicBezTo>
                  <a:pt x="3763" y="787706"/>
                  <a:pt x="1307" y="878491"/>
                  <a:pt x="11289" y="968328"/>
                </a:cubicBezTo>
                <a:cubicBezTo>
                  <a:pt x="12787" y="981813"/>
                  <a:pt x="24932" y="991984"/>
                  <a:pt x="33866" y="1002195"/>
                </a:cubicBezTo>
                <a:cubicBezTo>
                  <a:pt x="103970" y="1082314"/>
                  <a:pt x="68774" y="1035340"/>
                  <a:pt x="135466" y="1092506"/>
                </a:cubicBezTo>
                <a:cubicBezTo>
                  <a:pt x="147588" y="1102896"/>
                  <a:pt x="157068" y="1116153"/>
                  <a:pt x="169333" y="1126373"/>
                </a:cubicBezTo>
                <a:cubicBezTo>
                  <a:pt x="179756" y="1135059"/>
                  <a:pt x="193161" y="1139824"/>
                  <a:pt x="203200" y="1148950"/>
                </a:cubicBezTo>
                <a:cubicBezTo>
                  <a:pt x="234702" y="1177588"/>
                  <a:pt x="267967" y="1205204"/>
                  <a:pt x="293511" y="1239262"/>
                </a:cubicBezTo>
                <a:cubicBezTo>
                  <a:pt x="304800" y="1254314"/>
                  <a:pt x="314074" y="1271113"/>
                  <a:pt x="327378" y="1284417"/>
                </a:cubicBezTo>
                <a:cubicBezTo>
                  <a:pt x="376941" y="1333980"/>
                  <a:pt x="361526" y="1302399"/>
                  <a:pt x="406400" y="1340862"/>
                </a:cubicBezTo>
                <a:cubicBezTo>
                  <a:pt x="422562" y="1354715"/>
                  <a:pt x="434753" y="1372949"/>
                  <a:pt x="451555" y="1386017"/>
                </a:cubicBezTo>
                <a:cubicBezTo>
                  <a:pt x="515760" y="1435954"/>
                  <a:pt x="558889" y="1431208"/>
                  <a:pt x="643466" y="1465039"/>
                </a:cubicBezTo>
                <a:cubicBezTo>
                  <a:pt x="662281" y="1472565"/>
                  <a:pt x="681393" y="1479387"/>
                  <a:pt x="699911" y="1487617"/>
                </a:cubicBezTo>
                <a:cubicBezTo>
                  <a:pt x="715289" y="1494452"/>
                  <a:pt x="728947" y="1505359"/>
                  <a:pt x="745066" y="1510195"/>
                </a:cubicBezTo>
                <a:cubicBezTo>
                  <a:pt x="766990" y="1516772"/>
                  <a:pt x="790222" y="1517721"/>
                  <a:pt x="812800" y="1521484"/>
                </a:cubicBezTo>
                <a:cubicBezTo>
                  <a:pt x="849581" y="1546006"/>
                  <a:pt x="943702" y="1609530"/>
                  <a:pt x="959555" y="1611795"/>
                </a:cubicBezTo>
                <a:cubicBezTo>
                  <a:pt x="1012237" y="1619321"/>
                  <a:pt x="1065417" y="1623936"/>
                  <a:pt x="1117600" y="1634373"/>
                </a:cubicBezTo>
                <a:cubicBezTo>
                  <a:pt x="1136415" y="1638136"/>
                  <a:pt x="1155050" y="1642949"/>
                  <a:pt x="1174044" y="1645662"/>
                </a:cubicBezTo>
                <a:cubicBezTo>
                  <a:pt x="1207777" y="1650481"/>
                  <a:pt x="1241777" y="1653187"/>
                  <a:pt x="1275644" y="1656950"/>
                </a:cubicBezTo>
                <a:cubicBezTo>
                  <a:pt x="1347140" y="1653187"/>
                  <a:pt x="1418832" y="1652144"/>
                  <a:pt x="1490133" y="1645662"/>
                </a:cubicBezTo>
                <a:cubicBezTo>
                  <a:pt x="1524644" y="1642525"/>
                  <a:pt x="1571332" y="1602818"/>
                  <a:pt x="1591733" y="1589217"/>
                </a:cubicBezTo>
                <a:cubicBezTo>
                  <a:pt x="1618737" y="1571214"/>
                  <a:pt x="1639711" y="1560430"/>
                  <a:pt x="1659466" y="1532773"/>
                </a:cubicBezTo>
                <a:cubicBezTo>
                  <a:pt x="1669247" y="1519079"/>
                  <a:pt x="1673695" y="1502228"/>
                  <a:pt x="1682044" y="1487617"/>
                </a:cubicBezTo>
                <a:cubicBezTo>
                  <a:pt x="1688775" y="1475837"/>
                  <a:pt x="1697096" y="1465039"/>
                  <a:pt x="1704622" y="1453750"/>
                </a:cubicBezTo>
                <a:cubicBezTo>
                  <a:pt x="1700859" y="1171528"/>
                  <a:pt x="1703780" y="889138"/>
                  <a:pt x="1693333" y="607084"/>
                </a:cubicBezTo>
                <a:cubicBezTo>
                  <a:pt x="1691428" y="555653"/>
                  <a:pt x="1636787" y="475346"/>
                  <a:pt x="1591733" y="460328"/>
                </a:cubicBezTo>
                <a:cubicBezTo>
                  <a:pt x="1546909" y="445387"/>
                  <a:pt x="1549891" y="449102"/>
                  <a:pt x="1501422" y="415173"/>
                </a:cubicBezTo>
                <a:cubicBezTo>
                  <a:pt x="1467569" y="391476"/>
                  <a:pt x="1427373" y="356349"/>
                  <a:pt x="1399822" y="324862"/>
                </a:cubicBezTo>
                <a:cubicBezTo>
                  <a:pt x="1350450" y="268438"/>
                  <a:pt x="1381702" y="295660"/>
                  <a:pt x="1343378" y="245839"/>
                </a:cubicBezTo>
                <a:cubicBezTo>
                  <a:pt x="1313996" y="207643"/>
                  <a:pt x="1296168" y="154501"/>
                  <a:pt x="1253066" y="132950"/>
                </a:cubicBezTo>
                <a:cubicBezTo>
                  <a:pt x="1138956" y="75896"/>
                  <a:pt x="1196074" y="92555"/>
                  <a:pt x="1083733" y="76506"/>
                </a:cubicBezTo>
                <a:lnTo>
                  <a:pt x="1016000" y="53928"/>
                </a:lnTo>
                <a:cubicBezTo>
                  <a:pt x="1004711" y="50165"/>
                  <a:pt x="993802" y="44973"/>
                  <a:pt x="982133" y="42639"/>
                </a:cubicBezTo>
                <a:cubicBezTo>
                  <a:pt x="963318" y="38876"/>
                  <a:pt x="944200" y="36398"/>
                  <a:pt x="925689" y="31350"/>
                </a:cubicBezTo>
                <a:cubicBezTo>
                  <a:pt x="902728" y="25088"/>
                  <a:pt x="857955" y="8773"/>
                  <a:pt x="857955" y="8773"/>
                </a:cubicBezTo>
                <a:cubicBezTo>
                  <a:pt x="758155" y="13525"/>
                  <a:pt x="645912" y="-34405"/>
                  <a:pt x="587022" y="53928"/>
                </a:cubicBezTo>
                <a:cubicBezTo>
                  <a:pt x="580421" y="63829"/>
                  <a:pt x="578067" y="76126"/>
                  <a:pt x="575733" y="87795"/>
                </a:cubicBezTo>
                <a:cubicBezTo>
                  <a:pt x="574257" y="95175"/>
                  <a:pt x="620889" y="110373"/>
                  <a:pt x="587022" y="12166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974827" y="4826464"/>
            <a:ext cx="1704622" cy="1656950"/>
          </a:xfrm>
          <a:custGeom>
            <a:avLst/>
            <a:gdLst>
              <a:gd name="connsiteX0" fmla="*/ 587022 w 1704622"/>
              <a:gd name="connsiteY0" fmla="*/ 121662 h 1656950"/>
              <a:gd name="connsiteX1" fmla="*/ 372533 w 1704622"/>
              <a:gd name="connsiteY1" fmla="*/ 155528 h 1656950"/>
              <a:gd name="connsiteX2" fmla="*/ 304800 w 1704622"/>
              <a:gd name="connsiteY2" fmla="*/ 234550 h 1656950"/>
              <a:gd name="connsiteX3" fmla="*/ 225778 w 1704622"/>
              <a:gd name="connsiteY3" fmla="*/ 302284 h 1656950"/>
              <a:gd name="connsiteX4" fmla="*/ 158044 w 1704622"/>
              <a:gd name="connsiteY4" fmla="*/ 347439 h 1656950"/>
              <a:gd name="connsiteX5" fmla="*/ 124178 w 1704622"/>
              <a:gd name="connsiteY5" fmla="*/ 370017 h 1656950"/>
              <a:gd name="connsiteX6" fmla="*/ 56444 w 1704622"/>
              <a:gd name="connsiteY6" fmla="*/ 449039 h 1656950"/>
              <a:gd name="connsiteX7" fmla="*/ 45155 w 1704622"/>
              <a:gd name="connsiteY7" fmla="*/ 494195 h 1656950"/>
              <a:gd name="connsiteX8" fmla="*/ 22578 w 1704622"/>
              <a:gd name="connsiteY8" fmla="*/ 607084 h 1656950"/>
              <a:gd name="connsiteX9" fmla="*/ 0 w 1704622"/>
              <a:gd name="connsiteY9" fmla="*/ 697395 h 1656950"/>
              <a:gd name="connsiteX10" fmla="*/ 11289 w 1704622"/>
              <a:gd name="connsiteY10" fmla="*/ 968328 h 1656950"/>
              <a:gd name="connsiteX11" fmla="*/ 33866 w 1704622"/>
              <a:gd name="connsiteY11" fmla="*/ 1002195 h 1656950"/>
              <a:gd name="connsiteX12" fmla="*/ 135466 w 1704622"/>
              <a:gd name="connsiteY12" fmla="*/ 1092506 h 1656950"/>
              <a:gd name="connsiteX13" fmla="*/ 169333 w 1704622"/>
              <a:gd name="connsiteY13" fmla="*/ 1126373 h 1656950"/>
              <a:gd name="connsiteX14" fmla="*/ 203200 w 1704622"/>
              <a:gd name="connsiteY14" fmla="*/ 1148950 h 1656950"/>
              <a:gd name="connsiteX15" fmla="*/ 293511 w 1704622"/>
              <a:gd name="connsiteY15" fmla="*/ 1239262 h 1656950"/>
              <a:gd name="connsiteX16" fmla="*/ 327378 w 1704622"/>
              <a:gd name="connsiteY16" fmla="*/ 1284417 h 1656950"/>
              <a:gd name="connsiteX17" fmla="*/ 406400 w 1704622"/>
              <a:gd name="connsiteY17" fmla="*/ 1340862 h 1656950"/>
              <a:gd name="connsiteX18" fmla="*/ 451555 w 1704622"/>
              <a:gd name="connsiteY18" fmla="*/ 1386017 h 1656950"/>
              <a:gd name="connsiteX19" fmla="*/ 643466 w 1704622"/>
              <a:gd name="connsiteY19" fmla="*/ 1465039 h 1656950"/>
              <a:gd name="connsiteX20" fmla="*/ 699911 w 1704622"/>
              <a:gd name="connsiteY20" fmla="*/ 1487617 h 1656950"/>
              <a:gd name="connsiteX21" fmla="*/ 745066 w 1704622"/>
              <a:gd name="connsiteY21" fmla="*/ 1510195 h 1656950"/>
              <a:gd name="connsiteX22" fmla="*/ 812800 w 1704622"/>
              <a:gd name="connsiteY22" fmla="*/ 1521484 h 1656950"/>
              <a:gd name="connsiteX23" fmla="*/ 959555 w 1704622"/>
              <a:gd name="connsiteY23" fmla="*/ 1611795 h 1656950"/>
              <a:gd name="connsiteX24" fmla="*/ 1117600 w 1704622"/>
              <a:gd name="connsiteY24" fmla="*/ 1634373 h 1656950"/>
              <a:gd name="connsiteX25" fmla="*/ 1174044 w 1704622"/>
              <a:gd name="connsiteY25" fmla="*/ 1645662 h 1656950"/>
              <a:gd name="connsiteX26" fmla="*/ 1275644 w 1704622"/>
              <a:gd name="connsiteY26" fmla="*/ 1656950 h 1656950"/>
              <a:gd name="connsiteX27" fmla="*/ 1490133 w 1704622"/>
              <a:gd name="connsiteY27" fmla="*/ 1645662 h 1656950"/>
              <a:gd name="connsiteX28" fmla="*/ 1591733 w 1704622"/>
              <a:gd name="connsiteY28" fmla="*/ 1589217 h 1656950"/>
              <a:gd name="connsiteX29" fmla="*/ 1659466 w 1704622"/>
              <a:gd name="connsiteY29" fmla="*/ 1532773 h 1656950"/>
              <a:gd name="connsiteX30" fmla="*/ 1682044 w 1704622"/>
              <a:gd name="connsiteY30" fmla="*/ 1487617 h 1656950"/>
              <a:gd name="connsiteX31" fmla="*/ 1704622 w 1704622"/>
              <a:gd name="connsiteY31" fmla="*/ 1453750 h 1656950"/>
              <a:gd name="connsiteX32" fmla="*/ 1693333 w 1704622"/>
              <a:gd name="connsiteY32" fmla="*/ 607084 h 1656950"/>
              <a:gd name="connsiteX33" fmla="*/ 1591733 w 1704622"/>
              <a:gd name="connsiteY33" fmla="*/ 460328 h 1656950"/>
              <a:gd name="connsiteX34" fmla="*/ 1501422 w 1704622"/>
              <a:gd name="connsiteY34" fmla="*/ 415173 h 1656950"/>
              <a:gd name="connsiteX35" fmla="*/ 1399822 w 1704622"/>
              <a:gd name="connsiteY35" fmla="*/ 324862 h 1656950"/>
              <a:gd name="connsiteX36" fmla="*/ 1343378 w 1704622"/>
              <a:gd name="connsiteY36" fmla="*/ 245839 h 1656950"/>
              <a:gd name="connsiteX37" fmla="*/ 1253066 w 1704622"/>
              <a:gd name="connsiteY37" fmla="*/ 132950 h 1656950"/>
              <a:gd name="connsiteX38" fmla="*/ 1083733 w 1704622"/>
              <a:gd name="connsiteY38" fmla="*/ 76506 h 1656950"/>
              <a:gd name="connsiteX39" fmla="*/ 1016000 w 1704622"/>
              <a:gd name="connsiteY39" fmla="*/ 53928 h 1656950"/>
              <a:gd name="connsiteX40" fmla="*/ 982133 w 1704622"/>
              <a:gd name="connsiteY40" fmla="*/ 42639 h 1656950"/>
              <a:gd name="connsiteX41" fmla="*/ 925689 w 1704622"/>
              <a:gd name="connsiteY41" fmla="*/ 31350 h 1656950"/>
              <a:gd name="connsiteX42" fmla="*/ 857955 w 1704622"/>
              <a:gd name="connsiteY42" fmla="*/ 8773 h 1656950"/>
              <a:gd name="connsiteX43" fmla="*/ 587022 w 1704622"/>
              <a:gd name="connsiteY43" fmla="*/ 53928 h 1656950"/>
              <a:gd name="connsiteX44" fmla="*/ 575733 w 1704622"/>
              <a:gd name="connsiteY44" fmla="*/ 87795 h 1656950"/>
              <a:gd name="connsiteX45" fmla="*/ 587022 w 1704622"/>
              <a:gd name="connsiteY45" fmla="*/ 121662 h 165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4622" h="1656950">
                <a:moveTo>
                  <a:pt x="587022" y="121662"/>
                </a:moveTo>
                <a:cubicBezTo>
                  <a:pt x="553155" y="132951"/>
                  <a:pt x="436604" y="109763"/>
                  <a:pt x="372533" y="155528"/>
                </a:cubicBezTo>
                <a:cubicBezTo>
                  <a:pt x="341572" y="177643"/>
                  <a:pt x="329142" y="206151"/>
                  <a:pt x="304800" y="234550"/>
                </a:cubicBezTo>
                <a:cubicBezTo>
                  <a:pt x="266017" y="279797"/>
                  <a:pt x="273819" y="261106"/>
                  <a:pt x="225778" y="302284"/>
                </a:cubicBezTo>
                <a:cubicBezTo>
                  <a:pt x="171967" y="348407"/>
                  <a:pt x="215650" y="328237"/>
                  <a:pt x="158044" y="347439"/>
                </a:cubicBezTo>
                <a:cubicBezTo>
                  <a:pt x="146755" y="354965"/>
                  <a:pt x="134479" y="361187"/>
                  <a:pt x="124178" y="370017"/>
                </a:cubicBezTo>
                <a:cubicBezTo>
                  <a:pt x="81595" y="406517"/>
                  <a:pt x="83075" y="409093"/>
                  <a:pt x="56444" y="449039"/>
                </a:cubicBezTo>
                <a:cubicBezTo>
                  <a:pt x="52681" y="464091"/>
                  <a:pt x="48406" y="479024"/>
                  <a:pt x="45155" y="494195"/>
                </a:cubicBezTo>
                <a:cubicBezTo>
                  <a:pt x="37115" y="531718"/>
                  <a:pt x="31885" y="569855"/>
                  <a:pt x="22578" y="607084"/>
                </a:cubicBezTo>
                <a:lnTo>
                  <a:pt x="0" y="697395"/>
                </a:lnTo>
                <a:cubicBezTo>
                  <a:pt x="3763" y="787706"/>
                  <a:pt x="1307" y="878491"/>
                  <a:pt x="11289" y="968328"/>
                </a:cubicBezTo>
                <a:cubicBezTo>
                  <a:pt x="12787" y="981813"/>
                  <a:pt x="24932" y="991984"/>
                  <a:pt x="33866" y="1002195"/>
                </a:cubicBezTo>
                <a:cubicBezTo>
                  <a:pt x="103970" y="1082314"/>
                  <a:pt x="68774" y="1035340"/>
                  <a:pt x="135466" y="1092506"/>
                </a:cubicBezTo>
                <a:cubicBezTo>
                  <a:pt x="147588" y="1102896"/>
                  <a:pt x="157068" y="1116153"/>
                  <a:pt x="169333" y="1126373"/>
                </a:cubicBezTo>
                <a:cubicBezTo>
                  <a:pt x="179756" y="1135059"/>
                  <a:pt x="193161" y="1139824"/>
                  <a:pt x="203200" y="1148950"/>
                </a:cubicBezTo>
                <a:cubicBezTo>
                  <a:pt x="234702" y="1177588"/>
                  <a:pt x="267967" y="1205204"/>
                  <a:pt x="293511" y="1239262"/>
                </a:cubicBezTo>
                <a:cubicBezTo>
                  <a:pt x="304800" y="1254314"/>
                  <a:pt x="314074" y="1271113"/>
                  <a:pt x="327378" y="1284417"/>
                </a:cubicBezTo>
                <a:cubicBezTo>
                  <a:pt x="376941" y="1333980"/>
                  <a:pt x="361526" y="1302399"/>
                  <a:pt x="406400" y="1340862"/>
                </a:cubicBezTo>
                <a:cubicBezTo>
                  <a:pt x="422562" y="1354715"/>
                  <a:pt x="434753" y="1372949"/>
                  <a:pt x="451555" y="1386017"/>
                </a:cubicBezTo>
                <a:cubicBezTo>
                  <a:pt x="515760" y="1435954"/>
                  <a:pt x="558889" y="1431208"/>
                  <a:pt x="643466" y="1465039"/>
                </a:cubicBezTo>
                <a:cubicBezTo>
                  <a:pt x="662281" y="1472565"/>
                  <a:pt x="681393" y="1479387"/>
                  <a:pt x="699911" y="1487617"/>
                </a:cubicBezTo>
                <a:cubicBezTo>
                  <a:pt x="715289" y="1494452"/>
                  <a:pt x="728947" y="1505359"/>
                  <a:pt x="745066" y="1510195"/>
                </a:cubicBezTo>
                <a:cubicBezTo>
                  <a:pt x="766990" y="1516772"/>
                  <a:pt x="790222" y="1517721"/>
                  <a:pt x="812800" y="1521484"/>
                </a:cubicBezTo>
                <a:cubicBezTo>
                  <a:pt x="849581" y="1546006"/>
                  <a:pt x="943702" y="1609530"/>
                  <a:pt x="959555" y="1611795"/>
                </a:cubicBezTo>
                <a:cubicBezTo>
                  <a:pt x="1012237" y="1619321"/>
                  <a:pt x="1065417" y="1623936"/>
                  <a:pt x="1117600" y="1634373"/>
                </a:cubicBezTo>
                <a:cubicBezTo>
                  <a:pt x="1136415" y="1638136"/>
                  <a:pt x="1155050" y="1642949"/>
                  <a:pt x="1174044" y="1645662"/>
                </a:cubicBezTo>
                <a:cubicBezTo>
                  <a:pt x="1207777" y="1650481"/>
                  <a:pt x="1241777" y="1653187"/>
                  <a:pt x="1275644" y="1656950"/>
                </a:cubicBezTo>
                <a:cubicBezTo>
                  <a:pt x="1347140" y="1653187"/>
                  <a:pt x="1418832" y="1652144"/>
                  <a:pt x="1490133" y="1645662"/>
                </a:cubicBezTo>
                <a:cubicBezTo>
                  <a:pt x="1524644" y="1642525"/>
                  <a:pt x="1571332" y="1602818"/>
                  <a:pt x="1591733" y="1589217"/>
                </a:cubicBezTo>
                <a:cubicBezTo>
                  <a:pt x="1618737" y="1571214"/>
                  <a:pt x="1639711" y="1560430"/>
                  <a:pt x="1659466" y="1532773"/>
                </a:cubicBezTo>
                <a:cubicBezTo>
                  <a:pt x="1669247" y="1519079"/>
                  <a:pt x="1673695" y="1502228"/>
                  <a:pt x="1682044" y="1487617"/>
                </a:cubicBezTo>
                <a:cubicBezTo>
                  <a:pt x="1688775" y="1475837"/>
                  <a:pt x="1697096" y="1465039"/>
                  <a:pt x="1704622" y="1453750"/>
                </a:cubicBezTo>
                <a:cubicBezTo>
                  <a:pt x="1700859" y="1171528"/>
                  <a:pt x="1703780" y="889138"/>
                  <a:pt x="1693333" y="607084"/>
                </a:cubicBezTo>
                <a:cubicBezTo>
                  <a:pt x="1691428" y="555653"/>
                  <a:pt x="1636787" y="475346"/>
                  <a:pt x="1591733" y="460328"/>
                </a:cubicBezTo>
                <a:cubicBezTo>
                  <a:pt x="1546909" y="445387"/>
                  <a:pt x="1549891" y="449102"/>
                  <a:pt x="1501422" y="415173"/>
                </a:cubicBezTo>
                <a:cubicBezTo>
                  <a:pt x="1467569" y="391476"/>
                  <a:pt x="1427373" y="356349"/>
                  <a:pt x="1399822" y="324862"/>
                </a:cubicBezTo>
                <a:cubicBezTo>
                  <a:pt x="1350450" y="268438"/>
                  <a:pt x="1381702" y="295660"/>
                  <a:pt x="1343378" y="245839"/>
                </a:cubicBezTo>
                <a:cubicBezTo>
                  <a:pt x="1313996" y="207643"/>
                  <a:pt x="1296168" y="154501"/>
                  <a:pt x="1253066" y="132950"/>
                </a:cubicBezTo>
                <a:cubicBezTo>
                  <a:pt x="1138956" y="75896"/>
                  <a:pt x="1196074" y="92555"/>
                  <a:pt x="1083733" y="76506"/>
                </a:cubicBezTo>
                <a:lnTo>
                  <a:pt x="1016000" y="53928"/>
                </a:lnTo>
                <a:cubicBezTo>
                  <a:pt x="1004711" y="50165"/>
                  <a:pt x="993802" y="44973"/>
                  <a:pt x="982133" y="42639"/>
                </a:cubicBezTo>
                <a:cubicBezTo>
                  <a:pt x="963318" y="38876"/>
                  <a:pt x="944200" y="36398"/>
                  <a:pt x="925689" y="31350"/>
                </a:cubicBezTo>
                <a:cubicBezTo>
                  <a:pt x="902728" y="25088"/>
                  <a:pt x="857955" y="8773"/>
                  <a:pt x="857955" y="8773"/>
                </a:cubicBezTo>
                <a:cubicBezTo>
                  <a:pt x="758155" y="13525"/>
                  <a:pt x="645912" y="-34405"/>
                  <a:pt x="587022" y="53928"/>
                </a:cubicBezTo>
                <a:cubicBezTo>
                  <a:pt x="580421" y="63829"/>
                  <a:pt x="578067" y="76126"/>
                  <a:pt x="575733" y="87795"/>
                </a:cubicBezTo>
                <a:cubicBezTo>
                  <a:pt x="574257" y="95175"/>
                  <a:pt x="620889" y="110373"/>
                  <a:pt x="587022" y="12166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19146" y="533199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MOLAP (cube, matrice n-dimensions)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297211" y="366143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Exécution requêtes Roll-up, Drill-down, etc.</a:t>
            </a:r>
          </a:p>
        </p:txBody>
      </p:sp>
    </p:spTree>
    <p:extLst>
      <p:ext uri="{BB962C8B-B14F-4D97-AF65-F5344CB8AC3E}">
        <p14:creationId xmlns:p14="http://schemas.microsoft.com/office/powerpoint/2010/main" val="18819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553" y="81210"/>
            <a:ext cx="7543800" cy="1450757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844824"/>
            <a:ext cx="8136904" cy="4017065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/>
              <a:t>Compréhension de la modélisation multi-dimensionnelle par les pratiques de modélisation avec SLQD dans un contexte ROLAP (exercices)</a:t>
            </a:r>
          </a:p>
          <a:p>
            <a:pPr lvl="1"/>
            <a:r>
              <a:rPr lang="fr-FR" sz="3000" dirty="0"/>
              <a:t>Modélisation (conceptuelle) dimensionnelle (partant des données parfaitement corrigées et intégrée)</a:t>
            </a:r>
          </a:p>
          <a:p>
            <a:pPr lvl="1"/>
            <a:r>
              <a:rPr lang="fr-FR" sz="3000" dirty="0"/>
              <a:t>Génération du schéma logique</a:t>
            </a:r>
          </a:p>
          <a:p>
            <a:pPr lvl="1"/>
            <a:r>
              <a:rPr lang="fr-FR" sz="3000" dirty="0"/>
              <a:t>Compréhensions du schéma physique</a:t>
            </a:r>
          </a:p>
          <a:p>
            <a:pPr lvl="1"/>
            <a:r>
              <a:rPr lang="fr-FR" sz="3000" dirty="0"/>
              <a:t>Génération du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6F3D-7966-42B0-A23D-42E264CE31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572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2123</Words>
  <Application>Microsoft Office PowerPoint</Application>
  <PresentationFormat>Affichage à l'écran (4:3)</PresentationFormat>
  <Paragraphs>379</Paragraphs>
  <Slides>38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Symbol</vt:lpstr>
      <vt:lpstr>Rétrospective</vt:lpstr>
      <vt:lpstr>Pratique de modélisation de l’entrepôt</vt:lpstr>
      <vt:lpstr>Environnement de modélisation : Oracle SQL Developer (SQLD) </vt:lpstr>
      <vt:lpstr>SQLD : accès oracle</vt:lpstr>
      <vt:lpstr>SQLD : une fois connecté à Oracle</vt:lpstr>
      <vt:lpstr>Présentation PowerPoint</vt:lpstr>
      <vt:lpstr>SQLD : une fois lancée l’interface de modélisation</vt:lpstr>
      <vt:lpstr>Modèles dans SQLD(M) </vt:lpstr>
      <vt:lpstr>Oracle Analytical workspace (espace de stockage MOLAP) </vt:lpstr>
      <vt:lpstr>Objectifs</vt:lpstr>
      <vt:lpstr>Rappel : fonctionnement ROLAP</vt:lpstr>
      <vt:lpstr>Rappel : niveaux de modélisation de données (y compris SQLD)</vt:lpstr>
      <vt:lpstr>Caractéristiques de l’environnement de modélisation en SQLD</vt:lpstr>
      <vt:lpstr>Exercice 1 (représentation de données disponibles : sources ou staging ETL)</vt:lpstr>
      <vt:lpstr>Exercice 1 bis</vt:lpstr>
      <vt:lpstr>Exercice 2 (réalisation des bases de données extraites, nettoyées, intégrées)</vt:lpstr>
      <vt:lpstr>Exercice 2 bis</vt:lpstr>
      <vt:lpstr>Exercice 3</vt:lpstr>
      <vt:lpstr>Exercice 4 (rajout d’un modèle physique/optimisation)</vt:lpstr>
      <vt:lpstr>SQLD pour la modélisation dimensionnelle </vt:lpstr>
      <vt:lpstr>Organisation (de base)</vt:lpstr>
      <vt:lpstr>Modèle dimensionnel (Conceptuel)</vt:lpstr>
      <vt:lpstr>modèle compact (structure sans attributs, clés et autres informations)</vt:lpstr>
      <vt:lpstr>Signification des relations</vt:lpstr>
      <vt:lpstr>Exercice 5</vt:lpstr>
      <vt:lpstr>Exercice 5 Bis</vt:lpstr>
      <vt:lpstr>Exercice 6</vt:lpstr>
      <vt:lpstr>Exercice 7</vt:lpstr>
      <vt:lpstr>Synthèse modélisation :  schéma dimensionnel  </vt:lpstr>
      <vt:lpstr>Génération/déploiement ROLAP</vt:lpstr>
      <vt:lpstr>Export MOLAP</vt:lpstr>
      <vt:lpstr>Synchronisation</vt:lpstr>
      <vt:lpstr>Principes méthodologiques et SQLD</vt:lpstr>
      <vt:lpstr>Principes méthodologiques et SQLD</vt:lpstr>
      <vt:lpstr>Organisation bottom-up</vt:lpstr>
      <vt:lpstr>Exercice 1</vt:lpstr>
      <vt:lpstr>Exercice 2</vt:lpstr>
      <vt:lpstr>Exercice 3</vt:lpstr>
      <vt:lpstr>Exercice 4</vt:lpstr>
    </vt:vector>
  </TitlesOfParts>
  <Company>Université de Bretagne Sud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Modelisation : Environnement</dc:title>
  <dc:creator>berio</dc:creator>
  <cp:lastModifiedBy>Giuseppe Berio</cp:lastModifiedBy>
  <cp:revision>435</cp:revision>
  <dcterms:created xsi:type="dcterms:W3CDTF">2014-09-08T14:31:44Z</dcterms:created>
  <dcterms:modified xsi:type="dcterms:W3CDTF">2024-01-31T10:53:26Z</dcterms:modified>
</cp:coreProperties>
</file>