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FFE97FD-5A86-40D3-AB24-6DFD7660D151}" type="datetimeFigureOut">
              <a:rPr lang="fr-FR" smtClean="0"/>
              <a:t>01/02/2018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FFE97FD-5A86-40D3-AB24-6DFD7660D151}" type="datetimeFigureOut">
              <a:rPr lang="fr-FR" smtClean="0"/>
              <a:t>01/02/2018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CFFE97FD-5A86-40D3-AB24-6DFD7660D151}" type="datetimeFigureOut">
              <a:rPr lang="fr-FR" smtClean="0"/>
              <a:t>01/02/2018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FE97FD-5A86-40D3-AB24-6DFD7660D151}" type="datetimeFigureOut">
              <a:rPr lang="fr-FR" smtClean="0"/>
              <a:t>01/02/2018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FFE97FD-5A86-40D3-AB24-6DFD7660D151}" type="datetimeFigureOut">
              <a:rPr lang="fr-FR" smtClean="0"/>
              <a:t>01/02/2018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FFE97FD-5A86-40D3-AB24-6DFD7660D151}" type="datetimeFigureOut">
              <a:rPr lang="fr-FR" smtClean="0"/>
              <a:t>01/02/2018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5D23D9-EB3D-4330-BD56-19ED6196C61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E97FD-5A86-40D3-AB24-6DFD7660D151}" type="datetimeFigureOut">
              <a:rPr lang="fr-FR" smtClean="0"/>
              <a:t>01/02/2018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D23D9-EB3D-4330-BD56-19ED6196C6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85800" y="1323975"/>
            <a:ext cx="7772400" cy="3019425"/>
          </a:xfrm>
          <a:prstGeom prst="rect">
            <a:avLst/>
          </a:prstGeom>
          <a:noFill/>
          <a:ln w="9525">
            <a:noFill/>
            <a:miter lim="800000"/>
            <a:headEnd/>
            <a:tailEnd/>
          </a:ln>
        </p:spPr>
        <p:txBody>
          <a:bodyPr>
            <a:spAutoFit/>
          </a:bodyPr>
          <a:lstStyle/>
          <a:p>
            <a:pPr algn="ctr">
              <a:spcBef>
                <a:spcPct val="50000"/>
              </a:spcBef>
            </a:pPr>
            <a:r>
              <a:rPr lang="fr-FR" sz="9600">
                <a:solidFill>
                  <a:srgbClr val="CC0099"/>
                </a:solidFill>
                <a:latin typeface="Algerian" pitchFamily="82" charset="0"/>
              </a:rPr>
              <a:t>Analyse financière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500" fill="hold"/>
                                        <p:tgtEl>
                                          <p:spTgt spid="50178"/>
                                        </p:tgtEl>
                                        <p:attrNameLst>
                                          <p:attrName>ppt_w</p:attrName>
                                        </p:attrNameLst>
                                      </p:cBhvr>
                                      <p:tavLst>
                                        <p:tav tm="0">
                                          <p:val>
                                            <p:fltVal val="0"/>
                                          </p:val>
                                        </p:tav>
                                        <p:tav tm="100000">
                                          <p:val>
                                            <p:strVal val="#ppt_w"/>
                                          </p:val>
                                        </p:tav>
                                      </p:tavLst>
                                    </p:anim>
                                    <p:anim calcmode="lin" valueType="num">
                                      <p:cBhvr>
                                        <p:cTn id="8" dur="500" fill="hold"/>
                                        <p:tgtEl>
                                          <p:spTgt spid="501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381000" y="304800"/>
            <a:ext cx="7848600" cy="396875"/>
          </a:xfrm>
          <a:prstGeom prst="rect">
            <a:avLst/>
          </a:prstGeom>
          <a:noFill/>
          <a:ln w="9525">
            <a:noFill/>
            <a:miter lim="800000"/>
            <a:headEnd/>
            <a:tailEnd/>
          </a:ln>
        </p:spPr>
        <p:txBody>
          <a:bodyPr>
            <a:spAutoFit/>
          </a:bodyPr>
          <a:lstStyle/>
          <a:p>
            <a:pPr>
              <a:spcBef>
                <a:spcPct val="50000"/>
              </a:spcBef>
            </a:pPr>
            <a:r>
              <a:rPr lang="fr-FR" sz="2000" b="1" u="sng"/>
              <a:t>Étapes du diagnostic financier :</a:t>
            </a:r>
          </a:p>
        </p:txBody>
      </p:sp>
      <p:sp>
        <p:nvSpPr>
          <p:cNvPr id="110595" name="Rectangle 3"/>
          <p:cNvSpPr>
            <a:spLocks noChangeArrowheads="1"/>
          </p:cNvSpPr>
          <p:nvPr/>
        </p:nvSpPr>
        <p:spPr bwMode="auto">
          <a:xfrm>
            <a:off x="457200" y="11430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1- Fixer les objectifs de l’analyse</a:t>
            </a:r>
          </a:p>
        </p:txBody>
      </p:sp>
      <p:sp>
        <p:nvSpPr>
          <p:cNvPr id="110596" name="Rectangle 4"/>
          <p:cNvSpPr>
            <a:spLocks noChangeArrowheads="1"/>
          </p:cNvSpPr>
          <p:nvPr/>
        </p:nvSpPr>
        <p:spPr bwMode="auto">
          <a:xfrm>
            <a:off x="457200" y="22860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2- Choix de l’approche </a:t>
            </a:r>
          </a:p>
          <a:p>
            <a:pPr algn="ctr"/>
            <a:r>
              <a:rPr lang="fr-FR" sz="1800" b="1">
                <a:solidFill>
                  <a:srgbClr val="333333"/>
                </a:solidFill>
              </a:rPr>
              <a:t>ou des approches</a:t>
            </a:r>
          </a:p>
        </p:txBody>
      </p:sp>
      <p:sp>
        <p:nvSpPr>
          <p:cNvPr id="110597" name="Rectangle 5"/>
          <p:cNvSpPr>
            <a:spLocks noChangeArrowheads="1"/>
          </p:cNvSpPr>
          <p:nvPr/>
        </p:nvSpPr>
        <p:spPr bwMode="auto">
          <a:xfrm>
            <a:off x="457200" y="35052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3- collecte et mise en forme </a:t>
            </a:r>
          </a:p>
          <a:p>
            <a:pPr algn="ctr"/>
            <a:r>
              <a:rPr lang="fr-FR" sz="1800" b="1">
                <a:solidFill>
                  <a:srgbClr val="333333"/>
                </a:solidFill>
              </a:rPr>
              <a:t>des informations </a:t>
            </a:r>
          </a:p>
          <a:p>
            <a:pPr algn="ctr"/>
            <a:r>
              <a:rPr lang="fr-FR" sz="1800" b="1">
                <a:solidFill>
                  <a:srgbClr val="333333"/>
                </a:solidFill>
              </a:rPr>
              <a:t>comptables et extra comptables </a:t>
            </a:r>
          </a:p>
        </p:txBody>
      </p:sp>
      <p:sp>
        <p:nvSpPr>
          <p:cNvPr id="110598" name="Rectangle 6"/>
          <p:cNvSpPr>
            <a:spLocks noChangeArrowheads="1"/>
          </p:cNvSpPr>
          <p:nvPr/>
        </p:nvSpPr>
        <p:spPr bwMode="auto">
          <a:xfrm>
            <a:off x="457200" y="46482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4- Calculs </a:t>
            </a:r>
          </a:p>
        </p:txBody>
      </p:sp>
      <p:sp>
        <p:nvSpPr>
          <p:cNvPr id="110599" name="Rectangle 7"/>
          <p:cNvSpPr>
            <a:spLocks noChangeArrowheads="1"/>
          </p:cNvSpPr>
          <p:nvPr/>
        </p:nvSpPr>
        <p:spPr bwMode="auto">
          <a:xfrm>
            <a:off x="2895600" y="58674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5- constats </a:t>
            </a:r>
          </a:p>
        </p:txBody>
      </p:sp>
      <p:sp>
        <p:nvSpPr>
          <p:cNvPr id="110600" name="Rectangle 8"/>
          <p:cNvSpPr>
            <a:spLocks noChangeArrowheads="1"/>
          </p:cNvSpPr>
          <p:nvPr/>
        </p:nvSpPr>
        <p:spPr bwMode="auto">
          <a:xfrm>
            <a:off x="5257800" y="11430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9- décision – suivi </a:t>
            </a:r>
          </a:p>
        </p:txBody>
      </p:sp>
      <p:sp>
        <p:nvSpPr>
          <p:cNvPr id="110601" name="Rectangle 9"/>
          <p:cNvSpPr>
            <a:spLocks noChangeArrowheads="1"/>
          </p:cNvSpPr>
          <p:nvPr/>
        </p:nvSpPr>
        <p:spPr bwMode="auto">
          <a:xfrm>
            <a:off x="5257800" y="22860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8- recommandations</a:t>
            </a:r>
          </a:p>
        </p:txBody>
      </p:sp>
      <p:sp>
        <p:nvSpPr>
          <p:cNvPr id="110602" name="Rectangle 10"/>
          <p:cNvSpPr>
            <a:spLocks noChangeArrowheads="1"/>
          </p:cNvSpPr>
          <p:nvPr/>
        </p:nvSpPr>
        <p:spPr bwMode="auto">
          <a:xfrm>
            <a:off x="5257800" y="35052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7- diagnostic - synthèse</a:t>
            </a:r>
          </a:p>
        </p:txBody>
      </p:sp>
      <p:sp>
        <p:nvSpPr>
          <p:cNvPr id="110603" name="Rectangle 11"/>
          <p:cNvSpPr>
            <a:spLocks noChangeArrowheads="1"/>
          </p:cNvSpPr>
          <p:nvPr/>
        </p:nvSpPr>
        <p:spPr bwMode="auto">
          <a:xfrm>
            <a:off x="5257800" y="4648200"/>
            <a:ext cx="3352800" cy="685800"/>
          </a:xfrm>
          <a:prstGeom prst="rect">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pPr algn="ctr"/>
            <a:r>
              <a:rPr lang="fr-FR" sz="1800" b="1">
                <a:solidFill>
                  <a:srgbClr val="333333"/>
                </a:solidFill>
              </a:rPr>
              <a:t>6- interprétation</a:t>
            </a:r>
          </a:p>
        </p:txBody>
      </p:sp>
      <p:sp>
        <p:nvSpPr>
          <p:cNvPr id="110604" name="AutoShape 12"/>
          <p:cNvSpPr>
            <a:spLocks noChangeArrowheads="1"/>
          </p:cNvSpPr>
          <p:nvPr/>
        </p:nvSpPr>
        <p:spPr bwMode="auto">
          <a:xfrm>
            <a:off x="152400" y="16002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
        <p:nvSpPr>
          <p:cNvPr id="110605" name="AutoShape 13"/>
          <p:cNvSpPr>
            <a:spLocks noChangeArrowheads="1"/>
          </p:cNvSpPr>
          <p:nvPr/>
        </p:nvSpPr>
        <p:spPr bwMode="auto">
          <a:xfrm>
            <a:off x="152400" y="28194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
        <p:nvSpPr>
          <p:cNvPr id="110606" name="AutoShape 14"/>
          <p:cNvSpPr>
            <a:spLocks noChangeArrowheads="1"/>
          </p:cNvSpPr>
          <p:nvPr/>
        </p:nvSpPr>
        <p:spPr bwMode="auto">
          <a:xfrm>
            <a:off x="152400" y="41148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
        <p:nvSpPr>
          <p:cNvPr id="110609" name="AutoShape 17"/>
          <p:cNvSpPr>
            <a:spLocks noChangeArrowheads="1"/>
          </p:cNvSpPr>
          <p:nvPr/>
        </p:nvSpPr>
        <p:spPr bwMode="auto">
          <a:xfrm>
            <a:off x="2514600" y="5410200"/>
            <a:ext cx="228600" cy="990600"/>
          </a:xfrm>
          <a:prstGeom prst="curvedRightArrow">
            <a:avLst>
              <a:gd name="adj1" fmla="val 86667"/>
              <a:gd name="adj2" fmla="val 173333"/>
              <a:gd name="adj3" fmla="val 33333"/>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endParaRPr lang="fr-FR"/>
          </a:p>
        </p:txBody>
      </p:sp>
      <p:sp>
        <p:nvSpPr>
          <p:cNvPr id="110616" name="AutoShape 24"/>
          <p:cNvSpPr>
            <a:spLocks noChangeArrowheads="1"/>
          </p:cNvSpPr>
          <p:nvPr/>
        </p:nvSpPr>
        <p:spPr bwMode="auto">
          <a:xfrm rot="-10341293">
            <a:off x="6400800" y="5334000"/>
            <a:ext cx="228600" cy="990600"/>
          </a:xfrm>
          <a:prstGeom prst="curvedRightArrow">
            <a:avLst>
              <a:gd name="adj1" fmla="val 86667"/>
              <a:gd name="adj2" fmla="val 173333"/>
              <a:gd name="adj3" fmla="val 33333"/>
            </a:avLst>
          </a:prstGeom>
          <a:gradFill rotWithShape="0">
            <a:gsLst>
              <a:gs pos="0">
                <a:srgbClr val="FFFFFF"/>
              </a:gs>
              <a:gs pos="50000">
                <a:srgbClr val="CC0099"/>
              </a:gs>
              <a:gs pos="100000">
                <a:srgbClr val="FFFFFF"/>
              </a:gs>
            </a:gsLst>
            <a:lin ang="5400000" scaled="1"/>
          </a:gradFill>
          <a:ln w="9525">
            <a:solidFill>
              <a:srgbClr val="FF99CC"/>
            </a:solidFill>
            <a:miter lim="800000"/>
            <a:headEnd/>
            <a:tailEnd/>
          </a:ln>
        </p:spPr>
        <p:txBody>
          <a:bodyPr wrap="none" anchor="ctr"/>
          <a:lstStyle/>
          <a:p>
            <a:endParaRPr lang="fr-FR"/>
          </a:p>
        </p:txBody>
      </p:sp>
      <p:sp>
        <p:nvSpPr>
          <p:cNvPr id="110617" name="AutoShape 25"/>
          <p:cNvSpPr>
            <a:spLocks noChangeArrowheads="1"/>
          </p:cNvSpPr>
          <p:nvPr/>
        </p:nvSpPr>
        <p:spPr bwMode="auto">
          <a:xfrm rot="10554218">
            <a:off x="8686800" y="38862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
        <p:nvSpPr>
          <p:cNvPr id="110619" name="AutoShape 27"/>
          <p:cNvSpPr>
            <a:spLocks noChangeArrowheads="1"/>
          </p:cNvSpPr>
          <p:nvPr/>
        </p:nvSpPr>
        <p:spPr bwMode="auto">
          <a:xfrm rot="10554218">
            <a:off x="8686800" y="25908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
        <p:nvSpPr>
          <p:cNvPr id="110620" name="AutoShape 28"/>
          <p:cNvSpPr>
            <a:spLocks noChangeArrowheads="1"/>
          </p:cNvSpPr>
          <p:nvPr/>
        </p:nvSpPr>
        <p:spPr bwMode="auto">
          <a:xfrm rot="10554218">
            <a:off x="8686800" y="1447800"/>
            <a:ext cx="228600" cy="990600"/>
          </a:xfrm>
          <a:prstGeom prst="curvedRightArrow">
            <a:avLst>
              <a:gd name="adj1" fmla="val 86667"/>
              <a:gd name="adj2" fmla="val 173333"/>
              <a:gd name="adj3" fmla="val 33333"/>
            </a:avLst>
          </a:prstGeom>
          <a:solidFill>
            <a:srgbClr val="CC0099"/>
          </a:solidFill>
          <a:ln w="9525">
            <a:solidFill>
              <a:srgbClr val="FF99CC"/>
            </a:solidFill>
            <a:miter lim="800000"/>
            <a:headEnd/>
            <a:tailEnd/>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0-#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gtEl>
                                        <p:attrNameLst>
                                          <p:attrName>style.visibility</p:attrName>
                                        </p:attrNameLst>
                                      </p:cBhvr>
                                      <p:to>
                                        <p:strVal val="visible"/>
                                      </p:to>
                                    </p:set>
                                    <p:anim calcmode="lin" valueType="num">
                                      <p:cBhvr additive="base">
                                        <p:cTn id="13" dur="500" fill="hold"/>
                                        <p:tgtEl>
                                          <p:spTgt spid="110595"/>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604"/>
                                        </p:tgtEl>
                                        <p:attrNameLst>
                                          <p:attrName>style.visibility</p:attrName>
                                        </p:attrNameLst>
                                      </p:cBhvr>
                                      <p:to>
                                        <p:strVal val="visible"/>
                                      </p:to>
                                    </p:set>
                                    <p:anim calcmode="lin" valueType="num">
                                      <p:cBhvr additive="base">
                                        <p:cTn id="19" dur="500" fill="hold"/>
                                        <p:tgtEl>
                                          <p:spTgt spid="110604"/>
                                        </p:tgtEl>
                                        <p:attrNameLst>
                                          <p:attrName>ppt_x</p:attrName>
                                        </p:attrNameLst>
                                      </p:cBhvr>
                                      <p:tavLst>
                                        <p:tav tm="0">
                                          <p:val>
                                            <p:strVal val="0-#ppt_w/2"/>
                                          </p:val>
                                        </p:tav>
                                        <p:tav tm="100000">
                                          <p:val>
                                            <p:strVal val="#ppt_x"/>
                                          </p:val>
                                        </p:tav>
                                      </p:tavLst>
                                    </p:anim>
                                    <p:anim calcmode="lin" valueType="num">
                                      <p:cBhvr additive="base">
                                        <p:cTn id="20" dur="500" fill="hold"/>
                                        <p:tgtEl>
                                          <p:spTgt spid="1106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6"/>
                                        </p:tgtEl>
                                        <p:attrNameLst>
                                          <p:attrName>style.visibility</p:attrName>
                                        </p:attrNameLst>
                                      </p:cBhvr>
                                      <p:to>
                                        <p:strVal val="visible"/>
                                      </p:to>
                                    </p:set>
                                    <p:anim calcmode="lin" valueType="num">
                                      <p:cBhvr additive="base">
                                        <p:cTn id="25" dur="500" fill="hold"/>
                                        <p:tgtEl>
                                          <p:spTgt spid="110596"/>
                                        </p:tgtEl>
                                        <p:attrNameLst>
                                          <p:attrName>ppt_x</p:attrName>
                                        </p:attrNameLst>
                                      </p:cBhvr>
                                      <p:tavLst>
                                        <p:tav tm="0">
                                          <p:val>
                                            <p:strVal val="0-#ppt_w/2"/>
                                          </p:val>
                                        </p:tav>
                                        <p:tav tm="100000">
                                          <p:val>
                                            <p:strVal val="#ppt_x"/>
                                          </p:val>
                                        </p:tav>
                                      </p:tavLst>
                                    </p:anim>
                                    <p:anim calcmode="lin" valueType="num">
                                      <p:cBhvr additive="base">
                                        <p:cTn id="26" dur="5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0605"/>
                                        </p:tgtEl>
                                        <p:attrNameLst>
                                          <p:attrName>style.visibility</p:attrName>
                                        </p:attrNameLst>
                                      </p:cBhvr>
                                      <p:to>
                                        <p:strVal val="visible"/>
                                      </p:to>
                                    </p:set>
                                    <p:anim calcmode="lin" valueType="num">
                                      <p:cBhvr additive="base">
                                        <p:cTn id="31" dur="500" fill="hold"/>
                                        <p:tgtEl>
                                          <p:spTgt spid="110605"/>
                                        </p:tgtEl>
                                        <p:attrNameLst>
                                          <p:attrName>ppt_x</p:attrName>
                                        </p:attrNameLst>
                                      </p:cBhvr>
                                      <p:tavLst>
                                        <p:tav tm="0">
                                          <p:val>
                                            <p:strVal val="0-#ppt_w/2"/>
                                          </p:val>
                                        </p:tav>
                                        <p:tav tm="100000">
                                          <p:val>
                                            <p:strVal val="#ppt_x"/>
                                          </p:val>
                                        </p:tav>
                                      </p:tavLst>
                                    </p:anim>
                                    <p:anim calcmode="lin" valueType="num">
                                      <p:cBhvr additive="base">
                                        <p:cTn id="32" dur="500" fill="hold"/>
                                        <p:tgtEl>
                                          <p:spTgt spid="11060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0597"/>
                                        </p:tgtEl>
                                        <p:attrNameLst>
                                          <p:attrName>style.visibility</p:attrName>
                                        </p:attrNameLst>
                                      </p:cBhvr>
                                      <p:to>
                                        <p:strVal val="visible"/>
                                      </p:to>
                                    </p:set>
                                    <p:anim calcmode="lin" valueType="num">
                                      <p:cBhvr additive="base">
                                        <p:cTn id="37" dur="500" fill="hold"/>
                                        <p:tgtEl>
                                          <p:spTgt spid="110597"/>
                                        </p:tgtEl>
                                        <p:attrNameLst>
                                          <p:attrName>ppt_x</p:attrName>
                                        </p:attrNameLst>
                                      </p:cBhvr>
                                      <p:tavLst>
                                        <p:tav tm="0">
                                          <p:val>
                                            <p:strVal val="0-#ppt_w/2"/>
                                          </p:val>
                                        </p:tav>
                                        <p:tav tm="100000">
                                          <p:val>
                                            <p:strVal val="#ppt_x"/>
                                          </p:val>
                                        </p:tav>
                                      </p:tavLst>
                                    </p:anim>
                                    <p:anim calcmode="lin" valueType="num">
                                      <p:cBhvr additive="base">
                                        <p:cTn id="38"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0606"/>
                                        </p:tgtEl>
                                        <p:attrNameLst>
                                          <p:attrName>style.visibility</p:attrName>
                                        </p:attrNameLst>
                                      </p:cBhvr>
                                      <p:to>
                                        <p:strVal val="visible"/>
                                      </p:to>
                                    </p:set>
                                    <p:anim calcmode="lin" valueType="num">
                                      <p:cBhvr additive="base">
                                        <p:cTn id="43" dur="500" fill="hold"/>
                                        <p:tgtEl>
                                          <p:spTgt spid="110606"/>
                                        </p:tgtEl>
                                        <p:attrNameLst>
                                          <p:attrName>ppt_x</p:attrName>
                                        </p:attrNameLst>
                                      </p:cBhvr>
                                      <p:tavLst>
                                        <p:tav tm="0">
                                          <p:val>
                                            <p:strVal val="0-#ppt_w/2"/>
                                          </p:val>
                                        </p:tav>
                                        <p:tav tm="100000">
                                          <p:val>
                                            <p:strVal val="#ppt_x"/>
                                          </p:val>
                                        </p:tav>
                                      </p:tavLst>
                                    </p:anim>
                                    <p:anim calcmode="lin" valueType="num">
                                      <p:cBhvr additive="base">
                                        <p:cTn id="44" dur="500" fill="hold"/>
                                        <p:tgtEl>
                                          <p:spTgt spid="11060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0598"/>
                                        </p:tgtEl>
                                        <p:attrNameLst>
                                          <p:attrName>style.visibility</p:attrName>
                                        </p:attrNameLst>
                                      </p:cBhvr>
                                      <p:to>
                                        <p:strVal val="visible"/>
                                      </p:to>
                                    </p:set>
                                    <p:anim calcmode="lin" valueType="num">
                                      <p:cBhvr additive="base">
                                        <p:cTn id="49" dur="500" fill="hold"/>
                                        <p:tgtEl>
                                          <p:spTgt spid="110598"/>
                                        </p:tgtEl>
                                        <p:attrNameLst>
                                          <p:attrName>ppt_x</p:attrName>
                                        </p:attrNameLst>
                                      </p:cBhvr>
                                      <p:tavLst>
                                        <p:tav tm="0">
                                          <p:val>
                                            <p:strVal val="0-#ppt_w/2"/>
                                          </p:val>
                                        </p:tav>
                                        <p:tav tm="100000">
                                          <p:val>
                                            <p:strVal val="#ppt_x"/>
                                          </p:val>
                                        </p:tav>
                                      </p:tavLst>
                                    </p:anim>
                                    <p:anim calcmode="lin" valueType="num">
                                      <p:cBhvr additive="base">
                                        <p:cTn id="50"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0609"/>
                                        </p:tgtEl>
                                        <p:attrNameLst>
                                          <p:attrName>style.visibility</p:attrName>
                                        </p:attrNameLst>
                                      </p:cBhvr>
                                      <p:to>
                                        <p:strVal val="visible"/>
                                      </p:to>
                                    </p:set>
                                    <p:anim calcmode="lin" valueType="num">
                                      <p:cBhvr additive="base">
                                        <p:cTn id="55" dur="500" fill="hold"/>
                                        <p:tgtEl>
                                          <p:spTgt spid="110609"/>
                                        </p:tgtEl>
                                        <p:attrNameLst>
                                          <p:attrName>ppt_x</p:attrName>
                                        </p:attrNameLst>
                                      </p:cBhvr>
                                      <p:tavLst>
                                        <p:tav tm="0">
                                          <p:val>
                                            <p:strVal val="0-#ppt_w/2"/>
                                          </p:val>
                                        </p:tav>
                                        <p:tav tm="100000">
                                          <p:val>
                                            <p:strVal val="#ppt_x"/>
                                          </p:val>
                                        </p:tav>
                                      </p:tavLst>
                                    </p:anim>
                                    <p:anim calcmode="lin" valueType="num">
                                      <p:cBhvr additive="base">
                                        <p:cTn id="56" dur="500" fill="hold"/>
                                        <p:tgtEl>
                                          <p:spTgt spid="11060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0599"/>
                                        </p:tgtEl>
                                        <p:attrNameLst>
                                          <p:attrName>style.visibility</p:attrName>
                                        </p:attrNameLst>
                                      </p:cBhvr>
                                      <p:to>
                                        <p:strVal val="visible"/>
                                      </p:to>
                                    </p:set>
                                    <p:anim calcmode="lin" valueType="num">
                                      <p:cBhvr additive="base">
                                        <p:cTn id="61" dur="500" fill="hold"/>
                                        <p:tgtEl>
                                          <p:spTgt spid="110599"/>
                                        </p:tgtEl>
                                        <p:attrNameLst>
                                          <p:attrName>ppt_x</p:attrName>
                                        </p:attrNameLst>
                                      </p:cBhvr>
                                      <p:tavLst>
                                        <p:tav tm="0">
                                          <p:val>
                                            <p:strVal val="0-#ppt_w/2"/>
                                          </p:val>
                                        </p:tav>
                                        <p:tav tm="100000">
                                          <p:val>
                                            <p:strVal val="#ppt_x"/>
                                          </p:val>
                                        </p:tav>
                                      </p:tavLst>
                                    </p:anim>
                                    <p:anim calcmode="lin" valueType="num">
                                      <p:cBhvr additive="base">
                                        <p:cTn id="62"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0616"/>
                                        </p:tgtEl>
                                        <p:attrNameLst>
                                          <p:attrName>style.visibility</p:attrName>
                                        </p:attrNameLst>
                                      </p:cBhvr>
                                      <p:to>
                                        <p:strVal val="visible"/>
                                      </p:to>
                                    </p:set>
                                    <p:anim calcmode="lin" valueType="num">
                                      <p:cBhvr additive="base">
                                        <p:cTn id="67" dur="500" fill="hold"/>
                                        <p:tgtEl>
                                          <p:spTgt spid="110616"/>
                                        </p:tgtEl>
                                        <p:attrNameLst>
                                          <p:attrName>ppt_x</p:attrName>
                                        </p:attrNameLst>
                                      </p:cBhvr>
                                      <p:tavLst>
                                        <p:tav tm="0">
                                          <p:val>
                                            <p:strVal val="0-#ppt_w/2"/>
                                          </p:val>
                                        </p:tav>
                                        <p:tav tm="100000">
                                          <p:val>
                                            <p:strVal val="#ppt_x"/>
                                          </p:val>
                                        </p:tav>
                                      </p:tavLst>
                                    </p:anim>
                                    <p:anim calcmode="lin" valueType="num">
                                      <p:cBhvr additive="base">
                                        <p:cTn id="68" dur="500" fill="hold"/>
                                        <p:tgtEl>
                                          <p:spTgt spid="11061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603"/>
                                        </p:tgtEl>
                                        <p:attrNameLst>
                                          <p:attrName>style.visibility</p:attrName>
                                        </p:attrNameLst>
                                      </p:cBhvr>
                                      <p:to>
                                        <p:strVal val="visible"/>
                                      </p:to>
                                    </p:set>
                                    <p:anim calcmode="lin" valueType="num">
                                      <p:cBhvr additive="base">
                                        <p:cTn id="73" dur="500" fill="hold"/>
                                        <p:tgtEl>
                                          <p:spTgt spid="110603"/>
                                        </p:tgtEl>
                                        <p:attrNameLst>
                                          <p:attrName>ppt_x</p:attrName>
                                        </p:attrNameLst>
                                      </p:cBhvr>
                                      <p:tavLst>
                                        <p:tav tm="0">
                                          <p:val>
                                            <p:strVal val="0-#ppt_w/2"/>
                                          </p:val>
                                        </p:tav>
                                        <p:tav tm="100000">
                                          <p:val>
                                            <p:strVal val="#ppt_x"/>
                                          </p:val>
                                        </p:tav>
                                      </p:tavLst>
                                    </p:anim>
                                    <p:anim calcmode="lin" valueType="num">
                                      <p:cBhvr additive="base">
                                        <p:cTn id="74" dur="500" fill="hold"/>
                                        <p:tgtEl>
                                          <p:spTgt spid="11060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0617"/>
                                        </p:tgtEl>
                                        <p:attrNameLst>
                                          <p:attrName>style.visibility</p:attrName>
                                        </p:attrNameLst>
                                      </p:cBhvr>
                                      <p:to>
                                        <p:strVal val="visible"/>
                                      </p:to>
                                    </p:set>
                                    <p:anim calcmode="lin" valueType="num">
                                      <p:cBhvr additive="base">
                                        <p:cTn id="79" dur="500" fill="hold"/>
                                        <p:tgtEl>
                                          <p:spTgt spid="110617"/>
                                        </p:tgtEl>
                                        <p:attrNameLst>
                                          <p:attrName>ppt_x</p:attrName>
                                        </p:attrNameLst>
                                      </p:cBhvr>
                                      <p:tavLst>
                                        <p:tav tm="0">
                                          <p:val>
                                            <p:strVal val="0-#ppt_w/2"/>
                                          </p:val>
                                        </p:tav>
                                        <p:tav tm="100000">
                                          <p:val>
                                            <p:strVal val="#ppt_x"/>
                                          </p:val>
                                        </p:tav>
                                      </p:tavLst>
                                    </p:anim>
                                    <p:anim calcmode="lin" valueType="num">
                                      <p:cBhvr additive="base">
                                        <p:cTn id="80" dur="500" fill="hold"/>
                                        <p:tgtEl>
                                          <p:spTgt spid="11061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0602"/>
                                        </p:tgtEl>
                                        <p:attrNameLst>
                                          <p:attrName>style.visibility</p:attrName>
                                        </p:attrNameLst>
                                      </p:cBhvr>
                                      <p:to>
                                        <p:strVal val="visible"/>
                                      </p:to>
                                    </p:set>
                                    <p:anim calcmode="lin" valueType="num">
                                      <p:cBhvr additive="base">
                                        <p:cTn id="85" dur="500" fill="hold"/>
                                        <p:tgtEl>
                                          <p:spTgt spid="110602"/>
                                        </p:tgtEl>
                                        <p:attrNameLst>
                                          <p:attrName>ppt_x</p:attrName>
                                        </p:attrNameLst>
                                      </p:cBhvr>
                                      <p:tavLst>
                                        <p:tav tm="0">
                                          <p:val>
                                            <p:strVal val="0-#ppt_w/2"/>
                                          </p:val>
                                        </p:tav>
                                        <p:tav tm="100000">
                                          <p:val>
                                            <p:strVal val="#ppt_x"/>
                                          </p:val>
                                        </p:tav>
                                      </p:tavLst>
                                    </p:anim>
                                    <p:anim calcmode="lin" valueType="num">
                                      <p:cBhvr additive="base">
                                        <p:cTn id="86" dur="500" fill="hold"/>
                                        <p:tgtEl>
                                          <p:spTgt spid="110602"/>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0619"/>
                                        </p:tgtEl>
                                        <p:attrNameLst>
                                          <p:attrName>style.visibility</p:attrName>
                                        </p:attrNameLst>
                                      </p:cBhvr>
                                      <p:to>
                                        <p:strVal val="visible"/>
                                      </p:to>
                                    </p:set>
                                    <p:anim calcmode="lin" valueType="num">
                                      <p:cBhvr additive="base">
                                        <p:cTn id="91" dur="500" fill="hold"/>
                                        <p:tgtEl>
                                          <p:spTgt spid="110619"/>
                                        </p:tgtEl>
                                        <p:attrNameLst>
                                          <p:attrName>ppt_x</p:attrName>
                                        </p:attrNameLst>
                                      </p:cBhvr>
                                      <p:tavLst>
                                        <p:tav tm="0">
                                          <p:val>
                                            <p:strVal val="0-#ppt_w/2"/>
                                          </p:val>
                                        </p:tav>
                                        <p:tav tm="100000">
                                          <p:val>
                                            <p:strVal val="#ppt_x"/>
                                          </p:val>
                                        </p:tav>
                                      </p:tavLst>
                                    </p:anim>
                                    <p:anim calcmode="lin" valueType="num">
                                      <p:cBhvr additive="base">
                                        <p:cTn id="92" dur="500" fill="hold"/>
                                        <p:tgtEl>
                                          <p:spTgt spid="11061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0601"/>
                                        </p:tgtEl>
                                        <p:attrNameLst>
                                          <p:attrName>style.visibility</p:attrName>
                                        </p:attrNameLst>
                                      </p:cBhvr>
                                      <p:to>
                                        <p:strVal val="visible"/>
                                      </p:to>
                                    </p:set>
                                    <p:anim calcmode="lin" valueType="num">
                                      <p:cBhvr additive="base">
                                        <p:cTn id="97" dur="500" fill="hold"/>
                                        <p:tgtEl>
                                          <p:spTgt spid="110601"/>
                                        </p:tgtEl>
                                        <p:attrNameLst>
                                          <p:attrName>ppt_x</p:attrName>
                                        </p:attrNameLst>
                                      </p:cBhvr>
                                      <p:tavLst>
                                        <p:tav tm="0">
                                          <p:val>
                                            <p:strVal val="0-#ppt_w/2"/>
                                          </p:val>
                                        </p:tav>
                                        <p:tav tm="100000">
                                          <p:val>
                                            <p:strVal val="#ppt_x"/>
                                          </p:val>
                                        </p:tav>
                                      </p:tavLst>
                                    </p:anim>
                                    <p:anim calcmode="lin" valueType="num">
                                      <p:cBhvr additive="base">
                                        <p:cTn id="98" dur="500" fill="hold"/>
                                        <p:tgtEl>
                                          <p:spTgt spid="11060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0620"/>
                                        </p:tgtEl>
                                        <p:attrNameLst>
                                          <p:attrName>style.visibility</p:attrName>
                                        </p:attrNameLst>
                                      </p:cBhvr>
                                      <p:to>
                                        <p:strVal val="visible"/>
                                      </p:to>
                                    </p:set>
                                    <p:anim calcmode="lin" valueType="num">
                                      <p:cBhvr additive="base">
                                        <p:cTn id="103" dur="500" fill="hold"/>
                                        <p:tgtEl>
                                          <p:spTgt spid="110620"/>
                                        </p:tgtEl>
                                        <p:attrNameLst>
                                          <p:attrName>ppt_x</p:attrName>
                                        </p:attrNameLst>
                                      </p:cBhvr>
                                      <p:tavLst>
                                        <p:tav tm="0">
                                          <p:val>
                                            <p:strVal val="0-#ppt_w/2"/>
                                          </p:val>
                                        </p:tav>
                                        <p:tav tm="100000">
                                          <p:val>
                                            <p:strVal val="#ppt_x"/>
                                          </p:val>
                                        </p:tav>
                                      </p:tavLst>
                                    </p:anim>
                                    <p:anim calcmode="lin" valueType="num">
                                      <p:cBhvr additive="base">
                                        <p:cTn id="104" dur="500" fill="hold"/>
                                        <p:tgtEl>
                                          <p:spTgt spid="110620"/>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10600"/>
                                        </p:tgtEl>
                                        <p:attrNameLst>
                                          <p:attrName>style.visibility</p:attrName>
                                        </p:attrNameLst>
                                      </p:cBhvr>
                                      <p:to>
                                        <p:strVal val="visible"/>
                                      </p:to>
                                    </p:set>
                                    <p:anim calcmode="lin" valueType="num">
                                      <p:cBhvr additive="base">
                                        <p:cTn id="109" dur="500" fill="hold"/>
                                        <p:tgtEl>
                                          <p:spTgt spid="110600"/>
                                        </p:tgtEl>
                                        <p:attrNameLst>
                                          <p:attrName>ppt_x</p:attrName>
                                        </p:attrNameLst>
                                      </p:cBhvr>
                                      <p:tavLst>
                                        <p:tav tm="0">
                                          <p:val>
                                            <p:strVal val="0-#ppt_w/2"/>
                                          </p:val>
                                        </p:tav>
                                        <p:tav tm="100000">
                                          <p:val>
                                            <p:strVal val="#ppt_x"/>
                                          </p:val>
                                        </p:tav>
                                      </p:tavLst>
                                    </p:anim>
                                    <p:anim calcmode="lin" valueType="num">
                                      <p:cBhvr additive="base">
                                        <p:cTn id="110"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animBg="1" autoUpdateAnimBg="0"/>
      <p:bldP spid="110596" grpId="0" animBg="1" autoUpdateAnimBg="0"/>
      <p:bldP spid="110597" grpId="0" animBg="1" autoUpdateAnimBg="0"/>
      <p:bldP spid="110598" grpId="0" animBg="1" autoUpdateAnimBg="0"/>
      <p:bldP spid="110599" grpId="0" animBg="1" autoUpdateAnimBg="0"/>
      <p:bldP spid="110600" grpId="0" animBg="1" autoUpdateAnimBg="0"/>
      <p:bldP spid="110601" grpId="0" animBg="1" autoUpdateAnimBg="0"/>
      <p:bldP spid="110602" grpId="0" animBg="1" autoUpdateAnimBg="0"/>
      <p:bldP spid="110603" grpId="0" animBg="1" autoUpdateAnimBg="0"/>
      <p:bldP spid="110604" grpId="0" animBg="1"/>
      <p:bldP spid="110605" grpId="0" animBg="1"/>
      <p:bldP spid="110606" grpId="0" animBg="1"/>
      <p:bldP spid="110609" grpId="0" animBg="1"/>
      <p:bldP spid="110616" grpId="0" animBg="1"/>
      <p:bldP spid="110617" grpId="0" animBg="1"/>
      <p:bldP spid="110619" grpId="0" animBg="1"/>
      <p:bldP spid="1106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76200"/>
            <a:ext cx="8610600" cy="396875"/>
          </a:xfrm>
          <a:prstGeom prst="rect">
            <a:avLst/>
          </a:prstGeom>
          <a:noFill/>
          <a:ln w="9525">
            <a:noFill/>
            <a:miter lim="800000"/>
            <a:headEnd/>
            <a:tailEnd/>
          </a:ln>
          <a:effectLst/>
        </p:spPr>
        <p:txBody>
          <a:bodyPr>
            <a:spAutoFit/>
          </a:bodyPr>
          <a:lstStyle/>
          <a:p>
            <a:pPr>
              <a:spcBef>
                <a:spcPct val="50000"/>
              </a:spcBef>
              <a:defRPr/>
            </a:pPr>
            <a:r>
              <a:rPr lang="fr-FR" sz="2000" b="1" u="sng">
                <a:effectLst>
                  <a:outerShdw blurRad="38100" dist="38100" dir="2700000" algn="tl">
                    <a:srgbClr val="C0C0C0"/>
                  </a:outerShdw>
                </a:effectLst>
              </a:rPr>
              <a:t>Schéma d’ensemble des outils de l’analyse financière : </a:t>
            </a:r>
          </a:p>
        </p:txBody>
      </p:sp>
      <p:sp>
        <p:nvSpPr>
          <p:cNvPr id="19459" name="Rectangle 3"/>
          <p:cNvSpPr>
            <a:spLocks noChangeArrowheads="1"/>
          </p:cNvSpPr>
          <p:nvPr/>
        </p:nvSpPr>
        <p:spPr bwMode="auto">
          <a:xfrm>
            <a:off x="3048000" y="609600"/>
            <a:ext cx="2895600" cy="5334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800" b="1"/>
              <a:t>Analyse financière </a:t>
            </a:r>
          </a:p>
        </p:txBody>
      </p:sp>
      <p:sp>
        <p:nvSpPr>
          <p:cNvPr id="19461" name="Rectangle 5"/>
          <p:cNvSpPr>
            <a:spLocks noChangeArrowheads="1"/>
          </p:cNvSpPr>
          <p:nvPr/>
        </p:nvSpPr>
        <p:spPr bwMode="auto">
          <a:xfrm>
            <a:off x="76200" y="1600200"/>
            <a:ext cx="2057400" cy="5334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Apprécier la structure</a:t>
            </a:r>
          </a:p>
          <a:p>
            <a:pPr algn="ctr">
              <a:defRPr/>
            </a:pPr>
            <a:r>
              <a:rPr lang="fr-FR" sz="1600" b="1"/>
              <a:t>financière</a:t>
            </a:r>
          </a:p>
        </p:txBody>
      </p:sp>
      <p:sp>
        <p:nvSpPr>
          <p:cNvPr id="19462" name="Rectangle 6"/>
          <p:cNvSpPr>
            <a:spLocks noChangeArrowheads="1"/>
          </p:cNvSpPr>
          <p:nvPr/>
        </p:nvSpPr>
        <p:spPr bwMode="auto">
          <a:xfrm>
            <a:off x="2362200" y="1600200"/>
            <a:ext cx="2057400" cy="5334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Mesurer l’activité et </a:t>
            </a:r>
          </a:p>
          <a:p>
            <a:pPr algn="ctr">
              <a:defRPr/>
            </a:pPr>
            <a:r>
              <a:rPr lang="fr-FR" sz="1600" b="1"/>
              <a:t>les résultats</a:t>
            </a:r>
          </a:p>
        </p:txBody>
      </p:sp>
      <p:sp>
        <p:nvSpPr>
          <p:cNvPr id="19463" name="Rectangle 7"/>
          <p:cNvSpPr>
            <a:spLocks noChangeArrowheads="1"/>
          </p:cNvSpPr>
          <p:nvPr/>
        </p:nvSpPr>
        <p:spPr bwMode="auto">
          <a:xfrm>
            <a:off x="4648200" y="1600200"/>
            <a:ext cx="2057400" cy="5334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Évaluer la rentabilité</a:t>
            </a:r>
          </a:p>
        </p:txBody>
      </p:sp>
      <p:sp>
        <p:nvSpPr>
          <p:cNvPr id="19464" name="Rectangle 8"/>
          <p:cNvSpPr>
            <a:spLocks noChangeArrowheads="1"/>
          </p:cNvSpPr>
          <p:nvPr/>
        </p:nvSpPr>
        <p:spPr bwMode="auto">
          <a:xfrm>
            <a:off x="6934200" y="1600200"/>
            <a:ext cx="2057400" cy="5334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Analyser la dynamique </a:t>
            </a:r>
          </a:p>
          <a:p>
            <a:pPr algn="ctr">
              <a:defRPr/>
            </a:pPr>
            <a:r>
              <a:rPr lang="fr-FR" sz="1600" b="1"/>
              <a:t>des flux</a:t>
            </a:r>
            <a:r>
              <a:rPr lang="fr-FR" sz="1800" b="1"/>
              <a:t> </a:t>
            </a:r>
          </a:p>
        </p:txBody>
      </p:sp>
      <p:grpSp>
        <p:nvGrpSpPr>
          <p:cNvPr id="2" name="Group 15"/>
          <p:cNvGrpSpPr>
            <a:grpSpLocks/>
          </p:cNvGrpSpPr>
          <p:nvPr/>
        </p:nvGrpSpPr>
        <p:grpSpPr bwMode="auto">
          <a:xfrm>
            <a:off x="914400" y="1143000"/>
            <a:ext cx="7010400" cy="457200"/>
            <a:chOff x="576" y="720"/>
            <a:chExt cx="4416" cy="288"/>
          </a:xfrm>
        </p:grpSpPr>
        <p:sp>
          <p:nvSpPr>
            <p:cNvPr id="12331" name="Line 9"/>
            <p:cNvSpPr>
              <a:spLocks noChangeShapeType="1"/>
            </p:cNvSpPr>
            <p:nvPr/>
          </p:nvSpPr>
          <p:spPr bwMode="auto">
            <a:xfrm>
              <a:off x="2784" y="720"/>
              <a:ext cx="0" cy="96"/>
            </a:xfrm>
            <a:prstGeom prst="line">
              <a:avLst/>
            </a:prstGeom>
            <a:noFill/>
            <a:ln w="19050">
              <a:solidFill>
                <a:srgbClr val="FF3300"/>
              </a:solidFill>
              <a:round/>
              <a:headEnd/>
              <a:tailEnd/>
            </a:ln>
          </p:spPr>
          <p:txBody>
            <a:bodyPr/>
            <a:lstStyle/>
            <a:p>
              <a:endParaRPr lang="fr-FR"/>
            </a:p>
          </p:txBody>
        </p:sp>
        <p:sp>
          <p:nvSpPr>
            <p:cNvPr id="12332" name="Line 10"/>
            <p:cNvSpPr>
              <a:spLocks noChangeShapeType="1"/>
            </p:cNvSpPr>
            <p:nvPr/>
          </p:nvSpPr>
          <p:spPr bwMode="auto">
            <a:xfrm>
              <a:off x="576" y="816"/>
              <a:ext cx="4416" cy="0"/>
            </a:xfrm>
            <a:prstGeom prst="line">
              <a:avLst/>
            </a:prstGeom>
            <a:noFill/>
            <a:ln w="19050">
              <a:solidFill>
                <a:srgbClr val="FF3300"/>
              </a:solidFill>
              <a:round/>
              <a:headEnd/>
              <a:tailEnd/>
            </a:ln>
          </p:spPr>
          <p:txBody>
            <a:bodyPr/>
            <a:lstStyle/>
            <a:p>
              <a:endParaRPr lang="fr-FR"/>
            </a:p>
          </p:txBody>
        </p:sp>
        <p:sp>
          <p:nvSpPr>
            <p:cNvPr id="12333" name="Line 11"/>
            <p:cNvSpPr>
              <a:spLocks noChangeShapeType="1"/>
            </p:cNvSpPr>
            <p:nvPr/>
          </p:nvSpPr>
          <p:spPr bwMode="auto">
            <a:xfrm>
              <a:off x="576" y="816"/>
              <a:ext cx="0" cy="192"/>
            </a:xfrm>
            <a:prstGeom prst="line">
              <a:avLst/>
            </a:prstGeom>
            <a:noFill/>
            <a:ln w="19050">
              <a:solidFill>
                <a:srgbClr val="FF3300"/>
              </a:solidFill>
              <a:round/>
              <a:headEnd/>
              <a:tailEnd type="triangle" w="med" len="med"/>
            </a:ln>
          </p:spPr>
          <p:txBody>
            <a:bodyPr/>
            <a:lstStyle/>
            <a:p>
              <a:endParaRPr lang="fr-FR"/>
            </a:p>
          </p:txBody>
        </p:sp>
        <p:sp>
          <p:nvSpPr>
            <p:cNvPr id="12334" name="Line 12"/>
            <p:cNvSpPr>
              <a:spLocks noChangeShapeType="1"/>
            </p:cNvSpPr>
            <p:nvPr/>
          </p:nvSpPr>
          <p:spPr bwMode="auto">
            <a:xfrm>
              <a:off x="2112" y="816"/>
              <a:ext cx="0" cy="192"/>
            </a:xfrm>
            <a:prstGeom prst="line">
              <a:avLst/>
            </a:prstGeom>
            <a:noFill/>
            <a:ln w="19050">
              <a:solidFill>
                <a:srgbClr val="FF3300"/>
              </a:solidFill>
              <a:round/>
              <a:headEnd/>
              <a:tailEnd type="triangle" w="med" len="med"/>
            </a:ln>
          </p:spPr>
          <p:txBody>
            <a:bodyPr/>
            <a:lstStyle/>
            <a:p>
              <a:endParaRPr lang="fr-FR"/>
            </a:p>
          </p:txBody>
        </p:sp>
        <p:sp>
          <p:nvSpPr>
            <p:cNvPr id="12335" name="Line 13"/>
            <p:cNvSpPr>
              <a:spLocks noChangeShapeType="1"/>
            </p:cNvSpPr>
            <p:nvPr/>
          </p:nvSpPr>
          <p:spPr bwMode="auto">
            <a:xfrm>
              <a:off x="3552" y="816"/>
              <a:ext cx="0" cy="192"/>
            </a:xfrm>
            <a:prstGeom prst="line">
              <a:avLst/>
            </a:prstGeom>
            <a:noFill/>
            <a:ln w="19050">
              <a:solidFill>
                <a:srgbClr val="FF3300"/>
              </a:solidFill>
              <a:round/>
              <a:headEnd/>
              <a:tailEnd type="triangle" w="med" len="med"/>
            </a:ln>
          </p:spPr>
          <p:txBody>
            <a:bodyPr/>
            <a:lstStyle/>
            <a:p>
              <a:endParaRPr lang="fr-FR"/>
            </a:p>
          </p:txBody>
        </p:sp>
        <p:sp>
          <p:nvSpPr>
            <p:cNvPr id="12336" name="Line 14"/>
            <p:cNvSpPr>
              <a:spLocks noChangeShapeType="1"/>
            </p:cNvSpPr>
            <p:nvPr/>
          </p:nvSpPr>
          <p:spPr bwMode="auto">
            <a:xfrm>
              <a:off x="4992" y="816"/>
              <a:ext cx="0" cy="192"/>
            </a:xfrm>
            <a:prstGeom prst="line">
              <a:avLst/>
            </a:prstGeom>
            <a:noFill/>
            <a:ln w="19050">
              <a:solidFill>
                <a:srgbClr val="FF3300"/>
              </a:solidFill>
              <a:round/>
              <a:headEnd/>
              <a:tailEnd type="triangle" w="med" len="med"/>
            </a:ln>
          </p:spPr>
          <p:txBody>
            <a:bodyPr/>
            <a:lstStyle/>
            <a:p>
              <a:endParaRPr lang="fr-FR"/>
            </a:p>
          </p:txBody>
        </p:sp>
      </p:grpSp>
      <p:grpSp>
        <p:nvGrpSpPr>
          <p:cNvPr id="3" name="Group 34"/>
          <p:cNvGrpSpPr>
            <a:grpSpLocks/>
          </p:cNvGrpSpPr>
          <p:nvPr/>
        </p:nvGrpSpPr>
        <p:grpSpPr bwMode="auto">
          <a:xfrm>
            <a:off x="609600" y="2133600"/>
            <a:ext cx="1371600" cy="762000"/>
            <a:chOff x="384" y="1344"/>
            <a:chExt cx="864" cy="480"/>
          </a:xfrm>
        </p:grpSpPr>
        <p:sp>
          <p:nvSpPr>
            <p:cNvPr id="12327" name="Line 16"/>
            <p:cNvSpPr>
              <a:spLocks noChangeShapeType="1"/>
            </p:cNvSpPr>
            <p:nvPr/>
          </p:nvSpPr>
          <p:spPr bwMode="auto">
            <a:xfrm>
              <a:off x="672" y="1344"/>
              <a:ext cx="0" cy="144"/>
            </a:xfrm>
            <a:prstGeom prst="line">
              <a:avLst/>
            </a:prstGeom>
            <a:noFill/>
            <a:ln w="19050">
              <a:solidFill>
                <a:srgbClr val="FF3300"/>
              </a:solidFill>
              <a:round/>
              <a:headEnd/>
              <a:tailEnd/>
            </a:ln>
          </p:spPr>
          <p:txBody>
            <a:bodyPr/>
            <a:lstStyle/>
            <a:p>
              <a:endParaRPr lang="fr-FR"/>
            </a:p>
          </p:txBody>
        </p:sp>
        <p:sp>
          <p:nvSpPr>
            <p:cNvPr id="12328" name="Line 17"/>
            <p:cNvSpPr>
              <a:spLocks noChangeShapeType="1"/>
            </p:cNvSpPr>
            <p:nvPr/>
          </p:nvSpPr>
          <p:spPr bwMode="auto">
            <a:xfrm>
              <a:off x="384" y="1488"/>
              <a:ext cx="864" cy="0"/>
            </a:xfrm>
            <a:prstGeom prst="line">
              <a:avLst/>
            </a:prstGeom>
            <a:noFill/>
            <a:ln w="19050">
              <a:solidFill>
                <a:srgbClr val="FF3300"/>
              </a:solidFill>
              <a:round/>
              <a:headEnd/>
              <a:tailEnd/>
            </a:ln>
          </p:spPr>
          <p:txBody>
            <a:bodyPr/>
            <a:lstStyle/>
            <a:p>
              <a:endParaRPr lang="fr-FR"/>
            </a:p>
          </p:txBody>
        </p:sp>
        <p:sp>
          <p:nvSpPr>
            <p:cNvPr id="12329" name="Line 18"/>
            <p:cNvSpPr>
              <a:spLocks noChangeShapeType="1"/>
            </p:cNvSpPr>
            <p:nvPr/>
          </p:nvSpPr>
          <p:spPr bwMode="auto">
            <a:xfrm>
              <a:off x="384" y="1488"/>
              <a:ext cx="0" cy="336"/>
            </a:xfrm>
            <a:prstGeom prst="line">
              <a:avLst/>
            </a:prstGeom>
            <a:noFill/>
            <a:ln w="19050">
              <a:solidFill>
                <a:srgbClr val="FF3300"/>
              </a:solidFill>
              <a:round/>
              <a:headEnd/>
              <a:tailEnd type="triangle" w="med" len="med"/>
            </a:ln>
          </p:spPr>
          <p:txBody>
            <a:bodyPr/>
            <a:lstStyle/>
            <a:p>
              <a:endParaRPr lang="fr-FR"/>
            </a:p>
          </p:txBody>
        </p:sp>
        <p:sp>
          <p:nvSpPr>
            <p:cNvPr id="12330" name="Line 19"/>
            <p:cNvSpPr>
              <a:spLocks noChangeShapeType="1"/>
            </p:cNvSpPr>
            <p:nvPr/>
          </p:nvSpPr>
          <p:spPr bwMode="auto">
            <a:xfrm>
              <a:off x="1248" y="1488"/>
              <a:ext cx="0" cy="336"/>
            </a:xfrm>
            <a:prstGeom prst="line">
              <a:avLst/>
            </a:prstGeom>
            <a:noFill/>
            <a:ln w="19050">
              <a:solidFill>
                <a:srgbClr val="FF3300"/>
              </a:solidFill>
              <a:round/>
              <a:headEnd/>
              <a:tailEnd type="triangle" w="med" len="med"/>
            </a:ln>
          </p:spPr>
          <p:txBody>
            <a:bodyPr/>
            <a:lstStyle/>
            <a:p>
              <a:endParaRPr lang="fr-FR"/>
            </a:p>
          </p:txBody>
        </p:sp>
      </p:grpSp>
      <p:sp>
        <p:nvSpPr>
          <p:cNvPr id="19476" name="Rectangle 20"/>
          <p:cNvSpPr>
            <a:spLocks noChangeArrowheads="1"/>
          </p:cNvSpPr>
          <p:nvPr/>
        </p:nvSpPr>
        <p:spPr bwMode="auto">
          <a:xfrm>
            <a:off x="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Approche</a:t>
            </a:r>
          </a:p>
          <a:p>
            <a:pPr algn="ctr">
              <a:defRPr/>
            </a:pPr>
            <a:r>
              <a:rPr lang="fr-FR" sz="1600" b="1"/>
              <a:t> fonctionnelle</a:t>
            </a:r>
          </a:p>
        </p:txBody>
      </p:sp>
      <p:sp>
        <p:nvSpPr>
          <p:cNvPr id="19477" name="Rectangle 21"/>
          <p:cNvSpPr>
            <a:spLocks noChangeArrowheads="1"/>
          </p:cNvSpPr>
          <p:nvPr/>
        </p:nvSpPr>
        <p:spPr bwMode="auto">
          <a:xfrm>
            <a:off x="12954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Approche</a:t>
            </a:r>
          </a:p>
          <a:p>
            <a:pPr algn="ctr">
              <a:defRPr/>
            </a:pPr>
            <a:r>
              <a:rPr lang="fr-FR" sz="1600" b="1"/>
              <a:t> financière</a:t>
            </a:r>
          </a:p>
        </p:txBody>
      </p:sp>
      <p:sp>
        <p:nvSpPr>
          <p:cNvPr id="19478" name="Line 22"/>
          <p:cNvSpPr>
            <a:spLocks noChangeShapeType="1"/>
          </p:cNvSpPr>
          <p:nvPr/>
        </p:nvSpPr>
        <p:spPr bwMode="auto">
          <a:xfrm>
            <a:off x="3352800" y="2133600"/>
            <a:ext cx="0" cy="762000"/>
          </a:xfrm>
          <a:prstGeom prst="line">
            <a:avLst/>
          </a:prstGeom>
          <a:noFill/>
          <a:ln w="19050">
            <a:solidFill>
              <a:srgbClr val="FF3300"/>
            </a:solidFill>
            <a:round/>
            <a:headEnd/>
            <a:tailEnd type="triangle" w="med" len="med"/>
          </a:ln>
        </p:spPr>
        <p:txBody>
          <a:bodyPr/>
          <a:lstStyle/>
          <a:p>
            <a:endParaRPr lang="fr-FR"/>
          </a:p>
        </p:txBody>
      </p:sp>
      <p:sp>
        <p:nvSpPr>
          <p:cNvPr id="19479" name="Rectangle 23"/>
          <p:cNvSpPr>
            <a:spLocks noChangeArrowheads="1"/>
          </p:cNvSpPr>
          <p:nvPr/>
        </p:nvSpPr>
        <p:spPr bwMode="auto">
          <a:xfrm>
            <a:off x="25908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État de solde </a:t>
            </a:r>
          </a:p>
          <a:p>
            <a:pPr algn="ctr">
              <a:defRPr/>
            </a:pPr>
            <a:r>
              <a:rPr lang="fr-FR" sz="1600" b="1"/>
              <a:t>de gestion</a:t>
            </a:r>
          </a:p>
        </p:txBody>
      </p:sp>
      <p:sp>
        <p:nvSpPr>
          <p:cNvPr id="19482" name="Rectangle 26"/>
          <p:cNvSpPr>
            <a:spLocks noChangeArrowheads="1"/>
          </p:cNvSpPr>
          <p:nvPr/>
        </p:nvSpPr>
        <p:spPr bwMode="auto">
          <a:xfrm>
            <a:off x="51816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Rentabilité </a:t>
            </a:r>
          </a:p>
          <a:p>
            <a:pPr algn="ctr">
              <a:defRPr/>
            </a:pPr>
            <a:r>
              <a:rPr lang="fr-FR" sz="1600" b="1"/>
              <a:t>économique</a:t>
            </a:r>
          </a:p>
        </p:txBody>
      </p:sp>
      <p:sp>
        <p:nvSpPr>
          <p:cNvPr id="19483" name="Rectangle 27"/>
          <p:cNvSpPr>
            <a:spLocks noChangeArrowheads="1"/>
          </p:cNvSpPr>
          <p:nvPr/>
        </p:nvSpPr>
        <p:spPr bwMode="auto">
          <a:xfrm>
            <a:off x="38862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Rentabilité </a:t>
            </a:r>
          </a:p>
          <a:p>
            <a:pPr algn="ctr">
              <a:defRPr/>
            </a:pPr>
            <a:r>
              <a:rPr lang="fr-FR" sz="1600" b="1"/>
              <a:t>d’exploitation</a:t>
            </a:r>
          </a:p>
        </p:txBody>
      </p:sp>
      <p:sp>
        <p:nvSpPr>
          <p:cNvPr id="19484" name="Rectangle 28"/>
          <p:cNvSpPr>
            <a:spLocks noChangeArrowheads="1"/>
          </p:cNvSpPr>
          <p:nvPr/>
        </p:nvSpPr>
        <p:spPr bwMode="auto">
          <a:xfrm>
            <a:off x="64770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Rentabilité </a:t>
            </a:r>
          </a:p>
          <a:p>
            <a:pPr algn="ctr">
              <a:defRPr/>
            </a:pPr>
            <a:r>
              <a:rPr lang="fr-FR" sz="1600" b="1"/>
              <a:t>financière </a:t>
            </a:r>
          </a:p>
        </p:txBody>
      </p:sp>
      <p:sp>
        <p:nvSpPr>
          <p:cNvPr id="19485" name="Rectangle 29"/>
          <p:cNvSpPr>
            <a:spLocks noChangeArrowheads="1"/>
          </p:cNvSpPr>
          <p:nvPr/>
        </p:nvSpPr>
        <p:spPr bwMode="auto">
          <a:xfrm>
            <a:off x="7848600" y="2895600"/>
            <a:ext cx="1219200" cy="1066800"/>
          </a:xfrm>
          <a:prstGeom prst="rect">
            <a:avLst/>
          </a:prstGeom>
          <a:gradFill rotWithShape="0">
            <a:gsLst>
              <a:gs pos="0">
                <a:schemeClr val="hlink"/>
              </a:gs>
              <a:gs pos="50000">
                <a:srgbClr val="FFFFFF"/>
              </a:gs>
              <a:gs pos="100000">
                <a:schemeClr val="hlink"/>
              </a:gs>
            </a:gsLst>
            <a:lin ang="5400000" scaled="1"/>
          </a:gradFill>
          <a:ln w="9525">
            <a:solidFill>
              <a:srgbClr val="FF3300"/>
            </a:solidFill>
            <a:miter lim="800000"/>
            <a:headEnd/>
            <a:tailEnd/>
          </a:ln>
          <a:effectLst/>
        </p:spPr>
        <p:txBody>
          <a:bodyPr wrap="none" anchor="ctr"/>
          <a:lstStyle/>
          <a:p>
            <a:pPr algn="ctr">
              <a:defRPr/>
            </a:pPr>
            <a:r>
              <a:rPr lang="fr-FR" sz="1600" b="1"/>
              <a:t>Tableaux </a:t>
            </a:r>
          </a:p>
          <a:p>
            <a:pPr algn="ctr">
              <a:defRPr/>
            </a:pPr>
            <a:r>
              <a:rPr lang="fr-FR" sz="1600" b="1"/>
              <a:t>de flux</a:t>
            </a:r>
          </a:p>
        </p:txBody>
      </p:sp>
      <p:grpSp>
        <p:nvGrpSpPr>
          <p:cNvPr id="4" name="Group 35"/>
          <p:cNvGrpSpPr>
            <a:grpSpLocks/>
          </p:cNvGrpSpPr>
          <p:nvPr/>
        </p:nvGrpSpPr>
        <p:grpSpPr bwMode="auto">
          <a:xfrm>
            <a:off x="4572000" y="2133600"/>
            <a:ext cx="2286000" cy="762000"/>
            <a:chOff x="2880" y="1344"/>
            <a:chExt cx="1440" cy="480"/>
          </a:xfrm>
        </p:grpSpPr>
        <p:sp>
          <p:nvSpPr>
            <p:cNvPr id="12322" name="Line 24"/>
            <p:cNvSpPr>
              <a:spLocks noChangeShapeType="1"/>
            </p:cNvSpPr>
            <p:nvPr/>
          </p:nvSpPr>
          <p:spPr bwMode="auto">
            <a:xfrm>
              <a:off x="3552" y="1344"/>
              <a:ext cx="0" cy="192"/>
            </a:xfrm>
            <a:prstGeom prst="line">
              <a:avLst/>
            </a:prstGeom>
            <a:noFill/>
            <a:ln w="19050">
              <a:solidFill>
                <a:srgbClr val="FF3300"/>
              </a:solidFill>
              <a:round/>
              <a:headEnd/>
              <a:tailEnd/>
            </a:ln>
          </p:spPr>
          <p:txBody>
            <a:bodyPr/>
            <a:lstStyle/>
            <a:p>
              <a:endParaRPr lang="fr-FR"/>
            </a:p>
          </p:txBody>
        </p:sp>
        <p:sp>
          <p:nvSpPr>
            <p:cNvPr id="12323" name="Line 25"/>
            <p:cNvSpPr>
              <a:spLocks noChangeShapeType="1"/>
            </p:cNvSpPr>
            <p:nvPr/>
          </p:nvSpPr>
          <p:spPr bwMode="auto">
            <a:xfrm>
              <a:off x="2880" y="1536"/>
              <a:ext cx="1440" cy="0"/>
            </a:xfrm>
            <a:prstGeom prst="line">
              <a:avLst/>
            </a:prstGeom>
            <a:noFill/>
            <a:ln w="19050">
              <a:solidFill>
                <a:srgbClr val="FF3300"/>
              </a:solidFill>
              <a:round/>
              <a:headEnd/>
              <a:tailEnd/>
            </a:ln>
          </p:spPr>
          <p:txBody>
            <a:bodyPr/>
            <a:lstStyle/>
            <a:p>
              <a:endParaRPr lang="fr-FR"/>
            </a:p>
          </p:txBody>
        </p:sp>
        <p:sp>
          <p:nvSpPr>
            <p:cNvPr id="12324" name="Line 30"/>
            <p:cNvSpPr>
              <a:spLocks noChangeShapeType="1"/>
            </p:cNvSpPr>
            <p:nvPr/>
          </p:nvSpPr>
          <p:spPr bwMode="auto">
            <a:xfrm>
              <a:off x="2880" y="1536"/>
              <a:ext cx="0" cy="288"/>
            </a:xfrm>
            <a:prstGeom prst="line">
              <a:avLst/>
            </a:prstGeom>
            <a:noFill/>
            <a:ln w="19050">
              <a:solidFill>
                <a:srgbClr val="FF3300"/>
              </a:solidFill>
              <a:round/>
              <a:headEnd/>
              <a:tailEnd type="triangle" w="med" len="med"/>
            </a:ln>
          </p:spPr>
          <p:txBody>
            <a:bodyPr/>
            <a:lstStyle/>
            <a:p>
              <a:endParaRPr lang="fr-FR"/>
            </a:p>
          </p:txBody>
        </p:sp>
        <p:sp>
          <p:nvSpPr>
            <p:cNvPr id="12325" name="Line 31"/>
            <p:cNvSpPr>
              <a:spLocks noChangeShapeType="1"/>
            </p:cNvSpPr>
            <p:nvPr/>
          </p:nvSpPr>
          <p:spPr bwMode="auto">
            <a:xfrm>
              <a:off x="3552" y="1536"/>
              <a:ext cx="0" cy="288"/>
            </a:xfrm>
            <a:prstGeom prst="line">
              <a:avLst/>
            </a:prstGeom>
            <a:noFill/>
            <a:ln w="19050">
              <a:solidFill>
                <a:srgbClr val="FF3300"/>
              </a:solidFill>
              <a:round/>
              <a:headEnd/>
              <a:tailEnd type="triangle" w="med" len="med"/>
            </a:ln>
          </p:spPr>
          <p:txBody>
            <a:bodyPr/>
            <a:lstStyle/>
            <a:p>
              <a:endParaRPr lang="fr-FR"/>
            </a:p>
          </p:txBody>
        </p:sp>
        <p:sp>
          <p:nvSpPr>
            <p:cNvPr id="12326" name="Line 32"/>
            <p:cNvSpPr>
              <a:spLocks noChangeShapeType="1"/>
            </p:cNvSpPr>
            <p:nvPr/>
          </p:nvSpPr>
          <p:spPr bwMode="auto">
            <a:xfrm>
              <a:off x="4320" y="1536"/>
              <a:ext cx="0" cy="288"/>
            </a:xfrm>
            <a:prstGeom prst="line">
              <a:avLst/>
            </a:prstGeom>
            <a:noFill/>
            <a:ln w="19050">
              <a:solidFill>
                <a:srgbClr val="FF3300"/>
              </a:solidFill>
              <a:round/>
              <a:headEnd/>
              <a:tailEnd type="triangle" w="med" len="med"/>
            </a:ln>
          </p:spPr>
          <p:txBody>
            <a:bodyPr/>
            <a:lstStyle/>
            <a:p>
              <a:endParaRPr lang="fr-FR"/>
            </a:p>
          </p:txBody>
        </p:sp>
      </p:grpSp>
      <p:sp>
        <p:nvSpPr>
          <p:cNvPr id="19489" name="Line 33"/>
          <p:cNvSpPr>
            <a:spLocks noChangeShapeType="1"/>
          </p:cNvSpPr>
          <p:nvPr/>
        </p:nvSpPr>
        <p:spPr bwMode="auto">
          <a:xfrm>
            <a:off x="8458200" y="2133600"/>
            <a:ext cx="0" cy="762000"/>
          </a:xfrm>
          <a:prstGeom prst="line">
            <a:avLst/>
          </a:prstGeom>
          <a:noFill/>
          <a:ln w="19050">
            <a:solidFill>
              <a:srgbClr val="FF3300"/>
            </a:solidFill>
            <a:round/>
            <a:headEnd/>
            <a:tailEnd type="triangle" w="med" len="med"/>
          </a:ln>
        </p:spPr>
        <p:txBody>
          <a:bodyPr/>
          <a:lstStyle/>
          <a:p>
            <a:endParaRPr lang="fr-FR"/>
          </a:p>
        </p:txBody>
      </p:sp>
      <p:sp>
        <p:nvSpPr>
          <p:cNvPr id="19492" name="Line 36"/>
          <p:cNvSpPr>
            <a:spLocks noChangeShapeType="1"/>
          </p:cNvSpPr>
          <p:nvPr/>
        </p:nvSpPr>
        <p:spPr bwMode="auto">
          <a:xfrm>
            <a:off x="609600" y="3962400"/>
            <a:ext cx="0" cy="533400"/>
          </a:xfrm>
          <a:prstGeom prst="line">
            <a:avLst/>
          </a:prstGeom>
          <a:noFill/>
          <a:ln w="19050">
            <a:solidFill>
              <a:srgbClr val="FF3300"/>
            </a:solidFill>
            <a:round/>
            <a:headEnd/>
            <a:tailEnd type="triangle" w="med" len="med"/>
          </a:ln>
        </p:spPr>
        <p:txBody>
          <a:bodyPr/>
          <a:lstStyle/>
          <a:p>
            <a:endParaRPr lang="fr-FR"/>
          </a:p>
        </p:txBody>
      </p:sp>
      <p:sp>
        <p:nvSpPr>
          <p:cNvPr id="19493" name="Text Box 37"/>
          <p:cNvSpPr txBox="1">
            <a:spLocks noChangeArrowheads="1"/>
          </p:cNvSpPr>
          <p:nvPr/>
        </p:nvSpPr>
        <p:spPr bwMode="auto">
          <a:xfrm>
            <a:off x="0" y="4572000"/>
            <a:ext cx="1676400" cy="703263"/>
          </a:xfrm>
          <a:prstGeom prst="rect">
            <a:avLst/>
          </a:prstGeom>
          <a:noFill/>
          <a:ln w="9525">
            <a:noFill/>
            <a:miter lim="800000"/>
            <a:headEnd/>
            <a:tailEnd/>
          </a:ln>
        </p:spPr>
        <p:txBody>
          <a:bodyPr>
            <a:spAutoFit/>
          </a:bodyPr>
          <a:lstStyle/>
          <a:p>
            <a:pPr>
              <a:lnSpc>
                <a:spcPct val="50000"/>
              </a:lnSpc>
              <a:spcBef>
                <a:spcPct val="50000"/>
              </a:spcBef>
            </a:pPr>
            <a:r>
              <a:rPr lang="fr-FR" sz="1600" b="1"/>
              <a:t>Bilan fonctionnel</a:t>
            </a:r>
          </a:p>
          <a:p>
            <a:pPr>
              <a:lnSpc>
                <a:spcPct val="50000"/>
              </a:lnSpc>
              <a:spcBef>
                <a:spcPct val="50000"/>
              </a:spcBef>
            </a:pPr>
            <a:r>
              <a:rPr lang="fr-FR" sz="1600" b="1"/>
              <a:t>FR/BFR/T</a:t>
            </a:r>
          </a:p>
          <a:p>
            <a:pPr>
              <a:lnSpc>
                <a:spcPct val="50000"/>
              </a:lnSpc>
              <a:spcBef>
                <a:spcPct val="50000"/>
              </a:spcBef>
            </a:pPr>
            <a:r>
              <a:rPr lang="fr-FR" sz="1600" b="1"/>
              <a:t>Ratios </a:t>
            </a:r>
          </a:p>
        </p:txBody>
      </p:sp>
      <p:sp>
        <p:nvSpPr>
          <p:cNvPr id="19494" name="Line 38"/>
          <p:cNvSpPr>
            <a:spLocks noChangeShapeType="1"/>
          </p:cNvSpPr>
          <p:nvPr/>
        </p:nvSpPr>
        <p:spPr bwMode="auto">
          <a:xfrm>
            <a:off x="1981200" y="3962400"/>
            <a:ext cx="0" cy="1447800"/>
          </a:xfrm>
          <a:prstGeom prst="line">
            <a:avLst/>
          </a:prstGeom>
          <a:noFill/>
          <a:ln w="19050">
            <a:solidFill>
              <a:srgbClr val="FF3300"/>
            </a:solidFill>
            <a:round/>
            <a:headEnd/>
            <a:tailEnd type="triangle" w="med" len="med"/>
          </a:ln>
        </p:spPr>
        <p:txBody>
          <a:bodyPr/>
          <a:lstStyle/>
          <a:p>
            <a:endParaRPr lang="fr-FR"/>
          </a:p>
        </p:txBody>
      </p:sp>
      <p:sp>
        <p:nvSpPr>
          <p:cNvPr id="19495" name="Text Box 39"/>
          <p:cNvSpPr txBox="1">
            <a:spLocks noChangeArrowheads="1"/>
          </p:cNvSpPr>
          <p:nvPr/>
        </p:nvSpPr>
        <p:spPr bwMode="auto">
          <a:xfrm>
            <a:off x="1295400" y="5545138"/>
            <a:ext cx="1447800" cy="703262"/>
          </a:xfrm>
          <a:prstGeom prst="rect">
            <a:avLst/>
          </a:prstGeom>
          <a:noFill/>
          <a:ln w="9525">
            <a:noFill/>
            <a:miter lim="800000"/>
            <a:headEnd/>
            <a:tailEnd/>
          </a:ln>
        </p:spPr>
        <p:txBody>
          <a:bodyPr>
            <a:spAutoFit/>
          </a:bodyPr>
          <a:lstStyle/>
          <a:p>
            <a:pPr>
              <a:lnSpc>
                <a:spcPct val="50000"/>
              </a:lnSpc>
              <a:spcBef>
                <a:spcPct val="50000"/>
              </a:spcBef>
            </a:pPr>
            <a:r>
              <a:rPr lang="fr-FR" sz="1600" b="1"/>
              <a:t>Bilan liquidité</a:t>
            </a:r>
          </a:p>
          <a:p>
            <a:pPr>
              <a:lnSpc>
                <a:spcPct val="50000"/>
              </a:lnSpc>
              <a:spcBef>
                <a:spcPct val="50000"/>
              </a:spcBef>
            </a:pPr>
            <a:r>
              <a:rPr lang="fr-FR" sz="1600" b="1"/>
              <a:t>FR liquidité</a:t>
            </a:r>
          </a:p>
          <a:p>
            <a:pPr>
              <a:lnSpc>
                <a:spcPct val="50000"/>
              </a:lnSpc>
              <a:spcBef>
                <a:spcPct val="50000"/>
              </a:spcBef>
            </a:pPr>
            <a:r>
              <a:rPr lang="fr-FR" sz="1600" b="1"/>
              <a:t>Ratios </a:t>
            </a:r>
          </a:p>
        </p:txBody>
      </p:sp>
      <p:sp>
        <p:nvSpPr>
          <p:cNvPr id="19496" name="Text Box 40"/>
          <p:cNvSpPr txBox="1">
            <a:spLocks noChangeArrowheads="1"/>
          </p:cNvSpPr>
          <p:nvPr/>
        </p:nvSpPr>
        <p:spPr bwMode="auto">
          <a:xfrm>
            <a:off x="2590800" y="4630738"/>
            <a:ext cx="1295400" cy="703262"/>
          </a:xfrm>
          <a:prstGeom prst="rect">
            <a:avLst/>
          </a:prstGeom>
          <a:noFill/>
          <a:ln w="9525">
            <a:noFill/>
            <a:miter lim="800000"/>
            <a:headEnd/>
            <a:tailEnd/>
          </a:ln>
        </p:spPr>
        <p:txBody>
          <a:bodyPr>
            <a:spAutoFit/>
          </a:bodyPr>
          <a:lstStyle/>
          <a:p>
            <a:pPr>
              <a:lnSpc>
                <a:spcPct val="50000"/>
              </a:lnSpc>
              <a:spcBef>
                <a:spcPct val="50000"/>
              </a:spcBef>
            </a:pPr>
            <a:r>
              <a:rPr lang="fr-FR" sz="1600" b="1"/>
              <a:t>Indicateurs</a:t>
            </a:r>
          </a:p>
          <a:p>
            <a:pPr>
              <a:lnSpc>
                <a:spcPct val="50000"/>
              </a:lnSpc>
              <a:spcBef>
                <a:spcPct val="50000"/>
              </a:spcBef>
            </a:pPr>
            <a:r>
              <a:rPr lang="fr-FR" sz="1600" b="1"/>
              <a:t>D’activité</a:t>
            </a:r>
          </a:p>
          <a:p>
            <a:pPr>
              <a:lnSpc>
                <a:spcPct val="50000"/>
              </a:lnSpc>
              <a:spcBef>
                <a:spcPct val="50000"/>
              </a:spcBef>
            </a:pPr>
            <a:r>
              <a:rPr lang="fr-FR" sz="1600" b="1"/>
              <a:t>De résultats </a:t>
            </a:r>
          </a:p>
        </p:txBody>
      </p:sp>
      <p:sp>
        <p:nvSpPr>
          <p:cNvPr id="19497" name="Line 41"/>
          <p:cNvSpPr>
            <a:spLocks noChangeShapeType="1"/>
          </p:cNvSpPr>
          <p:nvPr/>
        </p:nvSpPr>
        <p:spPr bwMode="auto">
          <a:xfrm>
            <a:off x="3200400" y="3962400"/>
            <a:ext cx="0" cy="609600"/>
          </a:xfrm>
          <a:prstGeom prst="line">
            <a:avLst/>
          </a:prstGeom>
          <a:noFill/>
          <a:ln w="19050">
            <a:solidFill>
              <a:srgbClr val="FF3300"/>
            </a:solidFill>
            <a:round/>
            <a:headEnd/>
            <a:tailEnd type="triangle" w="med" len="med"/>
          </a:ln>
        </p:spPr>
        <p:txBody>
          <a:bodyPr/>
          <a:lstStyle/>
          <a:p>
            <a:endParaRPr lang="fr-FR"/>
          </a:p>
        </p:txBody>
      </p:sp>
      <p:sp>
        <p:nvSpPr>
          <p:cNvPr id="19498" name="Line 42"/>
          <p:cNvSpPr>
            <a:spLocks noChangeShapeType="1"/>
          </p:cNvSpPr>
          <p:nvPr/>
        </p:nvSpPr>
        <p:spPr bwMode="auto">
          <a:xfrm>
            <a:off x="4572000" y="3962400"/>
            <a:ext cx="0" cy="1371600"/>
          </a:xfrm>
          <a:prstGeom prst="line">
            <a:avLst/>
          </a:prstGeom>
          <a:noFill/>
          <a:ln w="19050">
            <a:solidFill>
              <a:srgbClr val="FF3300"/>
            </a:solidFill>
            <a:round/>
            <a:headEnd/>
            <a:tailEnd type="triangle" w="med" len="med"/>
          </a:ln>
        </p:spPr>
        <p:txBody>
          <a:bodyPr/>
          <a:lstStyle/>
          <a:p>
            <a:endParaRPr lang="fr-FR"/>
          </a:p>
        </p:txBody>
      </p:sp>
      <p:sp>
        <p:nvSpPr>
          <p:cNvPr id="19499" name="Text Box 43"/>
          <p:cNvSpPr txBox="1">
            <a:spLocks noChangeArrowheads="1"/>
          </p:cNvSpPr>
          <p:nvPr/>
        </p:nvSpPr>
        <p:spPr bwMode="auto">
          <a:xfrm>
            <a:off x="4038600" y="5484813"/>
            <a:ext cx="1143000" cy="458787"/>
          </a:xfrm>
          <a:prstGeom prst="rect">
            <a:avLst/>
          </a:prstGeom>
          <a:noFill/>
          <a:ln w="9525">
            <a:noFill/>
            <a:miter lim="800000"/>
            <a:headEnd/>
            <a:tailEnd/>
          </a:ln>
        </p:spPr>
        <p:txBody>
          <a:bodyPr>
            <a:spAutoFit/>
          </a:bodyPr>
          <a:lstStyle/>
          <a:p>
            <a:pPr>
              <a:lnSpc>
                <a:spcPct val="50000"/>
              </a:lnSpc>
              <a:spcBef>
                <a:spcPct val="50000"/>
              </a:spcBef>
            </a:pPr>
            <a:r>
              <a:rPr lang="fr-FR" sz="1600" b="1"/>
              <a:t>Seuil de</a:t>
            </a:r>
          </a:p>
          <a:p>
            <a:pPr>
              <a:lnSpc>
                <a:spcPct val="50000"/>
              </a:lnSpc>
              <a:spcBef>
                <a:spcPct val="50000"/>
              </a:spcBef>
            </a:pPr>
            <a:r>
              <a:rPr lang="fr-FR" sz="1600" b="1"/>
              <a:t>rentabilité</a:t>
            </a:r>
          </a:p>
        </p:txBody>
      </p:sp>
      <p:sp>
        <p:nvSpPr>
          <p:cNvPr id="19500" name="Text Box 44"/>
          <p:cNvSpPr txBox="1">
            <a:spLocks noChangeArrowheads="1"/>
          </p:cNvSpPr>
          <p:nvPr/>
        </p:nvSpPr>
        <p:spPr bwMode="auto">
          <a:xfrm>
            <a:off x="4800600" y="4648200"/>
            <a:ext cx="1905000" cy="460375"/>
          </a:xfrm>
          <a:prstGeom prst="rect">
            <a:avLst/>
          </a:prstGeom>
          <a:noFill/>
          <a:ln w="9525">
            <a:noFill/>
            <a:miter lim="800000"/>
            <a:headEnd/>
            <a:tailEnd/>
          </a:ln>
        </p:spPr>
        <p:txBody>
          <a:bodyPr>
            <a:spAutoFit/>
          </a:bodyPr>
          <a:lstStyle/>
          <a:p>
            <a:pPr>
              <a:lnSpc>
                <a:spcPct val="75000"/>
              </a:lnSpc>
              <a:spcBef>
                <a:spcPct val="50000"/>
              </a:spcBef>
            </a:pPr>
            <a:r>
              <a:rPr lang="fr-FR" sz="1600" b="1"/>
              <a:t>Taux de rotation de l’actif économique </a:t>
            </a:r>
          </a:p>
        </p:txBody>
      </p:sp>
      <p:sp>
        <p:nvSpPr>
          <p:cNvPr id="19501" name="Line 45"/>
          <p:cNvSpPr>
            <a:spLocks noChangeShapeType="1"/>
          </p:cNvSpPr>
          <p:nvPr/>
        </p:nvSpPr>
        <p:spPr bwMode="auto">
          <a:xfrm>
            <a:off x="5791200" y="3962400"/>
            <a:ext cx="0" cy="609600"/>
          </a:xfrm>
          <a:prstGeom prst="line">
            <a:avLst/>
          </a:prstGeom>
          <a:noFill/>
          <a:ln w="19050">
            <a:solidFill>
              <a:srgbClr val="FF3300"/>
            </a:solidFill>
            <a:round/>
            <a:headEnd/>
            <a:tailEnd type="triangle" w="med" len="med"/>
          </a:ln>
        </p:spPr>
        <p:txBody>
          <a:bodyPr/>
          <a:lstStyle/>
          <a:p>
            <a:endParaRPr lang="fr-FR"/>
          </a:p>
        </p:txBody>
      </p:sp>
      <p:sp>
        <p:nvSpPr>
          <p:cNvPr id="19502" name="Line 46"/>
          <p:cNvSpPr>
            <a:spLocks noChangeShapeType="1"/>
          </p:cNvSpPr>
          <p:nvPr/>
        </p:nvSpPr>
        <p:spPr bwMode="auto">
          <a:xfrm>
            <a:off x="7086600" y="3962400"/>
            <a:ext cx="0" cy="1371600"/>
          </a:xfrm>
          <a:prstGeom prst="line">
            <a:avLst/>
          </a:prstGeom>
          <a:noFill/>
          <a:ln w="19050">
            <a:solidFill>
              <a:srgbClr val="FF3300"/>
            </a:solidFill>
            <a:round/>
            <a:headEnd/>
            <a:tailEnd type="triangle" w="med" len="med"/>
          </a:ln>
        </p:spPr>
        <p:txBody>
          <a:bodyPr/>
          <a:lstStyle/>
          <a:p>
            <a:endParaRPr lang="fr-FR"/>
          </a:p>
        </p:txBody>
      </p:sp>
      <p:sp>
        <p:nvSpPr>
          <p:cNvPr id="19503" name="Text Box 47"/>
          <p:cNvSpPr txBox="1">
            <a:spLocks noChangeArrowheads="1"/>
          </p:cNvSpPr>
          <p:nvPr/>
        </p:nvSpPr>
        <p:spPr bwMode="auto">
          <a:xfrm>
            <a:off x="6019800" y="5545138"/>
            <a:ext cx="1981200" cy="703262"/>
          </a:xfrm>
          <a:prstGeom prst="rect">
            <a:avLst/>
          </a:prstGeom>
          <a:noFill/>
          <a:ln w="9525">
            <a:noFill/>
            <a:miter lim="800000"/>
            <a:headEnd/>
            <a:tailEnd/>
          </a:ln>
        </p:spPr>
        <p:txBody>
          <a:bodyPr>
            <a:spAutoFit/>
          </a:bodyPr>
          <a:lstStyle/>
          <a:p>
            <a:pPr>
              <a:lnSpc>
                <a:spcPct val="50000"/>
              </a:lnSpc>
              <a:spcBef>
                <a:spcPct val="50000"/>
              </a:spcBef>
            </a:pPr>
            <a:r>
              <a:rPr lang="fr-FR" sz="1600" b="1"/>
              <a:t>Effet de levier</a:t>
            </a:r>
          </a:p>
          <a:p>
            <a:pPr>
              <a:lnSpc>
                <a:spcPct val="50000"/>
              </a:lnSpc>
              <a:spcBef>
                <a:spcPct val="50000"/>
              </a:spcBef>
            </a:pPr>
            <a:r>
              <a:rPr lang="fr-FR" sz="1600" b="1"/>
              <a:t>Taux de rotation des</a:t>
            </a:r>
          </a:p>
          <a:p>
            <a:pPr>
              <a:lnSpc>
                <a:spcPct val="50000"/>
              </a:lnSpc>
              <a:spcBef>
                <a:spcPct val="50000"/>
              </a:spcBef>
            </a:pPr>
            <a:r>
              <a:rPr lang="fr-FR" sz="1600" b="1"/>
              <a:t>Capitaux propres </a:t>
            </a:r>
          </a:p>
        </p:txBody>
      </p:sp>
      <p:sp>
        <p:nvSpPr>
          <p:cNvPr id="19504" name="Line 48"/>
          <p:cNvSpPr>
            <a:spLocks noChangeShapeType="1"/>
          </p:cNvSpPr>
          <p:nvPr/>
        </p:nvSpPr>
        <p:spPr bwMode="auto">
          <a:xfrm>
            <a:off x="8458200" y="3962400"/>
            <a:ext cx="0" cy="609600"/>
          </a:xfrm>
          <a:prstGeom prst="line">
            <a:avLst/>
          </a:prstGeom>
          <a:noFill/>
          <a:ln w="19050">
            <a:solidFill>
              <a:srgbClr val="FF3300"/>
            </a:solidFill>
            <a:round/>
            <a:headEnd/>
            <a:tailEnd type="triangle" w="med" len="med"/>
          </a:ln>
        </p:spPr>
        <p:txBody>
          <a:bodyPr/>
          <a:lstStyle/>
          <a:p>
            <a:endParaRPr lang="fr-FR"/>
          </a:p>
        </p:txBody>
      </p:sp>
      <p:sp>
        <p:nvSpPr>
          <p:cNvPr id="19505" name="Text Box 49"/>
          <p:cNvSpPr txBox="1">
            <a:spLocks noChangeArrowheads="1"/>
          </p:cNvSpPr>
          <p:nvPr/>
        </p:nvSpPr>
        <p:spPr bwMode="auto">
          <a:xfrm>
            <a:off x="7696200" y="4648200"/>
            <a:ext cx="1295400" cy="460375"/>
          </a:xfrm>
          <a:prstGeom prst="rect">
            <a:avLst/>
          </a:prstGeom>
          <a:noFill/>
          <a:ln w="9525">
            <a:noFill/>
            <a:miter lim="800000"/>
            <a:headEnd/>
            <a:tailEnd/>
          </a:ln>
        </p:spPr>
        <p:txBody>
          <a:bodyPr>
            <a:spAutoFit/>
          </a:bodyPr>
          <a:lstStyle/>
          <a:p>
            <a:pPr>
              <a:lnSpc>
                <a:spcPct val="75000"/>
              </a:lnSpc>
              <a:spcBef>
                <a:spcPct val="50000"/>
              </a:spcBef>
            </a:pPr>
            <a:r>
              <a:rPr lang="fr-FR" sz="1600" b="1"/>
              <a:t>Tableau de financement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additive="base">
                                        <p:cTn id="13" dur="500" fill="hold"/>
                                        <p:tgtEl>
                                          <p:spTgt spid="19459"/>
                                        </p:tgtEl>
                                        <p:attrNameLst>
                                          <p:attrName>ppt_x</p:attrName>
                                        </p:attrNameLst>
                                      </p:cBhvr>
                                      <p:tavLst>
                                        <p:tav tm="0">
                                          <p:val>
                                            <p:strVal val="0-#ppt_w/2"/>
                                          </p:val>
                                        </p:tav>
                                        <p:tav tm="100000">
                                          <p:val>
                                            <p:strVal val="#ppt_x"/>
                                          </p:val>
                                        </p:tav>
                                      </p:tavLst>
                                    </p:anim>
                                    <p:anim calcmode="lin" valueType="num">
                                      <p:cBhvr additive="base">
                                        <p:cTn id="14"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1"/>
                                        </p:tgtEl>
                                        <p:attrNameLst>
                                          <p:attrName>style.visibility</p:attrName>
                                        </p:attrNameLst>
                                      </p:cBhvr>
                                      <p:to>
                                        <p:strVal val="visible"/>
                                      </p:to>
                                    </p:set>
                                    <p:anim calcmode="lin" valueType="num">
                                      <p:cBhvr additive="base">
                                        <p:cTn id="25" dur="500" fill="hold"/>
                                        <p:tgtEl>
                                          <p:spTgt spid="19461"/>
                                        </p:tgtEl>
                                        <p:attrNameLst>
                                          <p:attrName>ppt_x</p:attrName>
                                        </p:attrNameLst>
                                      </p:cBhvr>
                                      <p:tavLst>
                                        <p:tav tm="0">
                                          <p:val>
                                            <p:strVal val="0-#ppt_w/2"/>
                                          </p:val>
                                        </p:tav>
                                        <p:tav tm="100000">
                                          <p:val>
                                            <p:strVal val="#ppt_x"/>
                                          </p:val>
                                        </p:tav>
                                      </p:tavLst>
                                    </p:anim>
                                    <p:anim calcmode="lin" valueType="num">
                                      <p:cBhvr additive="base">
                                        <p:cTn id="26"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62"/>
                                        </p:tgtEl>
                                        <p:attrNameLst>
                                          <p:attrName>style.visibility</p:attrName>
                                        </p:attrNameLst>
                                      </p:cBhvr>
                                      <p:to>
                                        <p:strVal val="visible"/>
                                      </p:to>
                                    </p:set>
                                    <p:anim calcmode="lin" valueType="num">
                                      <p:cBhvr additive="base">
                                        <p:cTn id="31" dur="500" fill="hold"/>
                                        <p:tgtEl>
                                          <p:spTgt spid="19462"/>
                                        </p:tgtEl>
                                        <p:attrNameLst>
                                          <p:attrName>ppt_x</p:attrName>
                                        </p:attrNameLst>
                                      </p:cBhvr>
                                      <p:tavLst>
                                        <p:tav tm="0">
                                          <p:val>
                                            <p:strVal val="0-#ppt_w/2"/>
                                          </p:val>
                                        </p:tav>
                                        <p:tav tm="100000">
                                          <p:val>
                                            <p:strVal val="#ppt_x"/>
                                          </p:val>
                                        </p:tav>
                                      </p:tavLst>
                                    </p:anim>
                                    <p:anim calcmode="lin" valueType="num">
                                      <p:cBhvr additive="base">
                                        <p:cTn id="32"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63"/>
                                        </p:tgtEl>
                                        <p:attrNameLst>
                                          <p:attrName>style.visibility</p:attrName>
                                        </p:attrNameLst>
                                      </p:cBhvr>
                                      <p:to>
                                        <p:strVal val="visible"/>
                                      </p:to>
                                    </p:set>
                                    <p:anim calcmode="lin" valueType="num">
                                      <p:cBhvr additive="base">
                                        <p:cTn id="37" dur="500" fill="hold"/>
                                        <p:tgtEl>
                                          <p:spTgt spid="19463"/>
                                        </p:tgtEl>
                                        <p:attrNameLst>
                                          <p:attrName>ppt_x</p:attrName>
                                        </p:attrNameLst>
                                      </p:cBhvr>
                                      <p:tavLst>
                                        <p:tav tm="0">
                                          <p:val>
                                            <p:strVal val="0-#ppt_w/2"/>
                                          </p:val>
                                        </p:tav>
                                        <p:tav tm="100000">
                                          <p:val>
                                            <p:strVal val="#ppt_x"/>
                                          </p:val>
                                        </p:tav>
                                      </p:tavLst>
                                    </p:anim>
                                    <p:anim calcmode="lin" valueType="num">
                                      <p:cBhvr additive="base">
                                        <p:cTn id="38"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464"/>
                                        </p:tgtEl>
                                        <p:attrNameLst>
                                          <p:attrName>style.visibility</p:attrName>
                                        </p:attrNameLst>
                                      </p:cBhvr>
                                      <p:to>
                                        <p:strVal val="visible"/>
                                      </p:to>
                                    </p:set>
                                    <p:anim calcmode="lin" valueType="num">
                                      <p:cBhvr additive="base">
                                        <p:cTn id="43" dur="500" fill="hold"/>
                                        <p:tgtEl>
                                          <p:spTgt spid="19464"/>
                                        </p:tgtEl>
                                        <p:attrNameLst>
                                          <p:attrName>ppt_x</p:attrName>
                                        </p:attrNameLst>
                                      </p:cBhvr>
                                      <p:tavLst>
                                        <p:tav tm="0">
                                          <p:val>
                                            <p:strVal val="0-#ppt_w/2"/>
                                          </p:val>
                                        </p:tav>
                                        <p:tav tm="100000">
                                          <p:val>
                                            <p:strVal val="#ppt_x"/>
                                          </p:val>
                                        </p:tav>
                                      </p:tavLst>
                                    </p:anim>
                                    <p:anim calcmode="lin" valueType="num">
                                      <p:cBhvr additive="base">
                                        <p:cTn id="44"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0-#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476"/>
                                        </p:tgtEl>
                                        <p:attrNameLst>
                                          <p:attrName>style.visibility</p:attrName>
                                        </p:attrNameLst>
                                      </p:cBhvr>
                                      <p:to>
                                        <p:strVal val="visible"/>
                                      </p:to>
                                    </p:set>
                                    <p:anim calcmode="lin" valueType="num">
                                      <p:cBhvr additive="base">
                                        <p:cTn id="55" dur="500" fill="hold"/>
                                        <p:tgtEl>
                                          <p:spTgt spid="19476"/>
                                        </p:tgtEl>
                                        <p:attrNameLst>
                                          <p:attrName>ppt_x</p:attrName>
                                        </p:attrNameLst>
                                      </p:cBhvr>
                                      <p:tavLst>
                                        <p:tav tm="0">
                                          <p:val>
                                            <p:strVal val="0-#ppt_w/2"/>
                                          </p:val>
                                        </p:tav>
                                        <p:tav tm="100000">
                                          <p:val>
                                            <p:strVal val="#ppt_x"/>
                                          </p:val>
                                        </p:tav>
                                      </p:tavLst>
                                    </p:anim>
                                    <p:anim calcmode="lin" valueType="num">
                                      <p:cBhvr additive="base">
                                        <p:cTn id="56" dur="500" fill="hold"/>
                                        <p:tgtEl>
                                          <p:spTgt spid="1947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477"/>
                                        </p:tgtEl>
                                        <p:attrNameLst>
                                          <p:attrName>style.visibility</p:attrName>
                                        </p:attrNameLst>
                                      </p:cBhvr>
                                      <p:to>
                                        <p:strVal val="visible"/>
                                      </p:to>
                                    </p:set>
                                    <p:anim calcmode="lin" valueType="num">
                                      <p:cBhvr additive="base">
                                        <p:cTn id="61" dur="500" fill="hold"/>
                                        <p:tgtEl>
                                          <p:spTgt spid="19477"/>
                                        </p:tgtEl>
                                        <p:attrNameLst>
                                          <p:attrName>ppt_x</p:attrName>
                                        </p:attrNameLst>
                                      </p:cBhvr>
                                      <p:tavLst>
                                        <p:tav tm="0">
                                          <p:val>
                                            <p:strVal val="0-#ppt_w/2"/>
                                          </p:val>
                                        </p:tav>
                                        <p:tav tm="100000">
                                          <p:val>
                                            <p:strVal val="#ppt_x"/>
                                          </p:val>
                                        </p:tav>
                                      </p:tavLst>
                                    </p:anim>
                                    <p:anim calcmode="lin" valueType="num">
                                      <p:cBhvr additive="base">
                                        <p:cTn id="62" dur="500" fill="hold"/>
                                        <p:tgtEl>
                                          <p:spTgt spid="1947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478"/>
                                        </p:tgtEl>
                                        <p:attrNameLst>
                                          <p:attrName>style.visibility</p:attrName>
                                        </p:attrNameLst>
                                      </p:cBhvr>
                                      <p:to>
                                        <p:strVal val="visible"/>
                                      </p:to>
                                    </p:set>
                                    <p:anim calcmode="lin" valueType="num">
                                      <p:cBhvr additive="base">
                                        <p:cTn id="67" dur="500" fill="hold"/>
                                        <p:tgtEl>
                                          <p:spTgt spid="19478"/>
                                        </p:tgtEl>
                                        <p:attrNameLst>
                                          <p:attrName>ppt_x</p:attrName>
                                        </p:attrNameLst>
                                      </p:cBhvr>
                                      <p:tavLst>
                                        <p:tav tm="0">
                                          <p:val>
                                            <p:strVal val="0-#ppt_w/2"/>
                                          </p:val>
                                        </p:tav>
                                        <p:tav tm="100000">
                                          <p:val>
                                            <p:strVal val="#ppt_x"/>
                                          </p:val>
                                        </p:tav>
                                      </p:tavLst>
                                    </p:anim>
                                    <p:anim calcmode="lin" valueType="num">
                                      <p:cBhvr additive="base">
                                        <p:cTn id="68" dur="500" fill="hold"/>
                                        <p:tgtEl>
                                          <p:spTgt spid="1947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9479"/>
                                        </p:tgtEl>
                                        <p:attrNameLst>
                                          <p:attrName>style.visibility</p:attrName>
                                        </p:attrNameLst>
                                      </p:cBhvr>
                                      <p:to>
                                        <p:strVal val="visible"/>
                                      </p:to>
                                    </p:set>
                                    <p:anim calcmode="lin" valueType="num">
                                      <p:cBhvr additive="base">
                                        <p:cTn id="73" dur="500" fill="hold"/>
                                        <p:tgtEl>
                                          <p:spTgt spid="19479"/>
                                        </p:tgtEl>
                                        <p:attrNameLst>
                                          <p:attrName>ppt_x</p:attrName>
                                        </p:attrNameLst>
                                      </p:cBhvr>
                                      <p:tavLst>
                                        <p:tav tm="0">
                                          <p:val>
                                            <p:strVal val="0-#ppt_w/2"/>
                                          </p:val>
                                        </p:tav>
                                        <p:tav tm="100000">
                                          <p:val>
                                            <p:strVal val="#ppt_x"/>
                                          </p:val>
                                        </p:tav>
                                      </p:tavLst>
                                    </p:anim>
                                    <p:anim calcmode="lin" valueType="num">
                                      <p:cBhvr additive="base">
                                        <p:cTn id="74" dur="500" fill="hold"/>
                                        <p:tgtEl>
                                          <p:spTgt spid="1947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0-#ppt_w/2"/>
                                          </p:val>
                                        </p:tav>
                                        <p:tav tm="100000">
                                          <p:val>
                                            <p:strVal val="#ppt_x"/>
                                          </p:val>
                                        </p:tav>
                                      </p:tavLst>
                                    </p:anim>
                                    <p:anim calcmode="lin" valueType="num">
                                      <p:cBhvr additive="base">
                                        <p:cTn id="8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483"/>
                                        </p:tgtEl>
                                        <p:attrNameLst>
                                          <p:attrName>style.visibility</p:attrName>
                                        </p:attrNameLst>
                                      </p:cBhvr>
                                      <p:to>
                                        <p:strVal val="visible"/>
                                      </p:to>
                                    </p:set>
                                    <p:anim calcmode="lin" valueType="num">
                                      <p:cBhvr additive="base">
                                        <p:cTn id="85" dur="500" fill="hold"/>
                                        <p:tgtEl>
                                          <p:spTgt spid="19483"/>
                                        </p:tgtEl>
                                        <p:attrNameLst>
                                          <p:attrName>ppt_x</p:attrName>
                                        </p:attrNameLst>
                                      </p:cBhvr>
                                      <p:tavLst>
                                        <p:tav tm="0">
                                          <p:val>
                                            <p:strVal val="0-#ppt_w/2"/>
                                          </p:val>
                                        </p:tav>
                                        <p:tav tm="100000">
                                          <p:val>
                                            <p:strVal val="#ppt_x"/>
                                          </p:val>
                                        </p:tav>
                                      </p:tavLst>
                                    </p:anim>
                                    <p:anim calcmode="lin" valueType="num">
                                      <p:cBhvr additive="base">
                                        <p:cTn id="86" dur="500" fill="hold"/>
                                        <p:tgtEl>
                                          <p:spTgt spid="1948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9482"/>
                                        </p:tgtEl>
                                        <p:attrNameLst>
                                          <p:attrName>style.visibility</p:attrName>
                                        </p:attrNameLst>
                                      </p:cBhvr>
                                      <p:to>
                                        <p:strVal val="visible"/>
                                      </p:to>
                                    </p:set>
                                    <p:anim calcmode="lin" valueType="num">
                                      <p:cBhvr additive="base">
                                        <p:cTn id="91" dur="500" fill="hold"/>
                                        <p:tgtEl>
                                          <p:spTgt spid="19482"/>
                                        </p:tgtEl>
                                        <p:attrNameLst>
                                          <p:attrName>ppt_x</p:attrName>
                                        </p:attrNameLst>
                                      </p:cBhvr>
                                      <p:tavLst>
                                        <p:tav tm="0">
                                          <p:val>
                                            <p:strVal val="0-#ppt_w/2"/>
                                          </p:val>
                                        </p:tav>
                                        <p:tav tm="100000">
                                          <p:val>
                                            <p:strVal val="#ppt_x"/>
                                          </p:val>
                                        </p:tav>
                                      </p:tavLst>
                                    </p:anim>
                                    <p:anim calcmode="lin" valueType="num">
                                      <p:cBhvr additive="base">
                                        <p:cTn id="92" dur="500" fill="hold"/>
                                        <p:tgtEl>
                                          <p:spTgt spid="1948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9484"/>
                                        </p:tgtEl>
                                        <p:attrNameLst>
                                          <p:attrName>style.visibility</p:attrName>
                                        </p:attrNameLst>
                                      </p:cBhvr>
                                      <p:to>
                                        <p:strVal val="visible"/>
                                      </p:to>
                                    </p:set>
                                    <p:anim calcmode="lin" valueType="num">
                                      <p:cBhvr additive="base">
                                        <p:cTn id="97" dur="500" fill="hold"/>
                                        <p:tgtEl>
                                          <p:spTgt spid="19484"/>
                                        </p:tgtEl>
                                        <p:attrNameLst>
                                          <p:attrName>ppt_x</p:attrName>
                                        </p:attrNameLst>
                                      </p:cBhvr>
                                      <p:tavLst>
                                        <p:tav tm="0">
                                          <p:val>
                                            <p:strVal val="0-#ppt_w/2"/>
                                          </p:val>
                                        </p:tav>
                                        <p:tav tm="100000">
                                          <p:val>
                                            <p:strVal val="#ppt_x"/>
                                          </p:val>
                                        </p:tav>
                                      </p:tavLst>
                                    </p:anim>
                                    <p:anim calcmode="lin" valueType="num">
                                      <p:cBhvr additive="base">
                                        <p:cTn id="98" dur="500" fill="hold"/>
                                        <p:tgtEl>
                                          <p:spTgt spid="1948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9489"/>
                                        </p:tgtEl>
                                        <p:attrNameLst>
                                          <p:attrName>style.visibility</p:attrName>
                                        </p:attrNameLst>
                                      </p:cBhvr>
                                      <p:to>
                                        <p:strVal val="visible"/>
                                      </p:to>
                                    </p:set>
                                    <p:anim calcmode="lin" valueType="num">
                                      <p:cBhvr additive="base">
                                        <p:cTn id="103" dur="500" fill="hold"/>
                                        <p:tgtEl>
                                          <p:spTgt spid="19489"/>
                                        </p:tgtEl>
                                        <p:attrNameLst>
                                          <p:attrName>ppt_x</p:attrName>
                                        </p:attrNameLst>
                                      </p:cBhvr>
                                      <p:tavLst>
                                        <p:tav tm="0">
                                          <p:val>
                                            <p:strVal val="0-#ppt_w/2"/>
                                          </p:val>
                                        </p:tav>
                                        <p:tav tm="100000">
                                          <p:val>
                                            <p:strVal val="#ppt_x"/>
                                          </p:val>
                                        </p:tav>
                                      </p:tavLst>
                                    </p:anim>
                                    <p:anim calcmode="lin" valueType="num">
                                      <p:cBhvr additive="base">
                                        <p:cTn id="104"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19485"/>
                                        </p:tgtEl>
                                        <p:attrNameLst>
                                          <p:attrName>style.visibility</p:attrName>
                                        </p:attrNameLst>
                                      </p:cBhvr>
                                      <p:to>
                                        <p:strVal val="visible"/>
                                      </p:to>
                                    </p:set>
                                    <p:anim calcmode="lin" valueType="num">
                                      <p:cBhvr additive="base">
                                        <p:cTn id="109" dur="500" fill="hold"/>
                                        <p:tgtEl>
                                          <p:spTgt spid="19485"/>
                                        </p:tgtEl>
                                        <p:attrNameLst>
                                          <p:attrName>ppt_x</p:attrName>
                                        </p:attrNameLst>
                                      </p:cBhvr>
                                      <p:tavLst>
                                        <p:tav tm="0">
                                          <p:val>
                                            <p:strVal val="0-#ppt_w/2"/>
                                          </p:val>
                                        </p:tav>
                                        <p:tav tm="100000">
                                          <p:val>
                                            <p:strVal val="#ppt_x"/>
                                          </p:val>
                                        </p:tav>
                                      </p:tavLst>
                                    </p:anim>
                                    <p:anim calcmode="lin" valueType="num">
                                      <p:cBhvr additive="base">
                                        <p:cTn id="110" dur="500" fill="hold"/>
                                        <p:tgtEl>
                                          <p:spTgt spid="1948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9492"/>
                                        </p:tgtEl>
                                        <p:attrNameLst>
                                          <p:attrName>style.visibility</p:attrName>
                                        </p:attrNameLst>
                                      </p:cBhvr>
                                      <p:to>
                                        <p:strVal val="visible"/>
                                      </p:to>
                                    </p:set>
                                    <p:anim calcmode="lin" valueType="num">
                                      <p:cBhvr additive="base">
                                        <p:cTn id="115" dur="500" fill="hold"/>
                                        <p:tgtEl>
                                          <p:spTgt spid="19492"/>
                                        </p:tgtEl>
                                        <p:attrNameLst>
                                          <p:attrName>ppt_x</p:attrName>
                                        </p:attrNameLst>
                                      </p:cBhvr>
                                      <p:tavLst>
                                        <p:tav tm="0">
                                          <p:val>
                                            <p:strVal val="0-#ppt_w/2"/>
                                          </p:val>
                                        </p:tav>
                                        <p:tav tm="100000">
                                          <p:val>
                                            <p:strVal val="#ppt_x"/>
                                          </p:val>
                                        </p:tav>
                                      </p:tavLst>
                                    </p:anim>
                                    <p:anim calcmode="lin" valueType="num">
                                      <p:cBhvr additive="base">
                                        <p:cTn id="116" dur="500" fill="hold"/>
                                        <p:tgtEl>
                                          <p:spTgt spid="19492"/>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9493"/>
                                        </p:tgtEl>
                                        <p:attrNameLst>
                                          <p:attrName>style.visibility</p:attrName>
                                        </p:attrNameLst>
                                      </p:cBhvr>
                                      <p:to>
                                        <p:strVal val="visible"/>
                                      </p:to>
                                    </p:set>
                                    <p:anim calcmode="lin" valueType="num">
                                      <p:cBhvr additive="base">
                                        <p:cTn id="121" dur="500" fill="hold"/>
                                        <p:tgtEl>
                                          <p:spTgt spid="19493"/>
                                        </p:tgtEl>
                                        <p:attrNameLst>
                                          <p:attrName>ppt_x</p:attrName>
                                        </p:attrNameLst>
                                      </p:cBhvr>
                                      <p:tavLst>
                                        <p:tav tm="0">
                                          <p:val>
                                            <p:strVal val="0-#ppt_w/2"/>
                                          </p:val>
                                        </p:tav>
                                        <p:tav tm="100000">
                                          <p:val>
                                            <p:strVal val="#ppt_x"/>
                                          </p:val>
                                        </p:tav>
                                      </p:tavLst>
                                    </p:anim>
                                    <p:anim calcmode="lin" valueType="num">
                                      <p:cBhvr additive="base">
                                        <p:cTn id="122" dur="500" fill="hold"/>
                                        <p:tgtEl>
                                          <p:spTgt spid="19493"/>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9494"/>
                                        </p:tgtEl>
                                        <p:attrNameLst>
                                          <p:attrName>style.visibility</p:attrName>
                                        </p:attrNameLst>
                                      </p:cBhvr>
                                      <p:to>
                                        <p:strVal val="visible"/>
                                      </p:to>
                                    </p:set>
                                    <p:anim calcmode="lin" valueType="num">
                                      <p:cBhvr additive="base">
                                        <p:cTn id="127" dur="500" fill="hold"/>
                                        <p:tgtEl>
                                          <p:spTgt spid="19494"/>
                                        </p:tgtEl>
                                        <p:attrNameLst>
                                          <p:attrName>ppt_x</p:attrName>
                                        </p:attrNameLst>
                                      </p:cBhvr>
                                      <p:tavLst>
                                        <p:tav tm="0">
                                          <p:val>
                                            <p:strVal val="0-#ppt_w/2"/>
                                          </p:val>
                                        </p:tav>
                                        <p:tav tm="100000">
                                          <p:val>
                                            <p:strVal val="#ppt_x"/>
                                          </p:val>
                                        </p:tav>
                                      </p:tavLst>
                                    </p:anim>
                                    <p:anim calcmode="lin" valueType="num">
                                      <p:cBhvr additive="base">
                                        <p:cTn id="128" dur="500" fill="hold"/>
                                        <p:tgtEl>
                                          <p:spTgt spid="19494"/>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9495"/>
                                        </p:tgtEl>
                                        <p:attrNameLst>
                                          <p:attrName>style.visibility</p:attrName>
                                        </p:attrNameLst>
                                      </p:cBhvr>
                                      <p:to>
                                        <p:strVal val="visible"/>
                                      </p:to>
                                    </p:set>
                                    <p:anim calcmode="lin" valueType="num">
                                      <p:cBhvr additive="base">
                                        <p:cTn id="133" dur="500" fill="hold"/>
                                        <p:tgtEl>
                                          <p:spTgt spid="19495"/>
                                        </p:tgtEl>
                                        <p:attrNameLst>
                                          <p:attrName>ppt_x</p:attrName>
                                        </p:attrNameLst>
                                      </p:cBhvr>
                                      <p:tavLst>
                                        <p:tav tm="0">
                                          <p:val>
                                            <p:strVal val="0-#ppt_w/2"/>
                                          </p:val>
                                        </p:tav>
                                        <p:tav tm="100000">
                                          <p:val>
                                            <p:strVal val="#ppt_x"/>
                                          </p:val>
                                        </p:tav>
                                      </p:tavLst>
                                    </p:anim>
                                    <p:anim calcmode="lin" valueType="num">
                                      <p:cBhvr additive="base">
                                        <p:cTn id="134" dur="500" fill="hold"/>
                                        <p:tgtEl>
                                          <p:spTgt spid="19495"/>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9497"/>
                                        </p:tgtEl>
                                        <p:attrNameLst>
                                          <p:attrName>style.visibility</p:attrName>
                                        </p:attrNameLst>
                                      </p:cBhvr>
                                      <p:to>
                                        <p:strVal val="visible"/>
                                      </p:to>
                                    </p:set>
                                    <p:anim calcmode="lin" valueType="num">
                                      <p:cBhvr additive="base">
                                        <p:cTn id="139" dur="500" fill="hold"/>
                                        <p:tgtEl>
                                          <p:spTgt spid="19497"/>
                                        </p:tgtEl>
                                        <p:attrNameLst>
                                          <p:attrName>ppt_x</p:attrName>
                                        </p:attrNameLst>
                                      </p:cBhvr>
                                      <p:tavLst>
                                        <p:tav tm="0">
                                          <p:val>
                                            <p:strVal val="0-#ppt_w/2"/>
                                          </p:val>
                                        </p:tav>
                                        <p:tav tm="100000">
                                          <p:val>
                                            <p:strVal val="#ppt_x"/>
                                          </p:val>
                                        </p:tav>
                                      </p:tavLst>
                                    </p:anim>
                                    <p:anim calcmode="lin" valueType="num">
                                      <p:cBhvr additive="base">
                                        <p:cTn id="140" dur="500" fill="hold"/>
                                        <p:tgtEl>
                                          <p:spTgt spid="19497"/>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19496"/>
                                        </p:tgtEl>
                                        <p:attrNameLst>
                                          <p:attrName>style.visibility</p:attrName>
                                        </p:attrNameLst>
                                      </p:cBhvr>
                                      <p:to>
                                        <p:strVal val="visible"/>
                                      </p:to>
                                    </p:set>
                                    <p:anim calcmode="lin" valueType="num">
                                      <p:cBhvr additive="base">
                                        <p:cTn id="145" dur="500" fill="hold"/>
                                        <p:tgtEl>
                                          <p:spTgt spid="19496"/>
                                        </p:tgtEl>
                                        <p:attrNameLst>
                                          <p:attrName>ppt_x</p:attrName>
                                        </p:attrNameLst>
                                      </p:cBhvr>
                                      <p:tavLst>
                                        <p:tav tm="0">
                                          <p:val>
                                            <p:strVal val="0-#ppt_w/2"/>
                                          </p:val>
                                        </p:tav>
                                        <p:tav tm="100000">
                                          <p:val>
                                            <p:strVal val="#ppt_x"/>
                                          </p:val>
                                        </p:tav>
                                      </p:tavLst>
                                    </p:anim>
                                    <p:anim calcmode="lin" valueType="num">
                                      <p:cBhvr additive="base">
                                        <p:cTn id="146" dur="500" fill="hold"/>
                                        <p:tgtEl>
                                          <p:spTgt spid="19496"/>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19498"/>
                                        </p:tgtEl>
                                        <p:attrNameLst>
                                          <p:attrName>style.visibility</p:attrName>
                                        </p:attrNameLst>
                                      </p:cBhvr>
                                      <p:to>
                                        <p:strVal val="visible"/>
                                      </p:to>
                                    </p:set>
                                    <p:anim calcmode="lin" valueType="num">
                                      <p:cBhvr additive="base">
                                        <p:cTn id="151" dur="500" fill="hold"/>
                                        <p:tgtEl>
                                          <p:spTgt spid="19498"/>
                                        </p:tgtEl>
                                        <p:attrNameLst>
                                          <p:attrName>ppt_x</p:attrName>
                                        </p:attrNameLst>
                                      </p:cBhvr>
                                      <p:tavLst>
                                        <p:tav tm="0">
                                          <p:val>
                                            <p:strVal val="0-#ppt_w/2"/>
                                          </p:val>
                                        </p:tav>
                                        <p:tav tm="100000">
                                          <p:val>
                                            <p:strVal val="#ppt_x"/>
                                          </p:val>
                                        </p:tav>
                                      </p:tavLst>
                                    </p:anim>
                                    <p:anim calcmode="lin" valueType="num">
                                      <p:cBhvr additive="base">
                                        <p:cTn id="152" dur="500" fill="hold"/>
                                        <p:tgtEl>
                                          <p:spTgt spid="19498"/>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19499"/>
                                        </p:tgtEl>
                                        <p:attrNameLst>
                                          <p:attrName>style.visibility</p:attrName>
                                        </p:attrNameLst>
                                      </p:cBhvr>
                                      <p:to>
                                        <p:strVal val="visible"/>
                                      </p:to>
                                    </p:set>
                                    <p:anim calcmode="lin" valueType="num">
                                      <p:cBhvr additive="base">
                                        <p:cTn id="157" dur="500" fill="hold"/>
                                        <p:tgtEl>
                                          <p:spTgt spid="19499"/>
                                        </p:tgtEl>
                                        <p:attrNameLst>
                                          <p:attrName>ppt_x</p:attrName>
                                        </p:attrNameLst>
                                      </p:cBhvr>
                                      <p:tavLst>
                                        <p:tav tm="0">
                                          <p:val>
                                            <p:strVal val="0-#ppt_w/2"/>
                                          </p:val>
                                        </p:tav>
                                        <p:tav tm="100000">
                                          <p:val>
                                            <p:strVal val="#ppt_x"/>
                                          </p:val>
                                        </p:tav>
                                      </p:tavLst>
                                    </p:anim>
                                    <p:anim calcmode="lin" valueType="num">
                                      <p:cBhvr additive="base">
                                        <p:cTn id="158" dur="500" fill="hold"/>
                                        <p:tgtEl>
                                          <p:spTgt spid="19499"/>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19501"/>
                                        </p:tgtEl>
                                        <p:attrNameLst>
                                          <p:attrName>style.visibility</p:attrName>
                                        </p:attrNameLst>
                                      </p:cBhvr>
                                      <p:to>
                                        <p:strVal val="visible"/>
                                      </p:to>
                                    </p:set>
                                    <p:anim calcmode="lin" valueType="num">
                                      <p:cBhvr additive="base">
                                        <p:cTn id="163" dur="500" fill="hold"/>
                                        <p:tgtEl>
                                          <p:spTgt spid="19501"/>
                                        </p:tgtEl>
                                        <p:attrNameLst>
                                          <p:attrName>ppt_x</p:attrName>
                                        </p:attrNameLst>
                                      </p:cBhvr>
                                      <p:tavLst>
                                        <p:tav tm="0">
                                          <p:val>
                                            <p:strVal val="0-#ppt_w/2"/>
                                          </p:val>
                                        </p:tav>
                                        <p:tav tm="100000">
                                          <p:val>
                                            <p:strVal val="#ppt_x"/>
                                          </p:val>
                                        </p:tav>
                                      </p:tavLst>
                                    </p:anim>
                                    <p:anim calcmode="lin" valueType="num">
                                      <p:cBhvr additive="base">
                                        <p:cTn id="164" dur="500" fill="hold"/>
                                        <p:tgtEl>
                                          <p:spTgt spid="19501"/>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19500"/>
                                        </p:tgtEl>
                                        <p:attrNameLst>
                                          <p:attrName>style.visibility</p:attrName>
                                        </p:attrNameLst>
                                      </p:cBhvr>
                                      <p:to>
                                        <p:strVal val="visible"/>
                                      </p:to>
                                    </p:set>
                                    <p:anim calcmode="lin" valueType="num">
                                      <p:cBhvr additive="base">
                                        <p:cTn id="169" dur="500" fill="hold"/>
                                        <p:tgtEl>
                                          <p:spTgt spid="19500"/>
                                        </p:tgtEl>
                                        <p:attrNameLst>
                                          <p:attrName>ppt_x</p:attrName>
                                        </p:attrNameLst>
                                      </p:cBhvr>
                                      <p:tavLst>
                                        <p:tav tm="0">
                                          <p:val>
                                            <p:strVal val="0-#ppt_w/2"/>
                                          </p:val>
                                        </p:tav>
                                        <p:tav tm="100000">
                                          <p:val>
                                            <p:strVal val="#ppt_x"/>
                                          </p:val>
                                        </p:tav>
                                      </p:tavLst>
                                    </p:anim>
                                    <p:anim calcmode="lin" valueType="num">
                                      <p:cBhvr additive="base">
                                        <p:cTn id="170" dur="500" fill="hold"/>
                                        <p:tgtEl>
                                          <p:spTgt spid="19500"/>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19502"/>
                                        </p:tgtEl>
                                        <p:attrNameLst>
                                          <p:attrName>style.visibility</p:attrName>
                                        </p:attrNameLst>
                                      </p:cBhvr>
                                      <p:to>
                                        <p:strVal val="visible"/>
                                      </p:to>
                                    </p:set>
                                    <p:anim calcmode="lin" valueType="num">
                                      <p:cBhvr additive="base">
                                        <p:cTn id="175" dur="500" fill="hold"/>
                                        <p:tgtEl>
                                          <p:spTgt spid="19502"/>
                                        </p:tgtEl>
                                        <p:attrNameLst>
                                          <p:attrName>ppt_x</p:attrName>
                                        </p:attrNameLst>
                                      </p:cBhvr>
                                      <p:tavLst>
                                        <p:tav tm="0">
                                          <p:val>
                                            <p:strVal val="0-#ppt_w/2"/>
                                          </p:val>
                                        </p:tav>
                                        <p:tav tm="100000">
                                          <p:val>
                                            <p:strVal val="#ppt_x"/>
                                          </p:val>
                                        </p:tav>
                                      </p:tavLst>
                                    </p:anim>
                                    <p:anim calcmode="lin" valueType="num">
                                      <p:cBhvr additive="base">
                                        <p:cTn id="176" dur="500" fill="hold"/>
                                        <p:tgtEl>
                                          <p:spTgt spid="19502"/>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19503"/>
                                        </p:tgtEl>
                                        <p:attrNameLst>
                                          <p:attrName>style.visibility</p:attrName>
                                        </p:attrNameLst>
                                      </p:cBhvr>
                                      <p:to>
                                        <p:strVal val="visible"/>
                                      </p:to>
                                    </p:set>
                                    <p:anim calcmode="lin" valueType="num">
                                      <p:cBhvr additive="base">
                                        <p:cTn id="181" dur="500" fill="hold"/>
                                        <p:tgtEl>
                                          <p:spTgt spid="19503"/>
                                        </p:tgtEl>
                                        <p:attrNameLst>
                                          <p:attrName>ppt_x</p:attrName>
                                        </p:attrNameLst>
                                      </p:cBhvr>
                                      <p:tavLst>
                                        <p:tav tm="0">
                                          <p:val>
                                            <p:strVal val="0-#ppt_w/2"/>
                                          </p:val>
                                        </p:tav>
                                        <p:tav tm="100000">
                                          <p:val>
                                            <p:strVal val="#ppt_x"/>
                                          </p:val>
                                        </p:tav>
                                      </p:tavLst>
                                    </p:anim>
                                    <p:anim calcmode="lin" valueType="num">
                                      <p:cBhvr additive="base">
                                        <p:cTn id="182" dur="500" fill="hold"/>
                                        <p:tgtEl>
                                          <p:spTgt spid="19503"/>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19504"/>
                                        </p:tgtEl>
                                        <p:attrNameLst>
                                          <p:attrName>style.visibility</p:attrName>
                                        </p:attrNameLst>
                                      </p:cBhvr>
                                      <p:to>
                                        <p:strVal val="visible"/>
                                      </p:to>
                                    </p:set>
                                    <p:anim calcmode="lin" valueType="num">
                                      <p:cBhvr additive="base">
                                        <p:cTn id="187" dur="500" fill="hold"/>
                                        <p:tgtEl>
                                          <p:spTgt spid="19504"/>
                                        </p:tgtEl>
                                        <p:attrNameLst>
                                          <p:attrName>ppt_x</p:attrName>
                                        </p:attrNameLst>
                                      </p:cBhvr>
                                      <p:tavLst>
                                        <p:tav tm="0">
                                          <p:val>
                                            <p:strVal val="0-#ppt_w/2"/>
                                          </p:val>
                                        </p:tav>
                                        <p:tav tm="100000">
                                          <p:val>
                                            <p:strVal val="#ppt_x"/>
                                          </p:val>
                                        </p:tav>
                                      </p:tavLst>
                                    </p:anim>
                                    <p:anim calcmode="lin" valueType="num">
                                      <p:cBhvr additive="base">
                                        <p:cTn id="188" dur="500" fill="hold"/>
                                        <p:tgtEl>
                                          <p:spTgt spid="19504"/>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19505"/>
                                        </p:tgtEl>
                                        <p:attrNameLst>
                                          <p:attrName>style.visibility</p:attrName>
                                        </p:attrNameLst>
                                      </p:cBhvr>
                                      <p:to>
                                        <p:strVal val="visible"/>
                                      </p:to>
                                    </p:set>
                                    <p:anim calcmode="lin" valueType="num">
                                      <p:cBhvr additive="base">
                                        <p:cTn id="193" dur="500" fill="hold"/>
                                        <p:tgtEl>
                                          <p:spTgt spid="19505"/>
                                        </p:tgtEl>
                                        <p:attrNameLst>
                                          <p:attrName>ppt_x</p:attrName>
                                        </p:attrNameLst>
                                      </p:cBhvr>
                                      <p:tavLst>
                                        <p:tav tm="0">
                                          <p:val>
                                            <p:strVal val="0-#ppt_w/2"/>
                                          </p:val>
                                        </p:tav>
                                        <p:tav tm="100000">
                                          <p:val>
                                            <p:strVal val="#ppt_x"/>
                                          </p:val>
                                        </p:tav>
                                      </p:tavLst>
                                    </p:anim>
                                    <p:anim calcmode="lin" valueType="num">
                                      <p:cBhvr additive="base">
                                        <p:cTn id="194" dur="500" fill="hold"/>
                                        <p:tgtEl>
                                          <p:spTgt spid="19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autoUpdateAnimBg="0"/>
      <p:bldP spid="19461" grpId="0" animBg="1" autoUpdateAnimBg="0"/>
      <p:bldP spid="19462" grpId="0" animBg="1" autoUpdateAnimBg="0"/>
      <p:bldP spid="19463" grpId="0" animBg="1" autoUpdateAnimBg="0"/>
      <p:bldP spid="19464" grpId="0" animBg="1" autoUpdateAnimBg="0"/>
      <p:bldP spid="19476" grpId="0" animBg="1" autoUpdateAnimBg="0"/>
      <p:bldP spid="19477" grpId="0" animBg="1" autoUpdateAnimBg="0"/>
      <p:bldP spid="19478" grpId="0" animBg="1"/>
      <p:bldP spid="19479" grpId="0" animBg="1" autoUpdateAnimBg="0"/>
      <p:bldP spid="19482" grpId="0" animBg="1" autoUpdateAnimBg="0"/>
      <p:bldP spid="19483" grpId="0" animBg="1" autoUpdateAnimBg="0"/>
      <p:bldP spid="19484" grpId="0" animBg="1" autoUpdateAnimBg="0"/>
      <p:bldP spid="19485" grpId="0" animBg="1" autoUpdateAnimBg="0"/>
      <p:bldP spid="19489" grpId="0" animBg="1"/>
      <p:bldP spid="19492" grpId="0" animBg="1"/>
      <p:bldP spid="19493" grpId="0" autoUpdateAnimBg="0"/>
      <p:bldP spid="19494" grpId="0" animBg="1"/>
      <p:bldP spid="19495" grpId="0" autoUpdateAnimBg="0"/>
      <p:bldP spid="19496" grpId="0" autoUpdateAnimBg="0"/>
      <p:bldP spid="19497" grpId="0" animBg="1"/>
      <p:bldP spid="19498" grpId="0" animBg="1"/>
      <p:bldP spid="19499" grpId="0" autoUpdateAnimBg="0"/>
      <p:bldP spid="19500" grpId="0" autoUpdateAnimBg="0"/>
      <p:bldP spid="19501" grpId="0" animBg="1"/>
      <p:bldP spid="19502" grpId="0" animBg="1"/>
      <p:bldP spid="19503" grpId="0" autoUpdateAnimBg="0"/>
      <p:bldP spid="19504" grpId="0" animBg="1"/>
      <p:bldP spid="1950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228600" y="228600"/>
            <a:ext cx="8610600" cy="396875"/>
          </a:xfrm>
          <a:prstGeom prst="rect">
            <a:avLst/>
          </a:prstGeom>
          <a:noFill/>
          <a:ln w="9525">
            <a:noFill/>
            <a:miter lim="800000"/>
            <a:headEnd/>
            <a:tailEnd/>
          </a:ln>
        </p:spPr>
        <p:txBody>
          <a:bodyPr>
            <a:spAutoFit/>
          </a:bodyPr>
          <a:lstStyle/>
          <a:p>
            <a:pPr>
              <a:spcBef>
                <a:spcPct val="50000"/>
              </a:spcBef>
            </a:pPr>
            <a:r>
              <a:rPr lang="fr-FR" sz="2000" b="1"/>
              <a:t>L’analyse financière s’appuie sur des principes simples : </a:t>
            </a:r>
          </a:p>
        </p:txBody>
      </p:sp>
      <p:sp>
        <p:nvSpPr>
          <p:cNvPr id="111619" name="Text Box 3"/>
          <p:cNvSpPr txBox="1">
            <a:spLocks noChangeArrowheads="1"/>
          </p:cNvSpPr>
          <p:nvPr/>
        </p:nvSpPr>
        <p:spPr bwMode="auto">
          <a:xfrm>
            <a:off x="914400" y="4648200"/>
            <a:ext cx="7467600" cy="1768475"/>
          </a:xfrm>
          <a:prstGeom prst="rect">
            <a:avLst/>
          </a:prstGeom>
          <a:noFill/>
          <a:ln w="9525">
            <a:noFill/>
            <a:miter lim="800000"/>
            <a:headEnd/>
            <a:tailEnd/>
          </a:ln>
        </p:spPr>
        <p:txBody>
          <a:bodyPr>
            <a:spAutoFit/>
          </a:bodyPr>
          <a:lstStyle/>
          <a:p>
            <a:pPr algn="just">
              <a:spcBef>
                <a:spcPct val="50000"/>
              </a:spcBef>
              <a:buClr>
                <a:srgbClr val="CC0099"/>
              </a:buClr>
              <a:buFont typeface="Wingdings" pitchFamily="2" charset="2"/>
              <a:buChar char="ü"/>
            </a:pPr>
            <a:r>
              <a:rPr lang="fr-FR" sz="2000" b="1"/>
              <a:t> Produire ou vendre requiert des moyens économiques ;</a:t>
            </a:r>
          </a:p>
          <a:p>
            <a:pPr algn="just">
              <a:spcBef>
                <a:spcPct val="50000"/>
              </a:spcBef>
              <a:buClr>
                <a:srgbClr val="CC0099"/>
              </a:buClr>
              <a:buFont typeface="Wingdings" pitchFamily="2" charset="2"/>
              <a:buChar char="ü"/>
            </a:pPr>
            <a:r>
              <a:rPr lang="fr-FR" sz="2000" b="1"/>
              <a:t> Ces moyens économiques requièrent des moyens financiers ;</a:t>
            </a:r>
          </a:p>
          <a:p>
            <a:pPr algn="just">
              <a:spcBef>
                <a:spcPct val="50000"/>
              </a:spcBef>
              <a:buClr>
                <a:srgbClr val="CC0099"/>
              </a:buClr>
              <a:buFont typeface="Wingdings" pitchFamily="2" charset="2"/>
              <a:buChar char="ü"/>
            </a:pPr>
            <a:r>
              <a:rPr lang="fr-FR" sz="2000" b="1"/>
              <a:t> Utiliser ces moyens permet d’atteindre un niveau d’activité ;</a:t>
            </a:r>
          </a:p>
          <a:p>
            <a:pPr algn="just">
              <a:spcBef>
                <a:spcPct val="50000"/>
              </a:spcBef>
              <a:buClr>
                <a:srgbClr val="CC0099"/>
              </a:buClr>
              <a:buFont typeface="Wingdings" pitchFamily="2" charset="2"/>
              <a:buChar char="ü"/>
            </a:pPr>
            <a:r>
              <a:rPr lang="fr-FR" sz="2000" b="1"/>
              <a:t> Ce niveau d’activité permet de dégager des résultats.</a:t>
            </a:r>
          </a:p>
        </p:txBody>
      </p:sp>
      <p:sp>
        <p:nvSpPr>
          <p:cNvPr id="111621" name="Text Box 5"/>
          <p:cNvSpPr txBox="1">
            <a:spLocks noChangeArrowheads="1"/>
          </p:cNvSpPr>
          <p:nvPr/>
        </p:nvSpPr>
        <p:spPr bwMode="auto">
          <a:xfrm>
            <a:off x="685800" y="1143000"/>
            <a:ext cx="1676400" cy="701675"/>
          </a:xfrm>
          <a:prstGeom prst="rect">
            <a:avLst/>
          </a:prstGeom>
          <a:noFill/>
          <a:ln w="9525">
            <a:noFill/>
            <a:miter lim="800000"/>
            <a:headEnd/>
            <a:tailEnd/>
          </a:ln>
        </p:spPr>
        <p:txBody>
          <a:bodyPr>
            <a:spAutoFit/>
          </a:bodyPr>
          <a:lstStyle/>
          <a:p>
            <a:pPr>
              <a:spcBef>
                <a:spcPct val="50000"/>
              </a:spcBef>
            </a:pPr>
            <a:r>
              <a:rPr lang="fr-FR" sz="2000" b="1"/>
              <a:t>Produire ou vendre </a:t>
            </a:r>
          </a:p>
        </p:txBody>
      </p:sp>
      <p:sp>
        <p:nvSpPr>
          <p:cNvPr id="111622" name="Line 6"/>
          <p:cNvSpPr>
            <a:spLocks noChangeShapeType="1"/>
          </p:cNvSpPr>
          <p:nvPr/>
        </p:nvSpPr>
        <p:spPr bwMode="auto">
          <a:xfrm>
            <a:off x="2514600" y="1524000"/>
            <a:ext cx="609600" cy="0"/>
          </a:xfrm>
          <a:prstGeom prst="line">
            <a:avLst/>
          </a:prstGeom>
          <a:noFill/>
          <a:ln w="57150" cmpd="thinThick">
            <a:solidFill>
              <a:schemeClr val="tx1"/>
            </a:solidFill>
            <a:round/>
            <a:headEnd/>
            <a:tailEnd type="triangle" w="med" len="med"/>
          </a:ln>
        </p:spPr>
        <p:txBody>
          <a:bodyPr/>
          <a:lstStyle/>
          <a:p>
            <a:endParaRPr lang="fr-FR"/>
          </a:p>
        </p:txBody>
      </p:sp>
      <p:sp>
        <p:nvSpPr>
          <p:cNvPr id="111623" name="Text Box 7"/>
          <p:cNvSpPr txBox="1">
            <a:spLocks noChangeArrowheads="1"/>
          </p:cNvSpPr>
          <p:nvPr/>
        </p:nvSpPr>
        <p:spPr bwMode="auto">
          <a:xfrm>
            <a:off x="3505200" y="1279525"/>
            <a:ext cx="1676400" cy="396875"/>
          </a:xfrm>
          <a:prstGeom prst="rect">
            <a:avLst/>
          </a:prstGeom>
          <a:noFill/>
          <a:ln w="9525">
            <a:noFill/>
            <a:miter lim="800000"/>
            <a:headEnd/>
            <a:tailEnd/>
          </a:ln>
        </p:spPr>
        <p:txBody>
          <a:bodyPr>
            <a:spAutoFit/>
          </a:bodyPr>
          <a:lstStyle/>
          <a:p>
            <a:pPr>
              <a:spcBef>
                <a:spcPct val="50000"/>
              </a:spcBef>
            </a:pPr>
            <a:r>
              <a:rPr lang="fr-FR" sz="2000" b="1"/>
              <a:t>Moyens </a:t>
            </a:r>
          </a:p>
        </p:txBody>
      </p:sp>
      <p:sp>
        <p:nvSpPr>
          <p:cNvPr id="111626" name="Line 10"/>
          <p:cNvSpPr>
            <a:spLocks noChangeShapeType="1"/>
          </p:cNvSpPr>
          <p:nvPr/>
        </p:nvSpPr>
        <p:spPr bwMode="auto">
          <a:xfrm flipV="1">
            <a:off x="4572000" y="1219200"/>
            <a:ext cx="762000" cy="304800"/>
          </a:xfrm>
          <a:prstGeom prst="line">
            <a:avLst/>
          </a:prstGeom>
          <a:noFill/>
          <a:ln w="9525">
            <a:solidFill>
              <a:schemeClr val="tx1"/>
            </a:solidFill>
            <a:round/>
            <a:headEnd/>
            <a:tailEnd type="triangle" w="med" len="med"/>
          </a:ln>
        </p:spPr>
        <p:txBody>
          <a:bodyPr/>
          <a:lstStyle/>
          <a:p>
            <a:endParaRPr lang="fr-FR"/>
          </a:p>
        </p:txBody>
      </p:sp>
      <p:sp>
        <p:nvSpPr>
          <p:cNvPr id="111627" name="Line 11"/>
          <p:cNvSpPr>
            <a:spLocks noChangeShapeType="1"/>
          </p:cNvSpPr>
          <p:nvPr/>
        </p:nvSpPr>
        <p:spPr bwMode="auto">
          <a:xfrm>
            <a:off x="4572000" y="1524000"/>
            <a:ext cx="762000" cy="304800"/>
          </a:xfrm>
          <a:prstGeom prst="line">
            <a:avLst/>
          </a:prstGeom>
          <a:noFill/>
          <a:ln w="9525">
            <a:solidFill>
              <a:schemeClr val="tx1"/>
            </a:solidFill>
            <a:round/>
            <a:headEnd/>
            <a:tailEnd type="triangle" w="med" len="med"/>
          </a:ln>
        </p:spPr>
        <p:txBody>
          <a:bodyPr/>
          <a:lstStyle/>
          <a:p>
            <a:endParaRPr lang="fr-FR"/>
          </a:p>
        </p:txBody>
      </p:sp>
      <p:sp>
        <p:nvSpPr>
          <p:cNvPr id="111628" name="Text Box 12"/>
          <p:cNvSpPr txBox="1">
            <a:spLocks noChangeArrowheads="1"/>
          </p:cNvSpPr>
          <p:nvPr/>
        </p:nvSpPr>
        <p:spPr bwMode="auto">
          <a:xfrm>
            <a:off x="5410200" y="990600"/>
            <a:ext cx="1752600" cy="396875"/>
          </a:xfrm>
          <a:prstGeom prst="rect">
            <a:avLst/>
          </a:prstGeom>
          <a:noFill/>
          <a:ln w="9525">
            <a:noFill/>
            <a:miter lim="800000"/>
            <a:headEnd/>
            <a:tailEnd/>
          </a:ln>
        </p:spPr>
        <p:txBody>
          <a:bodyPr>
            <a:spAutoFit/>
          </a:bodyPr>
          <a:lstStyle/>
          <a:p>
            <a:pPr>
              <a:spcBef>
                <a:spcPct val="50000"/>
              </a:spcBef>
            </a:pPr>
            <a:r>
              <a:rPr lang="fr-FR" sz="2000" b="1"/>
              <a:t>Économiques </a:t>
            </a:r>
          </a:p>
        </p:txBody>
      </p:sp>
      <p:sp>
        <p:nvSpPr>
          <p:cNvPr id="111629" name="Text Box 13"/>
          <p:cNvSpPr txBox="1">
            <a:spLocks noChangeArrowheads="1"/>
          </p:cNvSpPr>
          <p:nvPr/>
        </p:nvSpPr>
        <p:spPr bwMode="auto">
          <a:xfrm>
            <a:off x="5410200" y="1584325"/>
            <a:ext cx="1752600" cy="396875"/>
          </a:xfrm>
          <a:prstGeom prst="rect">
            <a:avLst/>
          </a:prstGeom>
          <a:noFill/>
          <a:ln w="9525">
            <a:noFill/>
            <a:miter lim="800000"/>
            <a:headEnd/>
            <a:tailEnd/>
          </a:ln>
        </p:spPr>
        <p:txBody>
          <a:bodyPr>
            <a:spAutoFit/>
          </a:bodyPr>
          <a:lstStyle/>
          <a:p>
            <a:pPr>
              <a:spcBef>
                <a:spcPct val="50000"/>
              </a:spcBef>
            </a:pPr>
            <a:r>
              <a:rPr lang="fr-FR" sz="2000" b="1"/>
              <a:t>Financiers  </a:t>
            </a:r>
          </a:p>
        </p:txBody>
      </p:sp>
      <p:sp>
        <p:nvSpPr>
          <p:cNvPr id="111630" name="AutoShape 14"/>
          <p:cNvSpPr>
            <a:spLocks/>
          </p:cNvSpPr>
          <p:nvPr/>
        </p:nvSpPr>
        <p:spPr bwMode="auto">
          <a:xfrm>
            <a:off x="7086600" y="914400"/>
            <a:ext cx="76200" cy="1295400"/>
          </a:xfrm>
          <a:prstGeom prst="rightBracket">
            <a:avLst>
              <a:gd name="adj" fmla="val 141667"/>
            </a:avLst>
          </a:prstGeom>
          <a:noFill/>
          <a:ln w="9525">
            <a:solidFill>
              <a:schemeClr val="tx1"/>
            </a:solidFill>
            <a:round/>
            <a:headEnd/>
            <a:tailEnd/>
          </a:ln>
        </p:spPr>
        <p:txBody>
          <a:bodyPr wrap="none" anchor="ctr"/>
          <a:lstStyle/>
          <a:p>
            <a:endParaRPr lang="fr-FR"/>
          </a:p>
        </p:txBody>
      </p:sp>
      <p:sp>
        <p:nvSpPr>
          <p:cNvPr id="111631" name="Text Box 15"/>
          <p:cNvSpPr txBox="1">
            <a:spLocks noChangeArrowheads="1"/>
          </p:cNvSpPr>
          <p:nvPr/>
        </p:nvSpPr>
        <p:spPr bwMode="auto">
          <a:xfrm>
            <a:off x="7391400" y="1066800"/>
            <a:ext cx="1600200" cy="396875"/>
          </a:xfrm>
          <a:prstGeom prst="rect">
            <a:avLst/>
          </a:prstGeom>
          <a:noFill/>
          <a:ln w="9525">
            <a:noFill/>
            <a:miter lim="800000"/>
            <a:headEnd/>
            <a:tailEnd/>
          </a:ln>
        </p:spPr>
        <p:txBody>
          <a:bodyPr>
            <a:spAutoFit/>
          </a:bodyPr>
          <a:lstStyle/>
          <a:p>
            <a:pPr algn="ctr">
              <a:spcBef>
                <a:spcPct val="50000"/>
              </a:spcBef>
            </a:pPr>
            <a:r>
              <a:rPr lang="fr-FR" sz="2000" b="1"/>
              <a:t>Bilan  </a:t>
            </a:r>
          </a:p>
        </p:txBody>
      </p:sp>
      <p:sp>
        <p:nvSpPr>
          <p:cNvPr id="111632" name="Line 16"/>
          <p:cNvSpPr>
            <a:spLocks noChangeShapeType="1"/>
          </p:cNvSpPr>
          <p:nvPr/>
        </p:nvSpPr>
        <p:spPr bwMode="auto">
          <a:xfrm>
            <a:off x="3962400" y="1676400"/>
            <a:ext cx="0" cy="457200"/>
          </a:xfrm>
          <a:prstGeom prst="line">
            <a:avLst/>
          </a:prstGeom>
          <a:noFill/>
          <a:ln w="9525">
            <a:solidFill>
              <a:schemeClr val="tx1"/>
            </a:solidFill>
            <a:round/>
            <a:headEnd/>
            <a:tailEnd type="triangle" w="med" len="med"/>
          </a:ln>
        </p:spPr>
        <p:txBody>
          <a:bodyPr/>
          <a:lstStyle/>
          <a:p>
            <a:endParaRPr lang="fr-FR"/>
          </a:p>
        </p:txBody>
      </p:sp>
      <p:sp>
        <p:nvSpPr>
          <p:cNvPr id="111633" name="Text Box 17"/>
          <p:cNvSpPr txBox="1">
            <a:spLocks noChangeArrowheads="1"/>
          </p:cNvSpPr>
          <p:nvPr/>
        </p:nvSpPr>
        <p:spPr bwMode="auto">
          <a:xfrm>
            <a:off x="2895600" y="2133600"/>
            <a:ext cx="2133600" cy="701675"/>
          </a:xfrm>
          <a:prstGeom prst="rect">
            <a:avLst/>
          </a:prstGeom>
          <a:noFill/>
          <a:ln w="9525">
            <a:noFill/>
            <a:miter lim="800000"/>
            <a:headEnd/>
            <a:tailEnd/>
          </a:ln>
        </p:spPr>
        <p:txBody>
          <a:bodyPr>
            <a:spAutoFit/>
          </a:bodyPr>
          <a:lstStyle/>
          <a:p>
            <a:pPr algn="ctr">
              <a:spcBef>
                <a:spcPct val="50000"/>
              </a:spcBef>
            </a:pPr>
            <a:r>
              <a:rPr lang="fr-FR" sz="2000" b="1"/>
              <a:t>Permettent un niveau d’activité </a:t>
            </a:r>
          </a:p>
        </p:txBody>
      </p:sp>
      <p:sp>
        <p:nvSpPr>
          <p:cNvPr id="111634" name="Line 18"/>
          <p:cNvSpPr>
            <a:spLocks noChangeShapeType="1"/>
          </p:cNvSpPr>
          <p:nvPr/>
        </p:nvSpPr>
        <p:spPr bwMode="auto">
          <a:xfrm>
            <a:off x="3962400" y="2819400"/>
            <a:ext cx="0" cy="457200"/>
          </a:xfrm>
          <a:prstGeom prst="line">
            <a:avLst/>
          </a:prstGeom>
          <a:noFill/>
          <a:ln w="9525">
            <a:solidFill>
              <a:schemeClr val="tx1"/>
            </a:solidFill>
            <a:round/>
            <a:headEnd/>
            <a:tailEnd type="triangle" w="med" len="med"/>
          </a:ln>
        </p:spPr>
        <p:txBody>
          <a:bodyPr/>
          <a:lstStyle/>
          <a:p>
            <a:endParaRPr lang="fr-FR"/>
          </a:p>
        </p:txBody>
      </p:sp>
      <p:sp>
        <p:nvSpPr>
          <p:cNvPr id="111635" name="Text Box 19"/>
          <p:cNvSpPr txBox="1">
            <a:spLocks noChangeArrowheads="1"/>
          </p:cNvSpPr>
          <p:nvPr/>
        </p:nvSpPr>
        <p:spPr bwMode="auto">
          <a:xfrm>
            <a:off x="2895600" y="3276600"/>
            <a:ext cx="2133600" cy="701675"/>
          </a:xfrm>
          <a:prstGeom prst="rect">
            <a:avLst/>
          </a:prstGeom>
          <a:noFill/>
          <a:ln w="9525">
            <a:noFill/>
            <a:miter lim="800000"/>
            <a:headEnd/>
            <a:tailEnd/>
          </a:ln>
        </p:spPr>
        <p:txBody>
          <a:bodyPr>
            <a:spAutoFit/>
          </a:bodyPr>
          <a:lstStyle/>
          <a:p>
            <a:pPr algn="ctr">
              <a:spcBef>
                <a:spcPct val="50000"/>
              </a:spcBef>
            </a:pPr>
            <a:r>
              <a:rPr lang="fr-FR" sz="2000" b="1"/>
              <a:t>dégage des résultats </a:t>
            </a:r>
          </a:p>
        </p:txBody>
      </p:sp>
      <p:sp>
        <p:nvSpPr>
          <p:cNvPr id="111636" name="AutoShape 20"/>
          <p:cNvSpPr>
            <a:spLocks/>
          </p:cNvSpPr>
          <p:nvPr/>
        </p:nvSpPr>
        <p:spPr bwMode="auto">
          <a:xfrm>
            <a:off x="7086600" y="2286000"/>
            <a:ext cx="76200" cy="1828800"/>
          </a:xfrm>
          <a:prstGeom prst="rightBracket">
            <a:avLst>
              <a:gd name="adj" fmla="val 200000"/>
            </a:avLst>
          </a:prstGeom>
          <a:noFill/>
          <a:ln w="9525">
            <a:solidFill>
              <a:schemeClr val="tx1"/>
            </a:solidFill>
            <a:round/>
            <a:headEnd/>
            <a:tailEnd/>
          </a:ln>
        </p:spPr>
        <p:txBody>
          <a:bodyPr wrap="none" anchor="ctr"/>
          <a:lstStyle/>
          <a:p>
            <a:endParaRPr lang="fr-FR"/>
          </a:p>
        </p:txBody>
      </p:sp>
      <p:sp>
        <p:nvSpPr>
          <p:cNvPr id="111637" name="Text Box 21"/>
          <p:cNvSpPr txBox="1">
            <a:spLocks noChangeArrowheads="1"/>
          </p:cNvSpPr>
          <p:nvPr/>
        </p:nvSpPr>
        <p:spPr bwMode="auto">
          <a:xfrm>
            <a:off x="7391400" y="2651125"/>
            <a:ext cx="1600200" cy="854075"/>
          </a:xfrm>
          <a:prstGeom prst="rect">
            <a:avLst/>
          </a:prstGeom>
          <a:noFill/>
          <a:ln w="9525">
            <a:noFill/>
            <a:miter lim="800000"/>
            <a:headEnd/>
            <a:tailEnd/>
          </a:ln>
        </p:spPr>
        <p:txBody>
          <a:bodyPr>
            <a:spAutoFit/>
          </a:bodyPr>
          <a:lstStyle/>
          <a:p>
            <a:pPr algn="ctr">
              <a:spcBef>
                <a:spcPct val="50000"/>
              </a:spcBef>
            </a:pPr>
            <a:r>
              <a:rPr lang="fr-FR" sz="2000" b="1"/>
              <a:t>CPC</a:t>
            </a:r>
          </a:p>
          <a:p>
            <a:pPr algn="ctr">
              <a:spcBef>
                <a:spcPct val="50000"/>
              </a:spcBef>
            </a:pPr>
            <a:r>
              <a:rPr lang="fr-FR" sz="2000" b="1"/>
              <a:t>ESG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additive="base">
                                        <p:cTn id="7" dur="500" fill="hold"/>
                                        <p:tgtEl>
                                          <p:spTgt spid="111618"/>
                                        </p:tgtEl>
                                        <p:attrNameLst>
                                          <p:attrName>ppt_x</p:attrName>
                                        </p:attrNameLst>
                                      </p:cBhvr>
                                      <p:tavLst>
                                        <p:tav tm="0">
                                          <p:val>
                                            <p:strVal val="0-#ppt_w/2"/>
                                          </p:val>
                                        </p:tav>
                                        <p:tav tm="100000">
                                          <p:val>
                                            <p:strVal val="#ppt_x"/>
                                          </p:val>
                                        </p:tav>
                                      </p:tavLst>
                                    </p:anim>
                                    <p:anim calcmode="lin" valueType="num">
                                      <p:cBhvr additive="base">
                                        <p:cTn id="8" dur="500" fill="hold"/>
                                        <p:tgtEl>
                                          <p:spTgt spid="1116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 calcmode="lin" valueType="num">
                                      <p:cBhvr additive="base">
                                        <p:cTn id="13" dur="500" fill="hold"/>
                                        <p:tgtEl>
                                          <p:spTgt spid="111621"/>
                                        </p:tgtEl>
                                        <p:attrNameLst>
                                          <p:attrName>ppt_x</p:attrName>
                                        </p:attrNameLst>
                                      </p:cBhvr>
                                      <p:tavLst>
                                        <p:tav tm="0">
                                          <p:val>
                                            <p:strVal val="0-#ppt_w/2"/>
                                          </p:val>
                                        </p:tav>
                                        <p:tav tm="100000">
                                          <p:val>
                                            <p:strVal val="#ppt_x"/>
                                          </p:val>
                                        </p:tav>
                                      </p:tavLst>
                                    </p:anim>
                                    <p:anim calcmode="lin" valueType="num">
                                      <p:cBhvr additive="base">
                                        <p:cTn id="14"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2"/>
                                        </p:tgtEl>
                                        <p:attrNameLst>
                                          <p:attrName>style.visibility</p:attrName>
                                        </p:attrNameLst>
                                      </p:cBhvr>
                                      <p:to>
                                        <p:strVal val="visible"/>
                                      </p:to>
                                    </p:set>
                                    <p:anim calcmode="lin" valueType="num">
                                      <p:cBhvr additive="base">
                                        <p:cTn id="19" dur="500" fill="hold"/>
                                        <p:tgtEl>
                                          <p:spTgt spid="111622"/>
                                        </p:tgtEl>
                                        <p:attrNameLst>
                                          <p:attrName>ppt_x</p:attrName>
                                        </p:attrNameLst>
                                      </p:cBhvr>
                                      <p:tavLst>
                                        <p:tav tm="0">
                                          <p:val>
                                            <p:strVal val="0-#ppt_w/2"/>
                                          </p:val>
                                        </p:tav>
                                        <p:tav tm="100000">
                                          <p:val>
                                            <p:strVal val="#ppt_x"/>
                                          </p:val>
                                        </p:tav>
                                      </p:tavLst>
                                    </p:anim>
                                    <p:anim calcmode="lin" valueType="num">
                                      <p:cBhvr additive="base">
                                        <p:cTn id="20" dur="500" fill="hold"/>
                                        <p:tgtEl>
                                          <p:spTgt spid="1116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23"/>
                                        </p:tgtEl>
                                        <p:attrNameLst>
                                          <p:attrName>style.visibility</p:attrName>
                                        </p:attrNameLst>
                                      </p:cBhvr>
                                      <p:to>
                                        <p:strVal val="visible"/>
                                      </p:to>
                                    </p:set>
                                    <p:anim calcmode="lin" valueType="num">
                                      <p:cBhvr additive="base">
                                        <p:cTn id="25" dur="500" fill="hold"/>
                                        <p:tgtEl>
                                          <p:spTgt spid="111623"/>
                                        </p:tgtEl>
                                        <p:attrNameLst>
                                          <p:attrName>ppt_x</p:attrName>
                                        </p:attrNameLst>
                                      </p:cBhvr>
                                      <p:tavLst>
                                        <p:tav tm="0">
                                          <p:val>
                                            <p:strVal val="0-#ppt_w/2"/>
                                          </p:val>
                                        </p:tav>
                                        <p:tav tm="100000">
                                          <p:val>
                                            <p:strVal val="#ppt_x"/>
                                          </p:val>
                                        </p:tav>
                                      </p:tavLst>
                                    </p:anim>
                                    <p:anim calcmode="lin" valueType="num">
                                      <p:cBhvr additive="base">
                                        <p:cTn id="26" dur="500" fill="hold"/>
                                        <p:tgtEl>
                                          <p:spTgt spid="1116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626"/>
                                        </p:tgtEl>
                                        <p:attrNameLst>
                                          <p:attrName>style.visibility</p:attrName>
                                        </p:attrNameLst>
                                      </p:cBhvr>
                                      <p:to>
                                        <p:strVal val="visible"/>
                                      </p:to>
                                    </p:set>
                                    <p:anim calcmode="lin" valueType="num">
                                      <p:cBhvr additive="base">
                                        <p:cTn id="31" dur="500" fill="hold"/>
                                        <p:tgtEl>
                                          <p:spTgt spid="111626"/>
                                        </p:tgtEl>
                                        <p:attrNameLst>
                                          <p:attrName>ppt_x</p:attrName>
                                        </p:attrNameLst>
                                      </p:cBhvr>
                                      <p:tavLst>
                                        <p:tav tm="0">
                                          <p:val>
                                            <p:strVal val="0-#ppt_w/2"/>
                                          </p:val>
                                        </p:tav>
                                        <p:tav tm="100000">
                                          <p:val>
                                            <p:strVal val="#ppt_x"/>
                                          </p:val>
                                        </p:tav>
                                      </p:tavLst>
                                    </p:anim>
                                    <p:anim calcmode="lin" valueType="num">
                                      <p:cBhvr additive="base">
                                        <p:cTn id="32" dur="500" fill="hold"/>
                                        <p:tgtEl>
                                          <p:spTgt spid="1116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1628"/>
                                        </p:tgtEl>
                                        <p:attrNameLst>
                                          <p:attrName>style.visibility</p:attrName>
                                        </p:attrNameLst>
                                      </p:cBhvr>
                                      <p:to>
                                        <p:strVal val="visible"/>
                                      </p:to>
                                    </p:set>
                                    <p:anim calcmode="lin" valueType="num">
                                      <p:cBhvr additive="base">
                                        <p:cTn id="37" dur="500" fill="hold"/>
                                        <p:tgtEl>
                                          <p:spTgt spid="111628"/>
                                        </p:tgtEl>
                                        <p:attrNameLst>
                                          <p:attrName>ppt_x</p:attrName>
                                        </p:attrNameLst>
                                      </p:cBhvr>
                                      <p:tavLst>
                                        <p:tav tm="0">
                                          <p:val>
                                            <p:strVal val="0-#ppt_w/2"/>
                                          </p:val>
                                        </p:tav>
                                        <p:tav tm="100000">
                                          <p:val>
                                            <p:strVal val="#ppt_x"/>
                                          </p:val>
                                        </p:tav>
                                      </p:tavLst>
                                    </p:anim>
                                    <p:anim calcmode="lin" valueType="num">
                                      <p:cBhvr additive="base">
                                        <p:cTn id="38" dur="500" fill="hold"/>
                                        <p:tgtEl>
                                          <p:spTgt spid="1116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1627"/>
                                        </p:tgtEl>
                                        <p:attrNameLst>
                                          <p:attrName>style.visibility</p:attrName>
                                        </p:attrNameLst>
                                      </p:cBhvr>
                                      <p:to>
                                        <p:strVal val="visible"/>
                                      </p:to>
                                    </p:set>
                                    <p:anim calcmode="lin" valueType="num">
                                      <p:cBhvr additive="base">
                                        <p:cTn id="43" dur="500" fill="hold"/>
                                        <p:tgtEl>
                                          <p:spTgt spid="111627"/>
                                        </p:tgtEl>
                                        <p:attrNameLst>
                                          <p:attrName>ppt_x</p:attrName>
                                        </p:attrNameLst>
                                      </p:cBhvr>
                                      <p:tavLst>
                                        <p:tav tm="0">
                                          <p:val>
                                            <p:strVal val="0-#ppt_w/2"/>
                                          </p:val>
                                        </p:tav>
                                        <p:tav tm="100000">
                                          <p:val>
                                            <p:strVal val="#ppt_x"/>
                                          </p:val>
                                        </p:tav>
                                      </p:tavLst>
                                    </p:anim>
                                    <p:anim calcmode="lin" valueType="num">
                                      <p:cBhvr additive="base">
                                        <p:cTn id="44" dur="500" fill="hold"/>
                                        <p:tgtEl>
                                          <p:spTgt spid="1116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1629"/>
                                        </p:tgtEl>
                                        <p:attrNameLst>
                                          <p:attrName>style.visibility</p:attrName>
                                        </p:attrNameLst>
                                      </p:cBhvr>
                                      <p:to>
                                        <p:strVal val="visible"/>
                                      </p:to>
                                    </p:set>
                                    <p:anim calcmode="lin" valueType="num">
                                      <p:cBhvr additive="base">
                                        <p:cTn id="49" dur="500" fill="hold"/>
                                        <p:tgtEl>
                                          <p:spTgt spid="111629"/>
                                        </p:tgtEl>
                                        <p:attrNameLst>
                                          <p:attrName>ppt_x</p:attrName>
                                        </p:attrNameLst>
                                      </p:cBhvr>
                                      <p:tavLst>
                                        <p:tav tm="0">
                                          <p:val>
                                            <p:strVal val="0-#ppt_w/2"/>
                                          </p:val>
                                        </p:tav>
                                        <p:tav tm="100000">
                                          <p:val>
                                            <p:strVal val="#ppt_x"/>
                                          </p:val>
                                        </p:tav>
                                      </p:tavLst>
                                    </p:anim>
                                    <p:anim calcmode="lin" valueType="num">
                                      <p:cBhvr additive="base">
                                        <p:cTn id="50" dur="500" fill="hold"/>
                                        <p:tgtEl>
                                          <p:spTgt spid="1116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1630"/>
                                        </p:tgtEl>
                                        <p:attrNameLst>
                                          <p:attrName>style.visibility</p:attrName>
                                        </p:attrNameLst>
                                      </p:cBhvr>
                                      <p:to>
                                        <p:strVal val="visible"/>
                                      </p:to>
                                    </p:set>
                                    <p:anim calcmode="lin" valueType="num">
                                      <p:cBhvr additive="base">
                                        <p:cTn id="55" dur="500" fill="hold"/>
                                        <p:tgtEl>
                                          <p:spTgt spid="111630"/>
                                        </p:tgtEl>
                                        <p:attrNameLst>
                                          <p:attrName>ppt_x</p:attrName>
                                        </p:attrNameLst>
                                      </p:cBhvr>
                                      <p:tavLst>
                                        <p:tav tm="0">
                                          <p:val>
                                            <p:strVal val="0-#ppt_w/2"/>
                                          </p:val>
                                        </p:tav>
                                        <p:tav tm="100000">
                                          <p:val>
                                            <p:strVal val="#ppt_x"/>
                                          </p:val>
                                        </p:tav>
                                      </p:tavLst>
                                    </p:anim>
                                    <p:anim calcmode="lin" valueType="num">
                                      <p:cBhvr additive="base">
                                        <p:cTn id="56" dur="500" fill="hold"/>
                                        <p:tgtEl>
                                          <p:spTgt spid="11163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1631"/>
                                        </p:tgtEl>
                                        <p:attrNameLst>
                                          <p:attrName>style.visibility</p:attrName>
                                        </p:attrNameLst>
                                      </p:cBhvr>
                                      <p:to>
                                        <p:strVal val="visible"/>
                                      </p:to>
                                    </p:set>
                                    <p:anim calcmode="lin" valueType="num">
                                      <p:cBhvr additive="base">
                                        <p:cTn id="61" dur="500" fill="hold"/>
                                        <p:tgtEl>
                                          <p:spTgt spid="111631"/>
                                        </p:tgtEl>
                                        <p:attrNameLst>
                                          <p:attrName>ppt_x</p:attrName>
                                        </p:attrNameLst>
                                      </p:cBhvr>
                                      <p:tavLst>
                                        <p:tav tm="0">
                                          <p:val>
                                            <p:strVal val="0-#ppt_w/2"/>
                                          </p:val>
                                        </p:tav>
                                        <p:tav tm="100000">
                                          <p:val>
                                            <p:strVal val="#ppt_x"/>
                                          </p:val>
                                        </p:tav>
                                      </p:tavLst>
                                    </p:anim>
                                    <p:anim calcmode="lin" valueType="num">
                                      <p:cBhvr additive="base">
                                        <p:cTn id="62" dur="500" fill="hold"/>
                                        <p:tgtEl>
                                          <p:spTgt spid="11163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1632"/>
                                        </p:tgtEl>
                                        <p:attrNameLst>
                                          <p:attrName>style.visibility</p:attrName>
                                        </p:attrNameLst>
                                      </p:cBhvr>
                                      <p:to>
                                        <p:strVal val="visible"/>
                                      </p:to>
                                    </p:set>
                                    <p:anim calcmode="lin" valueType="num">
                                      <p:cBhvr additive="base">
                                        <p:cTn id="67" dur="500" fill="hold"/>
                                        <p:tgtEl>
                                          <p:spTgt spid="111632"/>
                                        </p:tgtEl>
                                        <p:attrNameLst>
                                          <p:attrName>ppt_x</p:attrName>
                                        </p:attrNameLst>
                                      </p:cBhvr>
                                      <p:tavLst>
                                        <p:tav tm="0">
                                          <p:val>
                                            <p:strVal val="0-#ppt_w/2"/>
                                          </p:val>
                                        </p:tav>
                                        <p:tav tm="100000">
                                          <p:val>
                                            <p:strVal val="#ppt_x"/>
                                          </p:val>
                                        </p:tav>
                                      </p:tavLst>
                                    </p:anim>
                                    <p:anim calcmode="lin" valueType="num">
                                      <p:cBhvr additive="base">
                                        <p:cTn id="68" dur="500" fill="hold"/>
                                        <p:tgtEl>
                                          <p:spTgt spid="11163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1633"/>
                                        </p:tgtEl>
                                        <p:attrNameLst>
                                          <p:attrName>style.visibility</p:attrName>
                                        </p:attrNameLst>
                                      </p:cBhvr>
                                      <p:to>
                                        <p:strVal val="visible"/>
                                      </p:to>
                                    </p:set>
                                    <p:anim calcmode="lin" valueType="num">
                                      <p:cBhvr additive="base">
                                        <p:cTn id="73" dur="500" fill="hold"/>
                                        <p:tgtEl>
                                          <p:spTgt spid="111633"/>
                                        </p:tgtEl>
                                        <p:attrNameLst>
                                          <p:attrName>ppt_x</p:attrName>
                                        </p:attrNameLst>
                                      </p:cBhvr>
                                      <p:tavLst>
                                        <p:tav tm="0">
                                          <p:val>
                                            <p:strVal val="0-#ppt_w/2"/>
                                          </p:val>
                                        </p:tav>
                                        <p:tav tm="100000">
                                          <p:val>
                                            <p:strVal val="#ppt_x"/>
                                          </p:val>
                                        </p:tav>
                                      </p:tavLst>
                                    </p:anim>
                                    <p:anim calcmode="lin" valueType="num">
                                      <p:cBhvr additive="base">
                                        <p:cTn id="74" dur="500" fill="hold"/>
                                        <p:tgtEl>
                                          <p:spTgt spid="11163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1635"/>
                                        </p:tgtEl>
                                        <p:attrNameLst>
                                          <p:attrName>style.visibility</p:attrName>
                                        </p:attrNameLst>
                                      </p:cBhvr>
                                      <p:to>
                                        <p:strVal val="visible"/>
                                      </p:to>
                                    </p:set>
                                    <p:anim calcmode="lin" valueType="num">
                                      <p:cBhvr additive="base">
                                        <p:cTn id="79" dur="500" fill="hold"/>
                                        <p:tgtEl>
                                          <p:spTgt spid="111635"/>
                                        </p:tgtEl>
                                        <p:attrNameLst>
                                          <p:attrName>ppt_x</p:attrName>
                                        </p:attrNameLst>
                                      </p:cBhvr>
                                      <p:tavLst>
                                        <p:tav tm="0">
                                          <p:val>
                                            <p:strVal val="0-#ppt_w/2"/>
                                          </p:val>
                                        </p:tav>
                                        <p:tav tm="100000">
                                          <p:val>
                                            <p:strVal val="#ppt_x"/>
                                          </p:val>
                                        </p:tav>
                                      </p:tavLst>
                                    </p:anim>
                                    <p:anim calcmode="lin" valueType="num">
                                      <p:cBhvr additive="base">
                                        <p:cTn id="80" dur="500" fill="hold"/>
                                        <p:tgtEl>
                                          <p:spTgt spid="11163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11634"/>
                                        </p:tgtEl>
                                        <p:attrNameLst>
                                          <p:attrName>style.visibility</p:attrName>
                                        </p:attrNameLst>
                                      </p:cBhvr>
                                      <p:to>
                                        <p:strVal val="visible"/>
                                      </p:to>
                                    </p:set>
                                    <p:anim calcmode="lin" valueType="num">
                                      <p:cBhvr additive="base">
                                        <p:cTn id="85" dur="500" fill="hold"/>
                                        <p:tgtEl>
                                          <p:spTgt spid="111634"/>
                                        </p:tgtEl>
                                        <p:attrNameLst>
                                          <p:attrName>ppt_x</p:attrName>
                                        </p:attrNameLst>
                                      </p:cBhvr>
                                      <p:tavLst>
                                        <p:tav tm="0">
                                          <p:val>
                                            <p:strVal val="0-#ppt_w/2"/>
                                          </p:val>
                                        </p:tav>
                                        <p:tav tm="100000">
                                          <p:val>
                                            <p:strVal val="#ppt_x"/>
                                          </p:val>
                                        </p:tav>
                                      </p:tavLst>
                                    </p:anim>
                                    <p:anim calcmode="lin" valueType="num">
                                      <p:cBhvr additive="base">
                                        <p:cTn id="86" dur="500" fill="hold"/>
                                        <p:tgtEl>
                                          <p:spTgt spid="11163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11636"/>
                                        </p:tgtEl>
                                        <p:attrNameLst>
                                          <p:attrName>style.visibility</p:attrName>
                                        </p:attrNameLst>
                                      </p:cBhvr>
                                      <p:to>
                                        <p:strVal val="visible"/>
                                      </p:to>
                                    </p:set>
                                    <p:anim calcmode="lin" valueType="num">
                                      <p:cBhvr additive="base">
                                        <p:cTn id="91" dur="500" fill="hold"/>
                                        <p:tgtEl>
                                          <p:spTgt spid="111636"/>
                                        </p:tgtEl>
                                        <p:attrNameLst>
                                          <p:attrName>ppt_x</p:attrName>
                                        </p:attrNameLst>
                                      </p:cBhvr>
                                      <p:tavLst>
                                        <p:tav tm="0">
                                          <p:val>
                                            <p:strVal val="0-#ppt_w/2"/>
                                          </p:val>
                                        </p:tav>
                                        <p:tav tm="100000">
                                          <p:val>
                                            <p:strVal val="#ppt_x"/>
                                          </p:val>
                                        </p:tav>
                                      </p:tavLst>
                                    </p:anim>
                                    <p:anim calcmode="lin" valueType="num">
                                      <p:cBhvr additive="base">
                                        <p:cTn id="92" dur="500" fill="hold"/>
                                        <p:tgtEl>
                                          <p:spTgt spid="11163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11637"/>
                                        </p:tgtEl>
                                        <p:attrNameLst>
                                          <p:attrName>style.visibility</p:attrName>
                                        </p:attrNameLst>
                                      </p:cBhvr>
                                      <p:to>
                                        <p:strVal val="visible"/>
                                      </p:to>
                                    </p:set>
                                    <p:anim calcmode="lin" valueType="num">
                                      <p:cBhvr additive="base">
                                        <p:cTn id="97" dur="500" fill="hold"/>
                                        <p:tgtEl>
                                          <p:spTgt spid="111637"/>
                                        </p:tgtEl>
                                        <p:attrNameLst>
                                          <p:attrName>ppt_x</p:attrName>
                                        </p:attrNameLst>
                                      </p:cBhvr>
                                      <p:tavLst>
                                        <p:tav tm="0">
                                          <p:val>
                                            <p:strVal val="0-#ppt_w/2"/>
                                          </p:val>
                                        </p:tav>
                                        <p:tav tm="100000">
                                          <p:val>
                                            <p:strVal val="#ppt_x"/>
                                          </p:val>
                                        </p:tav>
                                      </p:tavLst>
                                    </p:anim>
                                    <p:anim calcmode="lin" valueType="num">
                                      <p:cBhvr additive="base">
                                        <p:cTn id="98" dur="500" fill="hold"/>
                                        <p:tgtEl>
                                          <p:spTgt spid="11163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11619"/>
                                        </p:tgtEl>
                                        <p:attrNameLst>
                                          <p:attrName>style.visibility</p:attrName>
                                        </p:attrNameLst>
                                      </p:cBhvr>
                                      <p:to>
                                        <p:strVal val="visible"/>
                                      </p:to>
                                    </p:set>
                                    <p:anim calcmode="lin" valueType="num">
                                      <p:cBhvr additive="base">
                                        <p:cTn id="103" dur="500" fill="hold"/>
                                        <p:tgtEl>
                                          <p:spTgt spid="111619"/>
                                        </p:tgtEl>
                                        <p:attrNameLst>
                                          <p:attrName>ppt_x</p:attrName>
                                        </p:attrNameLst>
                                      </p:cBhvr>
                                      <p:tavLst>
                                        <p:tav tm="0">
                                          <p:val>
                                            <p:strVal val="0-#ppt_w/2"/>
                                          </p:val>
                                        </p:tav>
                                        <p:tav tm="100000">
                                          <p:val>
                                            <p:strVal val="#ppt_x"/>
                                          </p:val>
                                        </p:tav>
                                      </p:tavLst>
                                    </p:anim>
                                    <p:anim calcmode="lin" valueType="num">
                                      <p:cBhvr additive="base">
                                        <p:cTn id="104" dur="500" fill="hold"/>
                                        <p:tgtEl>
                                          <p:spTgt spid="1116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autoUpdateAnimBg="0"/>
      <p:bldP spid="111621" grpId="0" autoUpdateAnimBg="0"/>
      <p:bldP spid="111622" grpId="0" animBg="1"/>
      <p:bldP spid="111623" grpId="0" autoUpdateAnimBg="0"/>
      <p:bldP spid="111626" grpId="0" animBg="1"/>
      <p:bldP spid="111627" grpId="0" animBg="1"/>
      <p:bldP spid="111628" grpId="0" autoUpdateAnimBg="0"/>
      <p:bldP spid="111629" grpId="0" autoUpdateAnimBg="0"/>
      <p:bldP spid="111630" grpId="0" animBg="1"/>
      <p:bldP spid="111631" grpId="0" autoUpdateAnimBg="0"/>
      <p:bldP spid="111632" grpId="0" animBg="1"/>
      <p:bldP spid="111633" grpId="0" autoUpdateAnimBg="0"/>
      <p:bldP spid="111634" grpId="0" animBg="1"/>
      <p:bldP spid="111635" grpId="0" autoUpdateAnimBg="0"/>
      <p:bldP spid="111636" grpId="0" animBg="1"/>
      <p:bldP spid="11163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52400" y="1143000"/>
            <a:ext cx="8839200" cy="2895600"/>
          </a:xfrm>
          <a:prstGeom prst="horizontalScroll">
            <a:avLst>
              <a:gd name="adj" fmla="val 12500"/>
            </a:avLst>
          </a:prstGeom>
          <a:gradFill rotWithShape="0">
            <a:gsLst>
              <a:gs pos="0">
                <a:srgbClr val="FF99FF"/>
              </a:gs>
              <a:gs pos="50000">
                <a:srgbClr val="FFFFFF"/>
              </a:gs>
              <a:gs pos="100000">
                <a:srgbClr val="FF99FF"/>
              </a:gs>
            </a:gsLst>
            <a:lin ang="5400000" scaled="1"/>
          </a:gradFill>
          <a:ln w="9525">
            <a:solidFill>
              <a:schemeClr val="bg2"/>
            </a:solidFill>
            <a:round/>
            <a:headEnd/>
            <a:tailEnd/>
          </a:ln>
          <a:effectLst/>
        </p:spPr>
        <p:txBody>
          <a:bodyPr wrap="none" anchor="ctr"/>
          <a:lstStyle/>
          <a:p>
            <a:pPr algn="ctr">
              <a:defRPr/>
            </a:pPr>
            <a:r>
              <a:rPr lang="fr-FR" sz="3200" b="1">
                <a:solidFill>
                  <a:srgbClr val="CC0099"/>
                </a:solidFill>
                <a:effectLst>
                  <a:outerShdw blurRad="38100" dist="38100" dir="2700000" algn="tl">
                    <a:srgbClr val="000000"/>
                  </a:outerShdw>
                </a:effectLst>
                <a:latin typeface="Algerian" pitchFamily="82" charset="0"/>
              </a:rPr>
              <a:t>analyse des performances d’activité </a:t>
            </a:r>
          </a:p>
          <a:p>
            <a:pPr algn="ctr">
              <a:defRPr/>
            </a:pPr>
            <a:endParaRPr lang="fr-FR" sz="3200" b="1">
              <a:solidFill>
                <a:srgbClr val="CC0099"/>
              </a:solidFill>
              <a:effectLst>
                <a:outerShdw blurRad="38100" dist="38100" dir="2700000" algn="tl">
                  <a:srgbClr val="000000"/>
                </a:outerShdw>
              </a:effectLst>
              <a:latin typeface="Algerian" pitchFamily="82" charset="0"/>
            </a:endParaRPr>
          </a:p>
        </p:txBody>
      </p:sp>
      <p:sp>
        <p:nvSpPr>
          <p:cNvPr id="3" name="ZoneTexte 2"/>
          <p:cNvSpPr txBox="1"/>
          <p:nvPr/>
        </p:nvSpPr>
        <p:spPr>
          <a:xfrm>
            <a:off x="1259632" y="4365104"/>
            <a:ext cx="6264696" cy="954107"/>
          </a:xfrm>
          <a:prstGeom prst="rect">
            <a:avLst/>
          </a:prstGeom>
          <a:noFill/>
        </p:spPr>
        <p:txBody>
          <a:bodyPr wrap="square" rtlCol="0">
            <a:spAutoFit/>
          </a:bodyPr>
          <a:lstStyle/>
          <a:p>
            <a:r>
              <a:rPr lang="fr-FR" dirty="0" smtClean="0"/>
              <a:t>Compte de résultat – Solde Intermédiaire de Gestion – CAF - Marge commerciale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arn(inVertical)">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p:cNvPicPr>
            <a:picLocks noChangeAspect="1" noChangeArrowheads="1"/>
          </p:cNvPicPr>
          <p:nvPr/>
        </p:nvPicPr>
        <p:blipFill>
          <a:blip r:embed="rId2" cstate="print"/>
          <a:srcRect/>
          <a:stretch>
            <a:fillRect/>
          </a:stretch>
        </p:blipFill>
        <p:spPr bwMode="auto">
          <a:xfrm>
            <a:off x="251520" y="620688"/>
            <a:ext cx="8712968" cy="518457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188640"/>
            <a:ext cx="8712968" cy="5755422"/>
          </a:xfrm>
          <a:prstGeom prst="rect">
            <a:avLst/>
          </a:prstGeom>
          <a:noFill/>
        </p:spPr>
        <p:txBody>
          <a:bodyPr wrap="square" rtlCol="0">
            <a:spAutoFit/>
          </a:bodyPr>
          <a:lstStyle/>
          <a:p>
            <a:pPr algn="just"/>
            <a:r>
              <a:rPr lang="fr-FR" sz="1600" b="1" dirty="0" smtClean="0"/>
              <a:t>Charges et produits d'exploitation</a:t>
            </a:r>
            <a:r>
              <a:rPr lang="fr-FR" sz="1600" dirty="0" smtClean="0"/>
              <a:t> :</a:t>
            </a:r>
          </a:p>
          <a:p>
            <a:pPr algn="just"/>
            <a:r>
              <a:rPr lang="fr-FR" sz="1600" dirty="0" smtClean="0"/>
              <a:t>Il s'agit des charges et produits d'exploitation engendrés par l'activité industrielle et/ou commerciale normale et courante de l'entreprise.</a:t>
            </a:r>
          </a:p>
          <a:p>
            <a:pPr algn="just"/>
            <a:endParaRPr lang="fr-FR" sz="1600" dirty="0" smtClean="0"/>
          </a:p>
          <a:p>
            <a:pPr algn="just"/>
            <a:r>
              <a:rPr lang="fr-FR" sz="1600" b="1" dirty="0" smtClean="0"/>
              <a:t>Charges et produits financiers</a:t>
            </a:r>
            <a:r>
              <a:rPr lang="fr-FR" sz="1600" dirty="0" smtClean="0"/>
              <a:t> </a:t>
            </a:r>
          </a:p>
          <a:p>
            <a:pPr algn="just"/>
            <a:r>
              <a:rPr lang="fr-FR" sz="1600" dirty="0" smtClean="0"/>
              <a:t>Les charges et produits financiers sont dissociés du cycle d'exploitation. On retrouve la distinction économique entre l'investissement et le financement. Les charges financières comprennent principalement les intérêts versés par l'entreprise à ses prêteurs. Les produits financiers comprennent les revenus (intérêts et dividendes) issus des titres (de participation ou de placement) ou de créances détenus par l'entreprise. Il est à remarquer que l'on trouve aussi bien des éléments courants intérêts versés aux prêteurs, escomptes accordés aux clients) que des éléments exceptionnels (pertes ou gain de change). Le caractère financier l'emporte sur la distinction entre le courant et l'exceptionnel. Cela rend difficile l'interprétation et le suivi dans le temps du résultat financier.</a:t>
            </a:r>
          </a:p>
          <a:p>
            <a:pPr algn="just"/>
            <a:endParaRPr lang="fr-FR" sz="1600" dirty="0" smtClean="0"/>
          </a:p>
          <a:p>
            <a:pPr algn="just"/>
            <a:r>
              <a:rPr lang="fr-FR" sz="1600" b="1" dirty="0" smtClean="0"/>
              <a:t>Charges et produits exceptionnel</a:t>
            </a:r>
            <a:r>
              <a:rPr lang="fr-FR" sz="1600" dirty="0" smtClean="0"/>
              <a:t> </a:t>
            </a:r>
          </a:p>
          <a:p>
            <a:pPr algn="just"/>
            <a:r>
              <a:rPr lang="fr-FR" sz="1600" dirty="0" smtClean="0"/>
              <a:t>Les charges et produits exceptionnel sont engendrés par des opérations hors gestions courante et présentant le plus souvent un caractère occasionnel, inhabituel.</a:t>
            </a:r>
          </a:p>
          <a:p>
            <a:pPr algn="just"/>
            <a:endParaRPr lang="fr-FR" sz="1600" dirty="0" smtClean="0"/>
          </a:p>
          <a:p>
            <a:pPr algn="just"/>
            <a:r>
              <a:rPr lang="fr-FR" sz="1600" b="1" dirty="0" smtClean="0"/>
              <a:t>Participation des salariés</a:t>
            </a:r>
            <a:r>
              <a:rPr lang="fr-FR" sz="1600" dirty="0" smtClean="0"/>
              <a:t> </a:t>
            </a:r>
          </a:p>
          <a:p>
            <a:pPr algn="just"/>
            <a:r>
              <a:rPr lang="fr-FR" sz="1600" dirty="0" smtClean="0"/>
              <a:t>Les entreprises qui emploient au moins 50 salariés sont tenues d'attribuer une participation à leurs bénéfices à l'ensemble de leur personnel.</a:t>
            </a:r>
          </a:p>
          <a:p>
            <a:pPr algn="just"/>
            <a:endParaRPr lang="fr-FR" sz="1600" dirty="0" smtClean="0"/>
          </a:p>
          <a:p>
            <a:pPr algn="just"/>
            <a:r>
              <a:rPr lang="fr-FR" sz="1600" b="1" dirty="0" smtClean="0"/>
              <a:t>Formule</a:t>
            </a:r>
            <a:r>
              <a:rPr lang="fr-FR" sz="1600" dirty="0" smtClean="0"/>
              <a:t> : P = ½ (bénéfice net de l'exercice – 0.05 capitaux propres) * salaires bruts / valeur ajoutée</a:t>
            </a:r>
            <a:endParaRPr lang="fr-F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descr="http://ressources.aunege.fr/nuxeo/site/esupversions/a5f34a95-96f7-4009-8043-3d240135c411/AnaFinPax/res/tableau2_1_2_1.jpg"/>
          <p:cNvPicPr>
            <a:picLocks noChangeAspect="1" noChangeArrowheads="1"/>
          </p:cNvPicPr>
          <p:nvPr/>
        </p:nvPicPr>
        <p:blipFill>
          <a:blip r:embed="rId2" cstate="print"/>
          <a:srcRect/>
          <a:stretch>
            <a:fillRect/>
          </a:stretch>
        </p:blipFill>
        <p:spPr bwMode="auto">
          <a:xfrm>
            <a:off x="1547664" y="2132856"/>
            <a:ext cx="5953125" cy="3362326"/>
          </a:xfrm>
          <a:prstGeom prst="rect">
            <a:avLst/>
          </a:prstGeom>
          <a:noFill/>
        </p:spPr>
      </p:pic>
      <p:sp>
        <p:nvSpPr>
          <p:cNvPr id="5" name="ZoneTexte 4"/>
          <p:cNvSpPr txBox="1"/>
          <p:nvPr/>
        </p:nvSpPr>
        <p:spPr>
          <a:xfrm>
            <a:off x="611560" y="557064"/>
            <a:ext cx="7776864" cy="523220"/>
          </a:xfrm>
          <a:prstGeom prst="rect">
            <a:avLst/>
          </a:prstGeom>
          <a:noFill/>
        </p:spPr>
        <p:txBody>
          <a:bodyPr wrap="square" rtlCol="0">
            <a:spAutoFit/>
          </a:bodyPr>
          <a:lstStyle/>
          <a:p>
            <a:pPr algn="ctr"/>
            <a:r>
              <a:rPr lang="fr-FR" b="1" dirty="0" smtClean="0"/>
              <a:t>Distinction exploitation/financier/ exceptionnel</a:t>
            </a:r>
            <a:endParaRPr lang="fr-F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ChangeArrowheads="1"/>
          </p:cNvSpPr>
          <p:nvPr/>
        </p:nvSpPr>
        <p:spPr bwMode="auto">
          <a:xfrm>
            <a:off x="323528" y="324522"/>
            <a:ext cx="864096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rPr>
              <a:t>Le </a:t>
            </a:r>
            <a:r>
              <a:rPr kumimoji="0" lang="en-US" sz="2000" b="1" i="0" u="none" strike="noStrike" cap="none" normalizeH="0" baseline="0" dirty="0" err="1" smtClean="0">
                <a:ln>
                  <a:noFill/>
                </a:ln>
                <a:solidFill>
                  <a:schemeClr val="tx1"/>
                </a:solidFill>
                <a:effectLst/>
                <a:latin typeface="Times New Roman" pitchFamily="18" charset="0"/>
              </a:rPr>
              <a:t>résultat</a:t>
            </a:r>
            <a:r>
              <a:rPr kumimoji="0" lang="en-US" sz="2000" b="1" i="0" u="none" strike="noStrike" cap="none" normalizeH="0" baseline="0" dirty="0" smtClean="0">
                <a:ln>
                  <a:noFill/>
                </a:ln>
                <a:solidFill>
                  <a:schemeClr val="tx1"/>
                </a:solidFill>
                <a:effectLst/>
                <a:latin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rPr>
              <a:t>d'exploitation</a:t>
            </a:r>
            <a:r>
              <a:rPr kumimoji="0" lang="en-US" sz="2000" b="0" i="0" u="none" strike="noStrike" cap="none" normalizeH="0" baseline="0" dirty="0" smtClean="0">
                <a:ln>
                  <a:noFill/>
                </a:ln>
                <a:solidFill>
                  <a:schemeClr val="tx1"/>
                </a:solidFill>
                <a:effectLst/>
                <a:latin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Il </a:t>
            </a:r>
            <a:r>
              <a:rPr kumimoji="0" lang="en-US" sz="2000" b="0" i="0" u="none" strike="noStrike" cap="none" normalizeH="0" baseline="0" dirty="0" err="1" smtClean="0">
                <a:ln>
                  <a:noFill/>
                </a:ln>
                <a:solidFill>
                  <a:schemeClr val="tx1"/>
                </a:solidFill>
                <a:effectLst/>
                <a:latin typeface="Times New Roman" pitchFamily="18" charset="0"/>
              </a:rPr>
              <a:t>exprime</a:t>
            </a:r>
            <a:r>
              <a:rPr kumimoji="0" lang="en-US" sz="2000" b="0" i="0" u="none" strike="noStrike" cap="none" normalizeH="0" baseline="0" dirty="0" smtClean="0">
                <a:ln>
                  <a:noFill/>
                </a:ln>
                <a:solidFill>
                  <a:schemeClr val="tx1"/>
                </a:solidFill>
                <a:effectLst/>
                <a:latin typeface="Times New Roman" pitchFamily="18" charset="0"/>
              </a:rPr>
              <a:t> la performance de </a:t>
            </a:r>
            <a:r>
              <a:rPr kumimoji="0" lang="en-US" sz="2000" b="0" i="0" u="none" strike="noStrike" cap="none" normalizeH="0" baseline="0" dirty="0" err="1" smtClean="0">
                <a:ln>
                  <a:noFill/>
                </a:ln>
                <a:solidFill>
                  <a:schemeClr val="tx1"/>
                </a:solidFill>
                <a:effectLst/>
                <a:latin typeface="Times New Roman" pitchFamily="18" charset="0"/>
              </a:rPr>
              <a:t>l'entreprise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dans</a:t>
            </a:r>
            <a:r>
              <a:rPr kumimoji="0" lang="en-US" sz="2000" b="0" i="0" u="none" strike="noStrike" cap="none" normalizeH="0" baseline="0" dirty="0" smtClean="0">
                <a:ln>
                  <a:noFill/>
                </a:ln>
                <a:solidFill>
                  <a:schemeClr val="tx1"/>
                </a:solidFill>
                <a:effectLst/>
                <a:latin typeface="Times New Roman" pitchFamily="18" charset="0"/>
              </a:rPr>
              <a:t> son </a:t>
            </a:r>
            <a:r>
              <a:rPr kumimoji="0" lang="en-US" sz="2000" b="0" i="0" u="none" strike="noStrike" cap="none" normalizeH="0" baseline="0" dirty="0" err="1" smtClean="0">
                <a:ln>
                  <a:noFill/>
                </a:ln>
                <a:solidFill>
                  <a:schemeClr val="tx1"/>
                </a:solidFill>
                <a:effectLst/>
                <a:latin typeface="Times New Roman" pitchFamily="18" charset="0"/>
              </a:rPr>
              <a:t>activité</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industrielle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ou</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commerciale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normale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indépendamment</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ses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choix</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financement</a:t>
            </a:r>
            <a:r>
              <a:rPr kumimoji="0" lang="en-US" sz="2000" b="0" i="0" u="none" strike="noStrike" cap="none" normalizeH="0" baseline="0" dirty="0" smtClean="0">
                <a:ln>
                  <a:noFill/>
                </a:ln>
                <a:solidFill>
                  <a:schemeClr val="tx1"/>
                </a:solidFill>
                <a:effectLst/>
                <a:latin typeface="Times New Roman" pitchFamily="18" charset="0"/>
              </a:rPr>
              <a:t> et de </a:t>
            </a:r>
            <a:r>
              <a:rPr kumimoji="0" lang="en-US" sz="2000" b="0" i="0" u="none" strike="noStrike" cap="none" normalizeH="0" baseline="0" dirty="0" err="1" smtClean="0">
                <a:ln>
                  <a:noFill/>
                </a:ln>
                <a:solidFill>
                  <a:schemeClr val="tx1"/>
                </a:solidFill>
                <a:effectLst/>
                <a:latin typeface="Times New Roman" pitchFamily="18" charset="0"/>
              </a:rPr>
              <a:t>sa</a:t>
            </a:r>
            <a:r>
              <a:rPr kumimoji="0" lang="en-US" sz="2000" b="0" i="0" u="none" strike="noStrike" cap="none" normalizeH="0" baseline="0" dirty="0" smtClean="0">
                <a:ln>
                  <a:noFill/>
                </a:ln>
                <a:solidFill>
                  <a:schemeClr val="tx1"/>
                </a:solidFill>
                <a:effectLst/>
                <a:latin typeface="Times New Roman" pitchFamily="18" charset="0"/>
              </a:rPr>
              <a:t> situation </a:t>
            </a:r>
            <a:r>
              <a:rPr kumimoji="0" lang="en-US" sz="2000" b="0" i="0" u="none" strike="noStrike" cap="none" normalizeH="0" baseline="0" dirty="0" err="1" smtClean="0">
                <a:ln>
                  <a:noFill/>
                </a:ln>
                <a:solidFill>
                  <a:schemeClr val="tx1"/>
                </a:solidFill>
                <a:effectLst/>
                <a:latin typeface="Times New Roman" pitchFamily="18" charset="0"/>
              </a:rPr>
              <a:t>fiscale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C'est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donc</a:t>
            </a:r>
            <a:r>
              <a:rPr kumimoji="0" lang="en-US" sz="2000" b="0" i="0" u="none" strike="noStrike" cap="none" normalizeH="0" baseline="0" dirty="0" smtClean="0">
                <a:ln>
                  <a:noFill/>
                </a:ln>
                <a:solidFill>
                  <a:schemeClr val="tx1"/>
                </a:solidFill>
                <a:effectLst/>
                <a:latin typeface="Times New Roman" pitchFamily="18" charset="0"/>
              </a:rPr>
              <a:t> un </a:t>
            </a:r>
            <a:r>
              <a:rPr kumimoji="0" lang="en-US" sz="2000" b="0" i="0" u="none" strike="noStrike" cap="none" normalizeH="0" baseline="0" dirty="0" err="1" smtClean="0">
                <a:ln>
                  <a:noFill/>
                </a:ln>
                <a:solidFill>
                  <a:schemeClr val="tx1"/>
                </a:solidFill>
                <a:effectLst/>
                <a:latin typeface="Times New Roman" pitchFamily="18" charset="0"/>
              </a:rPr>
              <a:t>indicateur</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rentabilité</a:t>
            </a:r>
            <a:r>
              <a:rPr kumimoji="0" lang="en-US" sz="2000" b="0" i="0" u="none" strike="noStrike" cap="none" normalizeH="0" baseline="0" dirty="0" smtClean="0">
                <a:ln>
                  <a:noFill/>
                </a:ln>
                <a:solidFill>
                  <a:schemeClr val="tx1"/>
                </a:solidFill>
                <a:effectLst/>
                <a:latin typeface="Times New Roman" pitchFamily="18" charset="0"/>
              </a:rPr>
              <a:t> a priori </a:t>
            </a:r>
            <a:r>
              <a:rPr kumimoji="0" lang="en-US" sz="2000" b="0" i="0" u="none" strike="noStrike" cap="none" normalizeH="0" baseline="0" dirty="0" err="1" smtClean="0">
                <a:ln>
                  <a:noFill/>
                </a:ln>
                <a:solidFill>
                  <a:schemeClr val="tx1"/>
                </a:solidFill>
                <a:effectLst/>
                <a:latin typeface="Times New Roman" pitchFamily="18" charset="0"/>
              </a:rPr>
              <a:t>très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intéressant</a:t>
            </a:r>
            <a:r>
              <a:rPr kumimoji="0" lang="en-US" sz="2000" b="0" i="0" u="none" strike="noStrike" cap="none" normalizeH="0" baseline="0" dirty="0" smtClean="0">
                <a:ln>
                  <a:noFill/>
                </a:ln>
                <a:solidFill>
                  <a:schemeClr val="tx1"/>
                </a:solidFill>
                <a:effectLst/>
                <a:latin typeface="Times New Roman" pitchFamily="18" charset="0"/>
              </a:rPr>
              <a:t> qui </a:t>
            </a:r>
            <a:r>
              <a:rPr kumimoji="0" lang="en-US" sz="2000" b="0" i="0" u="none" strike="noStrike" cap="none" normalizeH="0" baseline="0" dirty="0" err="1" smtClean="0">
                <a:ln>
                  <a:noFill/>
                </a:ln>
                <a:solidFill>
                  <a:schemeClr val="tx1"/>
                </a:solidFill>
                <a:effectLst/>
                <a:latin typeface="Times New Roman" pitchFamily="18" charset="0"/>
              </a:rPr>
              <a:t>peut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notamment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servir</a:t>
            </a:r>
            <a:r>
              <a:rPr kumimoji="0" lang="en-US" sz="2000" b="0" i="0" u="none" strike="noStrike" cap="none" normalizeH="0" baseline="0" dirty="0" smtClean="0">
                <a:ln>
                  <a:noFill/>
                </a:ln>
                <a:solidFill>
                  <a:schemeClr val="tx1"/>
                </a:solidFill>
                <a:effectLst/>
                <a:latin typeface="Times New Roman" pitchFamily="18" charset="0"/>
              </a:rPr>
              <a:t> de base pour comparer la </a:t>
            </a:r>
            <a:r>
              <a:rPr kumimoji="0" lang="en-US" sz="2000" b="0" i="0" u="none" strike="noStrike" cap="none" normalizeH="0" baseline="0" dirty="0" err="1" smtClean="0">
                <a:ln>
                  <a:noFill/>
                </a:ln>
                <a:solidFill>
                  <a:schemeClr val="tx1"/>
                </a:solidFill>
                <a:effectLst/>
                <a:latin typeface="Times New Roman" pitchFamily="18" charset="0"/>
              </a:rPr>
              <a:t>rentabilité</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d'entreprises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ayant</a:t>
            </a:r>
            <a:r>
              <a:rPr kumimoji="0" lang="en-US" sz="2000" b="0" i="0" u="none" strike="noStrike" cap="none" normalizeH="0" baseline="0" dirty="0" smtClean="0">
                <a:ln>
                  <a:noFill/>
                </a:ln>
                <a:solidFill>
                  <a:schemeClr val="tx1"/>
                </a:solidFill>
                <a:effectLst/>
                <a:latin typeface="Times New Roman" pitchFamily="18" charset="0"/>
              </a:rPr>
              <a:t> des structures de </a:t>
            </a:r>
            <a:r>
              <a:rPr kumimoji="0" lang="en-US" sz="2000" b="0" i="0" u="none" strike="noStrike" cap="none" normalizeH="0" baseline="0" dirty="0" err="1" smtClean="0">
                <a:ln>
                  <a:noFill/>
                </a:ln>
                <a:solidFill>
                  <a:schemeClr val="tx1"/>
                </a:solidFill>
                <a:effectLst/>
                <a:latin typeface="Times New Roman" pitchFamily="18" charset="0"/>
              </a:rPr>
              <a:t>financements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différentes</a:t>
            </a:r>
            <a:r>
              <a:rPr kumimoji="0" lang="en-US" sz="2000" b="1" i="0" u="none" strike="noStrike" cap="none" normalizeH="0" baseline="0" dirty="0" smtClean="0">
                <a:ln>
                  <a:noFill/>
                </a:ln>
                <a:solidFill>
                  <a:schemeClr val="tx1"/>
                </a:solidFill>
                <a:effectLst/>
                <a:latin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Toutefois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il</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est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affecté</a:t>
            </a:r>
            <a:r>
              <a:rPr kumimoji="0" lang="en-US" sz="2000" b="0" i="0" u="none" strike="noStrike" cap="none" normalizeH="0" baseline="0" dirty="0" smtClean="0">
                <a:ln>
                  <a:noFill/>
                </a:ln>
                <a:solidFill>
                  <a:schemeClr val="tx1"/>
                </a:solidFill>
                <a:effectLst/>
                <a:latin typeface="Times New Roman" pitchFamily="18" charset="0"/>
              </a:rPr>
              <a:t> par un certain </a:t>
            </a:r>
            <a:r>
              <a:rPr kumimoji="0" lang="en-US" sz="2000" b="0" i="0" u="none" strike="noStrike" cap="none" normalizeH="0" baseline="0" dirty="0" err="1" smtClean="0">
                <a:ln>
                  <a:noFill/>
                </a:ln>
                <a:solidFill>
                  <a:schemeClr val="tx1"/>
                </a:solidFill>
                <a:effectLst/>
                <a:latin typeface="Times New Roman" pitchFamily="18" charset="0"/>
              </a:rPr>
              <a:t>nombre</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choix</a:t>
            </a:r>
            <a:r>
              <a:rPr kumimoji="0" lang="en-US" sz="2000" b="0" i="0" u="none" strike="noStrike" cap="none" normalizeH="0" baseline="0" dirty="0" smtClean="0">
                <a:ln>
                  <a:noFill/>
                </a:ln>
                <a:solidFill>
                  <a:schemeClr val="tx1"/>
                </a:solidFill>
                <a:effectLst/>
                <a:latin typeface="Times New Roman" pitchFamily="18" charset="0"/>
              </a:rPr>
              <a:t>, le plus </a:t>
            </a:r>
            <a:r>
              <a:rPr kumimoji="0" lang="en-US" sz="2000" b="0" i="0" u="none" strike="noStrike" cap="none" normalizeH="0" baseline="0" dirty="0" err="1" smtClean="0">
                <a:ln>
                  <a:noFill/>
                </a:ln>
                <a:solidFill>
                  <a:schemeClr val="tx1"/>
                </a:solidFill>
                <a:effectLst/>
                <a:latin typeface="Times New Roman" pitchFamily="18" charset="0"/>
              </a:rPr>
              <a:t>souvent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fiscaux</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relatifs</a:t>
            </a:r>
            <a:r>
              <a:rPr kumimoji="0" lang="en-US" sz="2000" b="0" i="0" u="none" strike="noStrike" cap="none" normalizeH="0" baseline="0" dirty="0" smtClean="0">
                <a:ln>
                  <a:noFill/>
                </a:ln>
                <a:solidFill>
                  <a:schemeClr val="tx1"/>
                </a:solidFill>
                <a:effectLst/>
                <a:latin typeface="Times New Roman" pitchFamily="18" charset="0"/>
              </a:rPr>
              <a:t> à </a:t>
            </a:r>
            <a:r>
              <a:rPr kumimoji="0" lang="en-US" sz="2000" b="0" i="0" u="none" strike="noStrike" cap="none" normalizeH="0" baseline="0" dirty="0" err="1" smtClean="0">
                <a:ln>
                  <a:noFill/>
                </a:ln>
                <a:solidFill>
                  <a:schemeClr val="tx1"/>
                </a:solidFill>
                <a:effectLst/>
                <a:latin typeface="Times New Roman" pitchFamily="18" charset="0"/>
              </a:rPr>
              <a:t>l'estimation</a:t>
            </a:r>
            <a:r>
              <a:rPr kumimoji="0" lang="en-US" sz="2000" b="0" i="0" u="none" strike="noStrike" cap="none" normalizeH="0" baseline="0" dirty="0" smtClean="0">
                <a:ln>
                  <a:noFill/>
                </a:ln>
                <a:solidFill>
                  <a:schemeClr val="tx1"/>
                </a:solidFill>
                <a:effectLst/>
                <a:latin typeface="Times New Roman" pitchFamily="18" charset="0"/>
              </a:rPr>
              <a:t> des stocks, de la production </a:t>
            </a:r>
            <a:r>
              <a:rPr kumimoji="0" lang="en-US" sz="2000" b="0" i="0" u="none" strike="noStrike" cap="none" normalizeH="0" baseline="0" dirty="0" err="1" smtClean="0">
                <a:ln>
                  <a:noFill/>
                </a:ln>
                <a:solidFill>
                  <a:schemeClr val="tx1"/>
                </a:solidFill>
                <a:effectLst/>
                <a:latin typeface="Times New Roman" pitchFamily="18" charset="0"/>
              </a:rPr>
              <a:t>immobilisée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ou</a:t>
            </a:r>
            <a:r>
              <a:rPr kumimoji="0" lang="en-US" sz="2000" b="0" i="0" u="none" strike="noStrike" cap="none" normalizeH="0" baseline="0" dirty="0" smtClean="0">
                <a:ln>
                  <a:noFill/>
                </a:ln>
                <a:solidFill>
                  <a:schemeClr val="tx1"/>
                </a:solidFill>
                <a:effectLst/>
                <a:latin typeface="Times New Roman" pitchFamily="18" charset="0"/>
              </a:rPr>
              <a:t> des </a:t>
            </a:r>
            <a:r>
              <a:rPr kumimoji="0" lang="en-US" sz="2000" b="0" i="0" u="none" strike="noStrike" cap="none" normalizeH="0" baseline="0" dirty="0" err="1" smtClean="0">
                <a:ln>
                  <a:noFill/>
                </a:ln>
                <a:solidFill>
                  <a:schemeClr val="tx1"/>
                </a:solidFill>
                <a:effectLst/>
                <a:latin typeface="Times New Roman" pitchFamily="18" charset="0"/>
              </a:rPr>
              <a:t>dotations</a:t>
            </a:r>
            <a:r>
              <a:rPr kumimoji="0" lang="en-US" sz="2000" b="0" i="0" u="none" strike="noStrike" cap="none" normalizeH="0" baseline="0" dirty="0" smtClean="0">
                <a:ln>
                  <a:noFill/>
                </a:ln>
                <a:solidFill>
                  <a:schemeClr val="tx1"/>
                </a:solidFill>
                <a:effectLst/>
                <a:latin typeface="Times New Roman" pitchFamily="18" charset="0"/>
              </a:rPr>
              <a:t> aux </a:t>
            </a:r>
            <a:r>
              <a:rPr kumimoji="0" lang="en-US" sz="2000" b="0" i="0" u="none" strike="noStrike" cap="none" normalizeH="0" baseline="0" dirty="0" err="1" smtClean="0">
                <a:ln>
                  <a:noFill/>
                </a:ln>
                <a:solidFill>
                  <a:schemeClr val="tx1"/>
                </a:solidFill>
                <a:effectLst/>
                <a:latin typeface="Times New Roman" pitchFamily="18" charset="0"/>
              </a:rPr>
              <a:t>amortissements</a:t>
            </a:r>
            <a:r>
              <a:rPr kumimoji="0" lang="en-US" sz="2000" b="0" i="0" u="none" strike="noStrike" cap="none" normalizeH="0" baseline="0" dirty="0" smtClean="0">
                <a:ln>
                  <a:noFill/>
                </a:ln>
                <a:solidFill>
                  <a:schemeClr val="tx1"/>
                </a:solidFill>
                <a:effectLst/>
                <a:latin typeface="Times New Roman" pitchFamily="18" charset="0"/>
              </a:rPr>
              <a:t> et aux provisions </a:t>
            </a:r>
            <a:r>
              <a:rPr kumimoji="0" lang="en-US" sz="2000" b="0" i="0" u="none" strike="noStrike" cap="none" normalizeH="0" baseline="0" dirty="0" err="1" smtClean="0">
                <a:ln>
                  <a:noFill/>
                </a:ln>
                <a:solidFill>
                  <a:schemeClr val="tx1"/>
                </a:solidFill>
                <a:effectLst/>
                <a:latin typeface="Times New Roman" pitchFamily="18" charset="0"/>
              </a:rPr>
              <a:t>d'exploitation</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Ces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choix</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relèvent</a:t>
            </a:r>
            <a:r>
              <a:rPr kumimoji="0" lang="en-US" sz="2000" b="0" i="0" u="none" strike="noStrike" cap="none" normalizeH="0" baseline="0" dirty="0" smtClean="0">
                <a:ln>
                  <a:noFill/>
                </a:ln>
                <a:solidFill>
                  <a:schemeClr val="tx1"/>
                </a:solidFill>
                <a:effectLst/>
                <a:latin typeface="Times New Roman" pitchFamily="18" charset="0"/>
              </a:rPr>
              <a:t> de la </a:t>
            </a:r>
            <a:r>
              <a:rPr kumimoji="0" lang="en-US" sz="2000" b="0" i="0" u="none" strike="noStrike" cap="none" normalizeH="0" baseline="0" dirty="0" err="1" smtClean="0">
                <a:ln>
                  <a:noFill/>
                </a:ln>
                <a:solidFill>
                  <a:schemeClr val="tx1"/>
                </a:solidFill>
                <a:effectLst/>
                <a:latin typeface="Times New Roman" pitchFamily="18" charset="0"/>
              </a:rPr>
              <a:t>politique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comptable</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l'entreprise</a:t>
            </a:r>
            <a:r>
              <a:rPr kumimoji="0" lang="en-US" sz="2000" b="0" i="0" u="none" strike="noStrike" cap="none" normalizeH="0" baseline="0" dirty="0" smtClean="0">
                <a:ln>
                  <a:noFill/>
                </a:ln>
                <a:solidFill>
                  <a:schemeClr val="tx1"/>
                </a:solidFill>
                <a:effectLst/>
                <a:latin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rPr>
              <a:t>Le </a:t>
            </a:r>
            <a:r>
              <a:rPr kumimoji="0" lang="en-US" sz="2000" b="0" i="0" u="none" strike="noStrike" cap="none" normalizeH="0" baseline="0" dirty="0" err="1" smtClean="0">
                <a:ln>
                  <a:noFill/>
                </a:ln>
                <a:solidFill>
                  <a:schemeClr val="tx1"/>
                </a:solidFill>
                <a:effectLst/>
                <a:latin typeface="Times New Roman" pitchFamily="18" charset="0"/>
              </a:rPr>
              <a:t>résultat</a:t>
            </a:r>
            <a:r>
              <a:rPr kumimoji="0" lang="en-US" sz="2000" b="0" i="0" u="none" strike="noStrike" cap="none" normalizeH="0" baseline="0" dirty="0" smtClean="0">
                <a:ln>
                  <a:noFill/>
                </a:ln>
                <a:solidFill>
                  <a:schemeClr val="tx1"/>
                </a:solidFill>
                <a:effectLst/>
                <a:latin typeface="Times New Roman" pitchFamily="18" charset="0"/>
              </a:rPr>
              <a:t> financier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rPr>
              <a:t>Le </a:t>
            </a:r>
            <a:r>
              <a:rPr kumimoji="0" lang="en-US" sz="2000" b="0" i="0" u="none" strike="noStrike" cap="none" normalizeH="0" baseline="0" dirty="0" err="1" smtClean="0">
                <a:ln>
                  <a:noFill/>
                </a:ln>
                <a:solidFill>
                  <a:schemeClr val="tx1"/>
                </a:solidFill>
                <a:effectLst/>
                <a:latin typeface="Times New Roman" pitchFamily="18" charset="0"/>
              </a:rPr>
              <a:t>résultat</a:t>
            </a:r>
            <a:r>
              <a:rPr kumimoji="0" lang="en-US" sz="2000" b="0" i="0" u="none" strike="noStrike" cap="none" normalizeH="0" baseline="0" dirty="0" smtClean="0">
                <a:ln>
                  <a:noFill/>
                </a:ln>
                <a:solidFill>
                  <a:schemeClr val="tx1"/>
                </a:solidFill>
                <a:effectLst/>
                <a:latin typeface="Times New Roman" pitchFamily="18" charset="0"/>
              </a:rPr>
              <a:t> courant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rPr>
              <a:t>Le </a:t>
            </a:r>
            <a:r>
              <a:rPr kumimoji="0" lang="en-US" sz="2000" b="0" i="0" u="none" strike="noStrike" cap="none" normalizeH="0" baseline="0" dirty="0" err="1" smtClean="0">
                <a:ln>
                  <a:noFill/>
                </a:ln>
                <a:solidFill>
                  <a:schemeClr val="tx1"/>
                </a:solidFill>
                <a:effectLst/>
                <a:latin typeface="Times New Roman" pitchFamily="18" charset="0"/>
              </a:rPr>
              <a:t>résultat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exceptionnel</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55576" y="1052736"/>
            <a:ext cx="7920880" cy="5632311"/>
          </a:xfrm>
          <a:prstGeom prst="rect">
            <a:avLst/>
          </a:prstGeom>
          <a:noFill/>
        </p:spPr>
        <p:txBody>
          <a:bodyPr wrap="square" rtlCol="0">
            <a:spAutoFit/>
          </a:bodyPr>
          <a:lstStyle/>
          <a:p>
            <a:pPr lvl="0" eaLnBrk="0" hangingPunct="0"/>
            <a:r>
              <a:rPr lang="en-US" sz="1800" dirty="0" err="1"/>
              <a:t>Ce</a:t>
            </a:r>
            <a:r>
              <a:rPr lang="en-US" sz="1800" dirty="0"/>
              <a:t> </a:t>
            </a:r>
            <a:r>
              <a:rPr lang="en-US" sz="1800" dirty="0" err="1"/>
              <a:t>solde</a:t>
            </a:r>
            <a:r>
              <a:rPr lang="en-US" sz="1800" dirty="0"/>
              <a:t> </a:t>
            </a:r>
            <a:r>
              <a:rPr lang="en-US" sz="1800" dirty="0" err="1"/>
              <a:t>est</a:t>
            </a:r>
            <a:r>
              <a:rPr lang="en-US" sz="1800" dirty="0"/>
              <a:t> </a:t>
            </a:r>
            <a:r>
              <a:rPr lang="en-US" sz="1800" dirty="0" err="1"/>
              <a:t>particulièrement</a:t>
            </a:r>
            <a:r>
              <a:rPr lang="en-US" sz="1800" dirty="0"/>
              <a:t> </a:t>
            </a:r>
            <a:r>
              <a:rPr lang="en-US" sz="1800" dirty="0" err="1"/>
              <a:t>intéressant</a:t>
            </a:r>
            <a:r>
              <a:rPr lang="en-US" sz="1800" dirty="0"/>
              <a:t> pour </a:t>
            </a:r>
            <a:r>
              <a:rPr lang="en-US" sz="1800" dirty="0" err="1"/>
              <a:t>juger</a:t>
            </a:r>
            <a:r>
              <a:rPr lang="en-US" sz="1800" dirty="0"/>
              <a:t> de la </a:t>
            </a:r>
            <a:r>
              <a:rPr lang="en-US" sz="1800" dirty="0" err="1"/>
              <a:t>rentabilité</a:t>
            </a:r>
            <a:r>
              <a:rPr lang="en-US" sz="1800" dirty="0"/>
              <a:t> de </a:t>
            </a:r>
            <a:r>
              <a:rPr lang="en-US" sz="1800" dirty="0" err="1"/>
              <a:t>l'entreprise</a:t>
            </a:r>
            <a:r>
              <a:rPr lang="en-US" sz="1800" dirty="0"/>
              <a:t>. Il </a:t>
            </a:r>
            <a:r>
              <a:rPr lang="en-US" sz="1800" dirty="0" err="1"/>
              <a:t>n'est</a:t>
            </a:r>
            <a:r>
              <a:rPr lang="en-US" sz="1800" dirty="0"/>
              <a:t> pas </a:t>
            </a:r>
            <a:r>
              <a:rPr lang="en-US" sz="1800" dirty="0" err="1"/>
              <a:t>sain</a:t>
            </a:r>
            <a:r>
              <a:rPr lang="en-US" sz="1800" dirty="0"/>
              <a:t> </a:t>
            </a:r>
            <a:r>
              <a:rPr lang="en-US" sz="1800" dirty="0" err="1"/>
              <a:t>que</a:t>
            </a:r>
            <a:r>
              <a:rPr lang="en-US" sz="1800" dirty="0"/>
              <a:t> le </a:t>
            </a:r>
            <a:r>
              <a:rPr lang="en-US" sz="1800" dirty="0" err="1"/>
              <a:t>bénéfice</a:t>
            </a:r>
            <a:r>
              <a:rPr lang="en-US" sz="1800" dirty="0"/>
              <a:t> </a:t>
            </a:r>
            <a:r>
              <a:rPr lang="en-US" sz="1800" dirty="0" err="1"/>
              <a:t>exceptionnel</a:t>
            </a:r>
            <a:r>
              <a:rPr lang="en-US" sz="1800" dirty="0"/>
              <a:t> </a:t>
            </a:r>
            <a:r>
              <a:rPr lang="en-US" sz="1800" dirty="0" err="1"/>
              <a:t>soit</a:t>
            </a:r>
            <a:r>
              <a:rPr lang="en-US" sz="1800" dirty="0"/>
              <a:t> la </a:t>
            </a:r>
            <a:r>
              <a:rPr lang="en-US" sz="1800" dirty="0" err="1"/>
              <a:t>principale</a:t>
            </a:r>
            <a:r>
              <a:rPr lang="en-US" sz="1800" dirty="0"/>
              <a:t> </a:t>
            </a:r>
            <a:r>
              <a:rPr lang="en-US" sz="1800" dirty="0" err="1"/>
              <a:t>composante</a:t>
            </a:r>
            <a:r>
              <a:rPr lang="en-US" sz="1800" dirty="0"/>
              <a:t> du </a:t>
            </a:r>
            <a:r>
              <a:rPr lang="en-US" sz="1800" dirty="0" err="1"/>
              <a:t>bénéfice</a:t>
            </a:r>
            <a:r>
              <a:rPr lang="en-US" sz="1800" dirty="0"/>
              <a:t> de </a:t>
            </a:r>
            <a:r>
              <a:rPr lang="en-US" sz="1800" dirty="0" err="1"/>
              <a:t>l'exercice</a:t>
            </a:r>
            <a:r>
              <a:rPr lang="en-US" sz="1800" dirty="0"/>
              <a:t>.</a:t>
            </a:r>
          </a:p>
          <a:p>
            <a:pPr lvl="0" eaLnBrk="0" hangingPunct="0"/>
            <a:r>
              <a:rPr lang="en-US" sz="1800" dirty="0"/>
              <a:t>Il correspond à la </a:t>
            </a:r>
            <a:r>
              <a:rPr lang="en-US" sz="1800" dirty="0" err="1"/>
              <a:t>somme</a:t>
            </a:r>
            <a:r>
              <a:rPr lang="en-US" sz="1800" dirty="0"/>
              <a:t> du </a:t>
            </a:r>
            <a:r>
              <a:rPr lang="en-US" sz="1800" dirty="0" err="1"/>
              <a:t>résultat</a:t>
            </a:r>
            <a:r>
              <a:rPr lang="en-US" sz="1800" dirty="0"/>
              <a:t> </a:t>
            </a:r>
            <a:r>
              <a:rPr lang="en-US" sz="1800" dirty="0" err="1"/>
              <a:t>d'exploitation</a:t>
            </a:r>
            <a:r>
              <a:rPr lang="en-US" sz="1800" dirty="0"/>
              <a:t> et du </a:t>
            </a:r>
            <a:r>
              <a:rPr lang="en-US" sz="1800" dirty="0" err="1"/>
              <a:t>résultat</a:t>
            </a:r>
            <a:r>
              <a:rPr lang="en-US" sz="1800" dirty="0"/>
              <a:t> financier. Il </a:t>
            </a:r>
            <a:r>
              <a:rPr lang="en-US" sz="1800" dirty="0" err="1"/>
              <a:t>représente</a:t>
            </a:r>
            <a:r>
              <a:rPr lang="en-US" sz="1800" dirty="0"/>
              <a:t> le </a:t>
            </a:r>
            <a:r>
              <a:rPr lang="en-US" sz="1800" dirty="0" err="1"/>
              <a:t>résultat</a:t>
            </a:r>
            <a:r>
              <a:rPr lang="en-US" sz="1800" dirty="0"/>
              <a:t> </a:t>
            </a:r>
            <a:r>
              <a:rPr lang="en-US" sz="1800" dirty="0" err="1"/>
              <a:t>d'exploitation</a:t>
            </a:r>
            <a:r>
              <a:rPr lang="en-US" sz="1800" dirty="0"/>
              <a:t> après </a:t>
            </a:r>
            <a:r>
              <a:rPr lang="en-US" sz="1800" dirty="0" err="1"/>
              <a:t>prise</a:t>
            </a:r>
            <a:r>
              <a:rPr lang="en-US" sz="1800" dirty="0"/>
              <a:t> en </a:t>
            </a:r>
            <a:r>
              <a:rPr lang="en-US" sz="1800" dirty="0" err="1"/>
              <a:t>compte</a:t>
            </a:r>
            <a:r>
              <a:rPr lang="en-US" sz="1800" dirty="0"/>
              <a:t> des </a:t>
            </a:r>
            <a:r>
              <a:rPr lang="en-US" sz="1800" dirty="0" err="1"/>
              <a:t>éléments</a:t>
            </a:r>
            <a:r>
              <a:rPr lang="en-US" sz="1800" dirty="0"/>
              <a:t> financiers. Il </a:t>
            </a:r>
            <a:r>
              <a:rPr lang="en-US" sz="1800" dirty="0" err="1"/>
              <a:t>exprime</a:t>
            </a:r>
            <a:r>
              <a:rPr lang="en-US" sz="1800" dirty="0"/>
              <a:t> un </a:t>
            </a:r>
            <a:r>
              <a:rPr lang="en-US" sz="1800" dirty="0" err="1"/>
              <a:t>résultat</a:t>
            </a:r>
            <a:r>
              <a:rPr lang="en-US" sz="1800" dirty="0"/>
              <a:t> </a:t>
            </a:r>
            <a:r>
              <a:rPr lang="en-US" sz="1800" dirty="0" err="1"/>
              <a:t>provenant</a:t>
            </a:r>
            <a:r>
              <a:rPr lang="en-US" sz="1800" dirty="0"/>
              <a:t> de </a:t>
            </a:r>
            <a:r>
              <a:rPr lang="en-US" sz="1800" dirty="0" err="1"/>
              <a:t>l'activité</a:t>
            </a:r>
            <a:r>
              <a:rPr lang="en-US" sz="1800" dirty="0"/>
              <a:t> </a:t>
            </a:r>
            <a:r>
              <a:rPr lang="en-US" sz="1800" dirty="0" err="1"/>
              <a:t>normale</a:t>
            </a:r>
            <a:r>
              <a:rPr lang="en-US" sz="1800" dirty="0"/>
              <a:t> et courante de </a:t>
            </a:r>
            <a:r>
              <a:rPr lang="en-US" sz="1800" dirty="0" err="1"/>
              <a:t>l'entreprise</a:t>
            </a:r>
            <a:r>
              <a:rPr lang="en-US" sz="1800" dirty="0"/>
              <a:t> </a:t>
            </a:r>
            <a:r>
              <a:rPr lang="en-US" sz="1800" dirty="0" err="1"/>
              <a:t>indépendamment</a:t>
            </a:r>
            <a:r>
              <a:rPr lang="en-US" sz="1800" dirty="0"/>
              <a:t> des </a:t>
            </a:r>
            <a:r>
              <a:rPr lang="en-US" sz="1800" dirty="0" err="1"/>
              <a:t>éléments</a:t>
            </a:r>
            <a:r>
              <a:rPr lang="en-US" sz="1800" dirty="0"/>
              <a:t> </a:t>
            </a:r>
            <a:r>
              <a:rPr lang="en-US" sz="1800" dirty="0" err="1"/>
              <a:t>exceptionnels</a:t>
            </a:r>
            <a:r>
              <a:rPr lang="en-US" sz="1800" dirty="0"/>
              <a:t>.</a:t>
            </a:r>
          </a:p>
          <a:p>
            <a:pPr lvl="0" eaLnBrk="0" hangingPunct="0"/>
            <a:r>
              <a:rPr lang="en-US" sz="1800" dirty="0" err="1"/>
              <a:t>Mais</a:t>
            </a:r>
            <a:r>
              <a:rPr lang="en-US" sz="1800" dirty="0"/>
              <a:t> </a:t>
            </a:r>
            <a:r>
              <a:rPr lang="en-US" sz="1800" dirty="0" err="1"/>
              <a:t>il</a:t>
            </a:r>
            <a:r>
              <a:rPr lang="en-US" sz="1800" dirty="0"/>
              <a:t> </a:t>
            </a:r>
            <a:r>
              <a:rPr lang="en-US" sz="1800" dirty="0" err="1"/>
              <a:t>tient</a:t>
            </a:r>
            <a:r>
              <a:rPr lang="en-US" sz="1800" dirty="0"/>
              <a:t> </a:t>
            </a:r>
            <a:r>
              <a:rPr lang="en-US" sz="1800" dirty="0" err="1"/>
              <a:t>compte</a:t>
            </a:r>
            <a:r>
              <a:rPr lang="en-US" sz="1800" dirty="0"/>
              <a:t> de la </a:t>
            </a:r>
            <a:r>
              <a:rPr lang="en-US" sz="1800" dirty="0" err="1"/>
              <a:t>politique</a:t>
            </a:r>
            <a:r>
              <a:rPr lang="en-US" sz="1800" dirty="0"/>
              <a:t> </a:t>
            </a:r>
            <a:r>
              <a:rPr lang="en-US" sz="1800" dirty="0" err="1"/>
              <a:t>financière</a:t>
            </a:r>
            <a:r>
              <a:rPr lang="en-US" sz="1800" dirty="0"/>
              <a:t> de la </a:t>
            </a:r>
            <a:r>
              <a:rPr lang="en-US" sz="1800" dirty="0" err="1"/>
              <a:t>firme</a:t>
            </a:r>
            <a:r>
              <a:rPr lang="en-US" sz="1800" dirty="0"/>
              <a:t>. Il </a:t>
            </a:r>
            <a:r>
              <a:rPr lang="en-US" sz="1800" dirty="0" err="1"/>
              <a:t>est</a:t>
            </a:r>
            <a:r>
              <a:rPr lang="en-US" sz="1800" dirty="0"/>
              <a:t> </a:t>
            </a:r>
            <a:r>
              <a:rPr lang="en-US" sz="1800" dirty="0" err="1"/>
              <a:t>intéressant</a:t>
            </a:r>
            <a:r>
              <a:rPr lang="en-US" sz="1800" dirty="0"/>
              <a:t> de comparer au </a:t>
            </a:r>
            <a:r>
              <a:rPr lang="en-US" sz="1800" dirty="0" err="1"/>
              <a:t>résultat</a:t>
            </a:r>
            <a:r>
              <a:rPr lang="en-US" sz="1800" dirty="0"/>
              <a:t> </a:t>
            </a:r>
            <a:r>
              <a:rPr lang="en-US" sz="1800" dirty="0" err="1"/>
              <a:t>d'exploitation</a:t>
            </a:r>
            <a:r>
              <a:rPr lang="en-US" sz="1800" dirty="0"/>
              <a:t> pour </a:t>
            </a:r>
            <a:r>
              <a:rPr lang="en-US" sz="1800" dirty="0" err="1"/>
              <a:t>analyser</a:t>
            </a:r>
            <a:r>
              <a:rPr lang="en-US" sz="1800" dirty="0"/>
              <a:t> </a:t>
            </a:r>
            <a:r>
              <a:rPr lang="en-US" sz="1800" dirty="0" err="1"/>
              <a:t>l'incidence</a:t>
            </a:r>
            <a:r>
              <a:rPr lang="en-US" sz="1800" dirty="0"/>
              <a:t> de la </a:t>
            </a:r>
            <a:r>
              <a:rPr lang="en-US" sz="1800" dirty="0" err="1"/>
              <a:t>politique</a:t>
            </a:r>
            <a:r>
              <a:rPr lang="en-US" sz="1800" dirty="0"/>
              <a:t> </a:t>
            </a:r>
            <a:r>
              <a:rPr lang="en-US" sz="1800" dirty="0" err="1"/>
              <a:t>financière</a:t>
            </a:r>
            <a:r>
              <a:rPr lang="en-US" sz="1800" dirty="0"/>
              <a:t> </a:t>
            </a:r>
            <a:r>
              <a:rPr lang="en-US" sz="1800" dirty="0" err="1"/>
              <a:t>sur</a:t>
            </a:r>
            <a:r>
              <a:rPr lang="en-US" sz="1800" dirty="0"/>
              <a:t> la formation du </a:t>
            </a:r>
            <a:r>
              <a:rPr lang="en-US" sz="1800" dirty="0" err="1"/>
              <a:t>résultat</a:t>
            </a:r>
            <a:r>
              <a:rPr lang="en-US" sz="1800" dirty="0"/>
              <a:t>.</a:t>
            </a:r>
          </a:p>
          <a:p>
            <a:pPr lvl="0" eaLnBrk="0" hangingPunct="0"/>
            <a:r>
              <a:rPr lang="en-US" sz="1800" dirty="0" err="1"/>
              <a:t>L'endettement</a:t>
            </a:r>
            <a:r>
              <a:rPr lang="en-US" sz="1800" dirty="0"/>
              <a:t> conduit-</a:t>
            </a:r>
            <a:r>
              <a:rPr lang="en-US" sz="1800" dirty="0" err="1"/>
              <a:t>il</a:t>
            </a:r>
            <a:r>
              <a:rPr lang="en-US" sz="1800" dirty="0"/>
              <a:t> à </a:t>
            </a:r>
            <a:r>
              <a:rPr lang="en-US" sz="1800" dirty="0" err="1"/>
              <a:t>ce</a:t>
            </a:r>
            <a:r>
              <a:rPr lang="en-US" sz="1800" dirty="0"/>
              <a:t> </a:t>
            </a:r>
            <a:r>
              <a:rPr lang="en-US" sz="1800" dirty="0" err="1"/>
              <a:t>que</a:t>
            </a:r>
            <a:r>
              <a:rPr lang="en-US" sz="1800" dirty="0"/>
              <a:t> les charges </a:t>
            </a:r>
            <a:r>
              <a:rPr lang="en-US" sz="1800" dirty="0" err="1"/>
              <a:t>financières</a:t>
            </a:r>
            <a:r>
              <a:rPr lang="en-US" sz="1800" dirty="0"/>
              <a:t> absorbent le </a:t>
            </a:r>
            <a:r>
              <a:rPr lang="en-US" sz="1800" dirty="0" err="1"/>
              <a:t>résultat</a:t>
            </a:r>
            <a:r>
              <a:rPr lang="en-US" sz="1800" dirty="0"/>
              <a:t> </a:t>
            </a:r>
            <a:r>
              <a:rPr lang="en-US" sz="1800" dirty="0" err="1"/>
              <a:t>généré</a:t>
            </a:r>
            <a:r>
              <a:rPr lang="en-US" sz="1800" dirty="0"/>
              <a:t> par </a:t>
            </a:r>
            <a:r>
              <a:rPr lang="en-US" sz="1800" dirty="0" err="1"/>
              <a:t>l'exploitation</a:t>
            </a:r>
            <a:r>
              <a:rPr lang="en-US" sz="1800" dirty="0"/>
              <a:t> </a:t>
            </a:r>
            <a:r>
              <a:rPr lang="en-US" sz="1800" dirty="0" err="1"/>
              <a:t>ou</a:t>
            </a:r>
            <a:r>
              <a:rPr lang="en-US" sz="1800" dirty="0"/>
              <a:t> au contraire les placements </a:t>
            </a:r>
            <a:r>
              <a:rPr lang="en-US" sz="1800" dirty="0" err="1"/>
              <a:t>effectués</a:t>
            </a:r>
            <a:r>
              <a:rPr lang="en-US" sz="1800" dirty="0"/>
              <a:t> par </a:t>
            </a:r>
            <a:r>
              <a:rPr lang="en-US" sz="1800" dirty="0" err="1"/>
              <a:t>l'entreprise</a:t>
            </a:r>
            <a:r>
              <a:rPr lang="en-US" sz="1800" dirty="0"/>
              <a:t> </a:t>
            </a:r>
            <a:r>
              <a:rPr lang="en-US" sz="1800" dirty="0" err="1"/>
              <a:t>viennent-ils</a:t>
            </a:r>
            <a:r>
              <a:rPr lang="en-US" sz="1800" dirty="0"/>
              <a:t> </a:t>
            </a:r>
            <a:r>
              <a:rPr lang="en-US" sz="1800" dirty="0" err="1"/>
              <a:t>compenser</a:t>
            </a:r>
            <a:r>
              <a:rPr lang="en-US" sz="1800" dirty="0"/>
              <a:t> un </a:t>
            </a:r>
            <a:r>
              <a:rPr lang="en-US" sz="1800" dirty="0" err="1"/>
              <a:t>faible</a:t>
            </a:r>
            <a:r>
              <a:rPr lang="en-US" sz="1800" dirty="0"/>
              <a:t> </a:t>
            </a:r>
            <a:r>
              <a:rPr lang="en-US" sz="1800" dirty="0" err="1"/>
              <a:t>ou</a:t>
            </a:r>
            <a:r>
              <a:rPr lang="en-US" sz="1800" dirty="0"/>
              <a:t> </a:t>
            </a:r>
            <a:r>
              <a:rPr lang="en-US" sz="1800" dirty="0" err="1"/>
              <a:t>nul</a:t>
            </a:r>
            <a:r>
              <a:rPr lang="en-US" sz="1800" dirty="0"/>
              <a:t> </a:t>
            </a:r>
            <a:r>
              <a:rPr lang="en-US" sz="1800" dirty="0" err="1"/>
              <a:t>résultat</a:t>
            </a:r>
            <a:r>
              <a:rPr lang="en-US" sz="1800" dirty="0"/>
              <a:t> </a:t>
            </a:r>
            <a:r>
              <a:rPr lang="en-US" sz="1800" dirty="0" err="1"/>
              <a:t>d'exploitation</a:t>
            </a:r>
            <a:r>
              <a:rPr lang="en-US" sz="1800" dirty="0"/>
              <a:t>?</a:t>
            </a:r>
          </a:p>
          <a:p>
            <a:pPr lvl="0" eaLnBrk="0" hangingPunct="0"/>
            <a:r>
              <a:rPr lang="en-US" sz="1800" dirty="0"/>
              <a:t>Il met en </a:t>
            </a:r>
            <a:r>
              <a:rPr lang="en-US" sz="1800" dirty="0" err="1"/>
              <a:t>évidence</a:t>
            </a:r>
            <a:r>
              <a:rPr lang="en-US" sz="1800" dirty="0"/>
              <a:t> le </a:t>
            </a:r>
            <a:r>
              <a:rPr lang="en-US" sz="1800" b="1" dirty="0" err="1"/>
              <a:t>poids</a:t>
            </a:r>
            <a:r>
              <a:rPr lang="en-US" sz="1800" b="1" dirty="0"/>
              <a:t> des </a:t>
            </a:r>
            <a:r>
              <a:rPr lang="en-US" sz="1800" b="1" dirty="0" err="1"/>
              <a:t>décisions</a:t>
            </a:r>
            <a:r>
              <a:rPr lang="en-US" sz="1800" b="1" dirty="0"/>
              <a:t> de </a:t>
            </a:r>
            <a:r>
              <a:rPr lang="en-US" sz="1800" b="1" dirty="0" err="1"/>
              <a:t>financement</a:t>
            </a:r>
            <a:r>
              <a:rPr lang="en-US" sz="1800" b="1" dirty="0"/>
              <a:t> de </a:t>
            </a:r>
            <a:r>
              <a:rPr lang="en-US" sz="1800" b="1" dirty="0" err="1"/>
              <a:t>l'entreprise</a:t>
            </a:r>
            <a:r>
              <a:rPr lang="en-US" sz="1800" dirty="0"/>
              <a:t> </a:t>
            </a:r>
            <a:r>
              <a:rPr lang="en-US" sz="1800" dirty="0" err="1"/>
              <a:t>sur</a:t>
            </a:r>
            <a:r>
              <a:rPr lang="en-US" sz="1800" dirty="0"/>
              <a:t> son </a:t>
            </a:r>
            <a:r>
              <a:rPr lang="en-US" sz="1800" dirty="0" err="1"/>
              <a:t>résultat</a:t>
            </a:r>
            <a:r>
              <a:rPr lang="en-US" sz="1800" dirty="0"/>
              <a:t> net. </a:t>
            </a:r>
            <a:r>
              <a:rPr lang="en-US" sz="1800" dirty="0" err="1"/>
              <a:t>Cependant</a:t>
            </a:r>
            <a:r>
              <a:rPr lang="en-US" sz="1800" dirty="0"/>
              <a:t> le </a:t>
            </a:r>
            <a:r>
              <a:rPr lang="en-US" sz="1800" dirty="0" err="1"/>
              <a:t>caractère</a:t>
            </a:r>
            <a:r>
              <a:rPr lang="en-US" sz="1800" dirty="0"/>
              <a:t> </a:t>
            </a:r>
            <a:r>
              <a:rPr lang="en-US" sz="1800" dirty="0" err="1"/>
              <a:t>assez</a:t>
            </a:r>
            <a:r>
              <a:rPr lang="en-US" sz="1800" dirty="0"/>
              <a:t> </a:t>
            </a:r>
            <a:r>
              <a:rPr lang="en-US" sz="1800" dirty="0" err="1"/>
              <a:t>hétérogène</a:t>
            </a:r>
            <a:r>
              <a:rPr lang="en-US" sz="1800" dirty="0"/>
              <a:t> de </a:t>
            </a:r>
            <a:r>
              <a:rPr lang="en-US" sz="1800" dirty="0" err="1"/>
              <a:t>ses</a:t>
            </a:r>
            <a:r>
              <a:rPr lang="en-US" sz="1800" dirty="0"/>
              <a:t> </a:t>
            </a:r>
            <a:r>
              <a:rPr lang="en-US" sz="1800" dirty="0" err="1"/>
              <a:t>éléments</a:t>
            </a:r>
            <a:r>
              <a:rPr lang="en-US" sz="1800" dirty="0"/>
              <a:t> rend </a:t>
            </a:r>
            <a:r>
              <a:rPr lang="en-US" sz="1800" dirty="0" err="1"/>
              <a:t>difficile</a:t>
            </a:r>
            <a:r>
              <a:rPr lang="en-US" sz="1800" dirty="0"/>
              <a:t> son </a:t>
            </a:r>
            <a:r>
              <a:rPr lang="en-US" sz="1800" dirty="0" err="1"/>
              <a:t>interprétation</a:t>
            </a:r>
            <a:r>
              <a:rPr lang="en-US" sz="1800" dirty="0"/>
              <a:t> </a:t>
            </a:r>
            <a:r>
              <a:rPr lang="en-US" sz="1800" dirty="0" err="1"/>
              <a:t>globale</a:t>
            </a:r>
            <a:r>
              <a:rPr lang="en-US" sz="1800" dirty="0"/>
              <a:t> et impose à </a:t>
            </a:r>
            <a:r>
              <a:rPr lang="en-US" sz="1800" dirty="0" err="1"/>
              <a:t>l'analyste</a:t>
            </a:r>
            <a:r>
              <a:rPr lang="en-US" sz="1800" dirty="0"/>
              <a:t> un </a:t>
            </a:r>
            <a:r>
              <a:rPr lang="en-US" sz="1800" dirty="0" err="1"/>
              <a:t>examen</a:t>
            </a:r>
            <a:r>
              <a:rPr lang="en-US" sz="1800" dirty="0"/>
              <a:t> </a:t>
            </a:r>
            <a:r>
              <a:rPr lang="en-US" sz="1800" dirty="0" err="1"/>
              <a:t>détaillé</a:t>
            </a:r>
            <a:r>
              <a:rPr lang="en-US" sz="1800" dirty="0"/>
              <a:t> de </a:t>
            </a:r>
            <a:r>
              <a:rPr lang="en-US" sz="1800" dirty="0" err="1"/>
              <a:t>ses</a:t>
            </a:r>
            <a:r>
              <a:rPr lang="en-US" sz="1800" dirty="0"/>
              <a:t> </a:t>
            </a:r>
            <a:r>
              <a:rPr lang="en-US" sz="1800" dirty="0" err="1"/>
              <a:t>composantes</a:t>
            </a:r>
            <a:r>
              <a:rPr lang="en-US" sz="1800" dirty="0"/>
              <a:t>. </a:t>
            </a:r>
            <a:r>
              <a:rPr lang="en-US" sz="1800" dirty="0" err="1"/>
              <a:t>Toutefois</a:t>
            </a:r>
            <a:r>
              <a:rPr lang="en-US" sz="1800" dirty="0"/>
              <a:t>, à </a:t>
            </a:r>
            <a:r>
              <a:rPr lang="en-US" sz="1800" dirty="0" err="1"/>
              <a:t>une</a:t>
            </a:r>
            <a:r>
              <a:rPr lang="en-US" sz="1800" dirty="0"/>
              <a:t> époque </a:t>
            </a:r>
            <a:r>
              <a:rPr lang="en-US" sz="1800" dirty="0" err="1"/>
              <a:t>où</a:t>
            </a:r>
            <a:r>
              <a:rPr lang="en-US" sz="1800" dirty="0"/>
              <a:t> la </a:t>
            </a:r>
            <a:r>
              <a:rPr lang="en-US" sz="1800" dirty="0" err="1"/>
              <a:t>fonction</a:t>
            </a:r>
            <a:r>
              <a:rPr lang="en-US" sz="1800" dirty="0"/>
              <a:t> </a:t>
            </a:r>
            <a:r>
              <a:rPr lang="en-US" sz="1800" dirty="0" err="1"/>
              <a:t>financière</a:t>
            </a:r>
            <a:r>
              <a:rPr lang="en-US" sz="1800" dirty="0"/>
              <a:t> des </a:t>
            </a:r>
            <a:r>
              <a:rPr lang="en-US" sz="1800" dirty="0" err="1"/>
              <a:t>grandes</a:t>
            </a:r>
            <a:r>
              <a:rPr lang="en-US" sz="1800" dirty="0"/>
              <a:t> </a:t>
            </a:r>
            <a:r>
              <a:rPr lang="en-US" sz="1800" dirty="0" err="1"/>
              <a:t>entreprises</a:t>
            </a:r>
            <a:r>
              <a:rPr lang="en-US" sz="1800" dirty="0"/>
              <a:t> tend à </a:t>
            </a:r>
            <a:r>
              <a:rPr lang="en-US" sz="1800" dirty="0" err="1"/>
              <a:t>devenir</a:t>
            </a:r>
            <a:r>
              <a:rPr lang="en-US" sz="1800" dirty="0"/>
              <a:t> un centre de profit </a:t>
            </a:r>
            <a:r>
              <a:rPr lang="en-US" sz="1800" dirty="0" err="1"/>
              <a:t>autonome</a:t>
            </a:r>
            <a:r>
              <a:rPr lang="en-US" sz="1800" dirty="0"/>
              <a:t>, </a:t>
            </a:r>
            <a:r>
              <a:rPr lang="en-US" sz="1800" dirty="0" err="1"/>
              <a:t>cette</a:t>
            </a:r>
            <a:r>
              <a:rPr lang="en-US" sz="1800" dirty="0"/>
              <a:t> notion </a:t>
            </a:r>
            <a:r>
              <a:rPr lang="en-US" sz="1800" dirty="0" err="1"/>
              <a:t>n'est</a:t>
            </a:r>
            <a:r>
              <a:rPr lang="en-US" sz="1800" dirty="0"/>
              <a:t> pas sans </a:t>
            </a:r>
            <a:r>
              <a:rPr lang="en-US" sz="1800" dirty="0" err="1"/>
              <a:t>intérêt</a:t>
            </a:r>
            <a:r>
              <a:rPr lang="en-US" sz="1800" dirty="0"/>
              <a:t>. Elle </a:t>
            </a:r>
            <a:r>
              <a:rPr lang="en-US" sz="1800" dirty="0" err="1"/>
              <a:t>permet</a:t>
            </a:r>
            <a:r>
              <a:rPr lang="en-US" sz="1800" dirty="0"/>
              <a:t> de comparer les </a:t>
            </a:r>
            <a:r>
              <a:rPr lang="en-US" sz="1800" dirty="0" err="1"/>
              <a:t>stratégies</a:t>
            </a:r>
            <a:r>
              <a:rPr lang="en-US" sz="1800" dirty="0"/>
              <a:t> </a:t>
            </a:r>
            <a:r>
              <a:rPr lang="en-US" sz="1800" dirty="0" err="1"/>
              <a:t>financières</a:t>
            </a:r>
            <a:r>
              <a:rPr lang="en-US" sz="1800" dirty="0"/>
              <a:t> des </a:t>
            </a:r>
            <a:r>
              <a:rPr lang="en-US" sz="1800" dirty="0" err="1"/>
              <a:t>sociétés</a:t>
            </a:r>
            <a:r>
              <a:rPr lang="en-US" sz="1800" dirty="0"/>
              <a:t>.</a:t>
            </a:r>
          </a:p>
          <a:p>
            <a:pPr lvl="0" eaLnBrk="0" hangingPunct="0"/>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424936" cy="4401205"/>
          </a:xfrm>
          <a:prstGeom prst="rect">
            <a:avLst/>
          </a:prstGeom>
        </p:spPr>
        <p:txBody>
          <a:bodyPr wrap="square">
            <a:spAutoFit/>
          </a:bodyPr>
          <a:lstStyle/>
          <a:p>
            <a:pPr algn="just"/>
            <a:r>
              <a:rPr lang="fr-FR" sz="2000" b="1" dirty="0" smtClean="0"/>
              <a:t>Le tableau des soldes intermédiaires de gestion</a:t>
            </a:r>
          </a:p>
          <a:p>
            <a:pPr algn="just"/>
            <a:endParaRPr lang="fr-FR" sz="2000" b="1" dirty="0" smtClean="0"/>
          </a:p>
          <a:p>
            <a:pPr algn="just"/>
            <a:r>
              <a:rPr lang="fr-FR" sz="2000" dirty="0" smtClean="0"/>
              <a:t>	Le tableau de soldes intermédiaires de gestion (SIG) sert à détecter les origines de la formation du résultat net comptable et de ce fait met en évidence certains soldes indispensables lors des analyses financières.</a:t>
            </a:r>
          </a:p>
          <a:p>
            <a:pPr algn="just"/>
            <a:endParaRPr lang="fr-FR" sz="2000" dirty="0" smtClean="0"/>
          </a:p>
          <a:p>
            <a:pPr algn="just"/>
            <a:r>
              <a:rPr lang="fr-FR" sz="2000" dirty="0" smtClean="0"/>
              <a:t>	L'intérêt sera de distinguer les flux d'exploitation et hors exploitation. L'essentiel de la rentabilité doit découler de l'exploitation.</a:t>
            </a:r>
          </a:p>
          <a:p>
            <a:pPr algn="just"/>
            <a:endParaRPr lang="fr-FR" sz="2000" dirty="0" smtClean="0"/>
          </a:p>
          <a:p>
            <a:pPr algn="just"/>
            <a:r>
              <a:rPr lang="fr-FR" sz="2000" dirty="0" smtClean="0"/>
              <a:t>	L'IAS 1 suggère au minimum la publication de trois SIG :</a:t>
            </a:r>
          </a:p>
          <a:p>
            <a:pPr algn="just"/>
            <a:endParaRPr lang="fr-FR" sz="2000" dirty="0" smtClean="0"/>
          </a:p>
          <a:p>
            <a:pPr algn="just">
              <a:buFont typeface="Arial" pitchFamily="34" charset="0"/>
              <a:buChar char="•"/>
            </a:pPr>
            <a:r>
              <a:rPr lang="fr-FR" sz="2000" dirty="0" smtClean="0"/>
              <a:t>Le résultat opérationnel (proche du résultat d'exploitation)</a:t>
            </a:r>
          </a:p>
          <a:p>
            <a:pPr algn="just">
              <a:buFont typeface="Arial" pitchFamily="34" charset="0"/>
              <a:buChar char="•"/>
            </a:pPr>
            <a:r>
              <a:rPr lang="fr-FR" sz="2000" dirty="0" smtClean="0"/>
              <a:t>Le résultat des activités ordinaires (proche du résultat courant)</a:t>
            </a:r>
          </a:p>
          <a:p>
            <a:pPr algn="just">
              <a:buFont typeface="Arial" pitchFamily="34" charset="0"/>
              <a:buChar char="•"/>
            </a:pPr>
            <a:r>
              <a:rPr lang="fr-FR" sz="2000" dirty="0" smtClean="0"/>
              <a:t>Le résultat net</a:t>
            </a:r>
            <a:endParaRPr lang="fr-F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685800" y="1066800"/>
            <a:ext cx="7620000" cy="3352800"/>
          </a:xfrm>
          <a:prstGeom prst="horizontalScroll">
            <a:avLst>
              <a:gd name="adj" fmla="val 12500"/>
            </a:avLst>
          </a:prstGeom>
          <a:gradFill rotWithShape="0">
            <a:gsLst>
              <a:gs pos="0">
                <a:srgbClr val="FF99FF"/>
              </a:gs>
              <a:gs pos="50000">
                <a:srgbClr val="FFFFFF"/>
              </a:gs>
              <a:gs pos="100000">
                <a:srgbClr val="FF99FF"/>
              </a:gs>
            </a:gsLst>
            <a:lin ang="5400000" scaled="1"/>
          </a:gradFill>
          <a:ln w="9525">
            <a:solidFill>
              <a:schemeClr val="bg2"/>
            </a:solidFill>
            <a:round/>
            <a:headEnd/>
            <a:tailEnd/>
          </a:ln>
          <a:effectLst/>
        </p:spPr>
        <p:txBody>
          <a:bodyPr wrap="none" anchor="ctr"/>
          <a:lstStyle/>
          <a:p>
            <a:pPr algn="ctr">
              <a:lnSpc>
                <a:spcPct val="150000"/>
              </a:lnSpc>
              <a:defRPr/>
            </a:pPr>
            <a:r>
              <a:rPr lang="fr-FR" sz="3600" b="1">
                <a:solidFill>
                  <a:srgbClr val="CC0099"/>
                </a:solidFill>
                <a:effectLst>
                  <a:outerShdw blurRad="38100" dist="38100" dir="2700000" algn="tl">
                    <a:srgbClr val="000000"/>
                  </a:outerShdw>
                </a:effectLst>
                <a:latin typeface="Algerian" pitchFamily="82" charset="0"/>
              </a:rPr>
              <a:t>Concepts fondamentaux, </a:t>
            </a:r>
          </a:p>
          <a:p>
            <a:pPr algn="ctr">
              <a:lnSpc>
                <a:spcPct val="150000"/>
              </a:lnSpc>
              <a:defRPr/>
            </a:pPr>
            <a:r>
              <a:rPr lang="fr-FR" sz="3600" b="1">
                <a:solidFill>
                  <a:srgbClr val="CC0099"/>
                </a:solidFill>
                <a:effectLst>
                  <a:outerShdw blurRad="38100" dist="38100" dir="2700000" algn="tl">
                    <a:srgbClr val="000000"/>
                  </a:outerShdw>
                </a:effectLst>
                <a:latin typeface="Algerian" pitchFamily="82" charset="0"/>
              </a:rPr>
              <a:t>Objectifs et approches </a:t>
            </a:r>
          </a:p>
          <a:p>
            <a:pPr algn="ctr">
              <a:lnSpc>
                <a:spcPct val="150000"/>
              </a:lnSpc>
              <a:defRPr/>
            </a:pPr>
            <a:r>
              <a:rPr lang="fr-FR" sz="3600" b="1">
                <a:solidFill>
                  <a:srgbClr val="CC0099"/>
                </a:solidFill>
                <a:effectLst>
                  <a:outerShdw blurRad="38100" dist="38100" dir="2700000" algn="tl">
                    <a:srgbClr val="000000"/>
                  </a:outerShdw>
                </a:effectLst>
                <a:latin typeface="Algerian" pitchFamily="82" charset="0"/>
              </a:rPr>
              <a:t>de l’analyse financière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500" fill="hold"/>
                                        <p:tgtEl>
                                          <p:spTgt spid="106498"/>
                                        </p:tgtEl>
                                        <p:attrNameLst>
                                          <p:attrName>ppt_x</p:attrName>
                                        </p:attrNameLst>
                                      </p:cBhvr>
                                      <p:tavLst>
                                        <p:tav tm="0">
                                          <p:val>
                                            <p:strVal val="0-#ppt_w/2"/>
                                          </p:val>
                                        </p:tav>
                                        <p:tav tm="100000">
                                          <p:val>
                                            <p:strVal val="#ppt_x"/>
                                          </p:val>
                                        </p:tav>
                                      </p:tavLst>
                                    </p:anim>
                                    <p:anim calcmode="lin" valueType="num">
                                      <p:cBhvr additive="base">
                                        <p:cTn id="8" dur="500" fill="hold"/>
                                        <p:tgtEl>
                                          <p:spTgt spid="106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8600" y="609600"/>
            <a:ext cx="8610600" cy="701675"/>
          </a:xfrm>
          <a:prstGeom prst="rect">
            <a:avLst/>
          </a:prstGeom>
          <a:noFill/>
          <a:ln w="9525">
            <a:noFill/>
            <a:miter lim="800000"/>
            <a:headEnd/>
            <a:tailEnd/>
          </a:ln>
        </p:spPr>
        <p:txBody>
          <a:bodyPr>
            <a:spAutoFit/>
          </a:bodyPr>
          <a:lstStyle/>
          <a:p>
            <a:pPr algn="just">
              <a:spcBef>
                <a:spcPct val="50000"/>
              </a:spcBef>
            </a:pPr>
            <a:r>
              <a:rPr lang="fr-FR" sz="2000" b="1" dirty="0"/>
              <a:t>Cette analyse se fait à partir du </a:t>
            </a:r>
            <a:r>
              <a:rPr lang="fr-FR" sz="2000" b="1" dirty="0" smtClean="0"/>
              <a:t>CR </a:t>
            </a:r>
            <a:r>
              <a:rPr lang="fr-FR" sz="2000" b="1" dirty="0"/>
              <a:t>en calculant des résultats partiels ; il s’agit des soldes intermédiaires de gestion.</a:t>
            </a:r>
          </a:p>
        </p:txBody>
      </p:sp>
      <p:sp>
        <p:nvSpPr>
          <p:cNvPr id="51203" name="Text Box 3"/>
          <p:cNvSpPr txBox="1">
            <a:spLocks noChangeArrowheads="1"/>
          </p:cNvSpPr>
          <p:nvPr/>
        </p:nvSpPr>
        <p:spPr bwMode="auto">
          <a:xfrm>
            <a:off x="304800" y="1965325"/>
            <a:ext cx="8610600" cy="2073275"/>
          </a:xfrm>
          <a:prstGeom prst="rect">
            <a:avLst/>
          </a:prstGeom>
          <a:noFill/>
          <a:ln w="9525">
            <a:noFill/>
            <a:miter lim="800000"/>
            <a:headEnd/>
            <a:tailEnd/>
          </a:ln>
        </p:spPr>
        <p:txBody>
          <a:bodyPr>
            <a:spAutoFit/>
          </a:bodyPr>
          <a:lstStyle/>
          <a:p>
            <a:pPr algn="just">
              <a:spcBef>
                <a:spcPct val="50000"/>
              </a:spcBef>
            </a:pPr>
            <a:r>
              <a:rPr lang="fr-FR" sz="2000" b="1" dirty="0"/>
              <a:t>Le calcul de ces soldes intermédiaires de gestion permet : </a:t>
            </a:r>
          </a:p>
          <a:p>
            <a:pPr lvl="2" algn="just">
              <a:spcBef>
                <a:spcPct val="50000"/>
              </a:spcBef>
              <a:buFontTx/>
              <a:buBlip>
                <a:blip r:embed="rId2"/>
              </a:buBlip>
            </a:pPr>
            <a:r>
              <a:rPr lang="fr-FR" sz="2000" b="1" dirty="0"/>
              <a:t> D’apprécier la performance de l’entreprise et la création des richesses générée par son activité;</a:t>
            </a:r>
          </a:p>
          <a:p>
            <a:pPr lvl="2" algn="just">
              <a:spcBef>
                <a:spcPct val="50000"/>
              </a:spcBef>
              <a:buFontTx/>
              <a:buBlip>
                <a:blip r:embed="rId2"/>
              </a:buBlip>
            </a:pPr>
            <a:r>
              <a:rPr lang="fr-FR" sz="2000" b="1" dirty="0"/>
              <a:t> De décrire la répartition de cette richesse créée par l’entreprise ;</a:t>
            </a:r>
          </a:p>
          <a:p>
            <a:pPr lvl="2" algn="just">
              <a:spcBef>
                <a:spcPct val="50000"/>
              </a:spcBef>
              <a:buFontTx/>
              <a:buBlip>
                <a:blip r:embed="rId2"/>
              </a:buBlip>
            </a:pPr>
            <a:r>
              <a:rPr lang="fr-FR" sz="2000" b="1" dirty="0"/>
              <a:t> De comprendre la formation du résultat en la décomposant.</a:t>
            </a:r>
          </a:p>
        </p:txBody>
      </p:sp>
      <p:sp>
        <p:nvSpPr>
          <p:cNvPr id="51204" name="Text Box 4"/>
          <p:cNvSpPr txBox="1">
            <a:spLocks noChangeArrowheads="1"/>
          </p:cNvSpPr>
          <p:nvPr/>
        </p:nvSpPr>
        <p:spPr bwMode="auto">
          <a:xfrm>
            <a:off x="228600" y="4572000"/>
            <a:ext cx="8610600" cy="701675"/>
          </a:xfrm>
          <a:prstGeom prst="rect">
            <a:avLst/>
          </a:prstGeom>
          <a:noFill/>
          <a:ln w="9525">
            <a:noFill/>
            <a:miter lim="800000"/>
            <a:headEnd/>
            <a:tailEnd/>
          </a:ln>
        </p:spPr>
        <p:txBody>
          <a:bodyPr>
            <a:spAutoFit/>
          </a:bodyPr>
          <a:lstStyle/>
          <a:p>
            <a:pPr algn="just">
              <a:spcBef>
                <a:spcPct val="50000"/>
              </a:spcBef>
            </a:pPr>
            <a:r>
              <a:rPr lang="fr-FR" sz="2000" b="1"/>
              <a:t>Ces soldes intermédiaires de gestion s’analyse de l’amont vers l’aval, en partant du chiffre d’affaires jusqu’au résultat net comptable.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0-#ppt_w/2"/>
                                          </p:val>
                                        </p:tav>
                                        <p:tav tm="100000">
                                          <p:val>
                                            <p:strVal val="#ppt_x"/>
                                          </p:val>
                                        </p:tav>
                                      </p:tavLst>
                                    </p:anim>
                                    <p:anim calcmode="lin" valueType="num">
                                      <p:cBhvr additive="base">
                                        <p:cTn id="8" dur="500" fill="hold"/>
                                        <p:tgtEl>
                                          <p:spTgt spid="512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 calcmode="lin" valueType="num">
                                      <p:cBhvr additive="base">
                                        <p:cTn id="13" dur="500" fill="hold"/>
                                        <p:tgtEl>
                                          <p:spTgt spid="51203"/>
                                        </p:tgtEl>
                                        <p:attrNameLst>
                                          <p:attrName>ppt_x</p:attrName>
                                        </p:attrNameLst>
                                      </p:cBhvr>
                                      <p:tavLst>
                                        <p:tav tm="0">
                                          <p:val>
                                            <p:strVal val="0-#ppt_w/2"/>
                                          </p:val>
                                        </p:tav>
                                        <p:tav tm="100000">
                                          <p:val>
                                            <p:strVal val="#ppt_x"/>
                                          </p:val>
                                        </p:tav>
                                      </p:tavLst>
                                    </p:anim>
                                    <p:anim calcmode="lin" valueType="num">
                                      <p:cBhvr additive="base">
                                        <p:cTn id="14"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0-#ppt_w/2"/>
                                          </p:val>
                                        </p:tav>
                                        <p:tav tm="100000">
                                          <p:val>
                                            <p:strVal val="#ppt_x"/>
                                          </p:val>
                                        </p:tav>
                                      </p:tavLst>
                                    </p:anim>
                                    <p:anim calcmode="lin" valueType="num">
                                      <p:cBhvr additive="base">
                                        <p:cTn id="20"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P spid="512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188640"/>
            <a:ext cx="8208912" cy="6124754"/>
          </a:xfrm>
          <a:prstGeom prst="rect">
            <a:avLst/>
          </a:prstGeom>
          <a:noFill/>
        </p:spPr>
        <p:txBody>
          <a:bodyPr wrap="square" rtlCol="0">
            <a:spAutoFit/>
          </a:bodyPr>
          <a:lstStyle/>
          <a:p>
            <a:pPr algn="just"/>
            <a:r>
              <a:rPr lang="fr-FR" b="1" dirty="0" smtClean="0"/>
              <a:t>Tableau des SIG</a:t>
            </a:r>
          </a:p>
          <a:p>
            <a:pPr algn="just"/>
            <a:endParaRPr lang="fr-FR" b="1" dirty="0" smtClean="0"/>
          </a:p>
          <a:p>
            <a:pPr algn="just"/>
            <a:r>
              <a:rPr lang="fr-FR" dirty="0" smtClean="0"/>
              <a:t>Le tableau des SIG est un guide pour le calcul de 7 grandeurs particulièrement utiles pour analyser les performances économiques et financières de l'entreprise: </a:t>
            </a:r>
          </a:p>
          <a:p>
            <a:pPr algn="just"/>
            <a:endParaRPr lang="fr-FR" dirty="0" smtClean="0"/>
          </a:p>
          <a:p>
            <a:pPr marL="514350" indent="-514350" algn="just">
              <a:buFont typeface="+mj-lt"/>
              <a:buAutoNum type="arabicPeriod"/>
            </a:pPr>
            <a:r>
              <a:rPr lang="fr-FR" dirty="0" smtClean="0"/>
              <a:t>la marge commerciale,</a:t>
            </a:r>
            <a:endParaRPr lang="fr-FR" dirty="0"/>
          </a:p>
          <a:p>
            <a:pPr marL="514350" indent="-514350" algn="just">
              <a:buFont typeface="+mj-lt"/>
              <a:buAutoNum type="arabicPeriod"/>
            </a:pPr>
            <a:r>
              <a:rPr lang="fr-FR" dirty="0" smtClean="0"/>
              <a:t>la production de l'exercice,</a:t>
            </a:r>
          </a:p>
          <a:p>
            <a:pPr marL="514350" indent="-514350" algn="just">
              <a:buFont typeface="+mj-lt"/>
              <a:buAutoNum type="arabicPeriod"/>
            </a:pPr>
            <a:r>
              <a:rPr lang="fr-FR" dirty="0" smtClean="0"/>
              <a:t>la valeur ajoutée,</a:t>
            </a:r>
          </a:p>
          <a:p>
            <a:pPr marL="514350" indent="-514350" algn="just">
              <a:buFont typeface="+mj-lt"/>
              <a:buAutoNum type="arabicPeriod"/>
            </a:pPr>
            <a:r>
              <a:rPr lang="fr-FR" dirty="0" smtClean="0"/>
              <a:t>l'excédent brut,</a:t>
            </a:r>
          </a:p>
          <a:p>
            <a:pPr marL="514350" indent="-514350" algn="just">
              <a:buFont typeface="+mj-lt"/>
              <a:buAutoNum type="arabicPeriod"/>
            </a:pPr>
            <a:r>
              <a:rPr lang="fr-FR" dirty="0" smtClean="0"/>
              <a:t>le résultat d'exploitation</a:t>
            </a:r>
          </a:p>
          <a:p>
            <a:pPr marL="514350" indent="-514350" algn="just">
              <a:buFont typeface="+mj-lt"/>
              <a:buAutoNum type="arabicPeriod"/>
            </a:pPr>
            <a:r>
              <a:rPr lang="fr-FR" dirty="0" smtClean="0"/>
              <a:t>le résultat courant avant </a:t>
            </a:r>
            <a:r>
              <a:rPr lang="fr-FR" dirty="0" err="1" smtClean="0"/>
              <a:t>impot</a:t>
            </a:r>
            <a:r>
              <a:rPr lang="fr-FR" dirty="0" smtClean="0"/>
              <a:t>,</a:t>
            </a:r>
          </a:p>
          <a:p>
            <a:pPr marL="514350" indent="-514350" algn="just">
              <a:buFont typeface="+mj-lt"/>
              <a:buAutoNum type="arabicPeriod"/>
            </a:pPr>
            <a:r>
              <a:rPr lang="fr-FR" dirty="0" smtClean="0"/>
              <a:t> le résultat de l’exercice.</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 y="152400"/>
            <a:ext cx="8534400" cy="457200"/>
          </a:xfrm>
          <a:prstGeom prst="rect">
            <a:avLst/>
          </a:prstGeom>
          <a:noFill/>
          <a:ln w="9525">
            <a:noFill/>
            <a:miter lim="800000"/>
            <a:headEnd/>
            <a:tailEnd/>
          </a:ln>
          <a:effectLst/>
        </p:spPr>
        <p:txBody>
          <a:bodyPr>
            <a:spAutoFit/>
          </a:bodyPr>
          <a:lstStyle/>
          <a:p>
            <a:pPr>
              <a:spcBef>
                <a:spcPct val="50000"/>
              </a:spcBef>
              <a:defRPr/>
            </a:pPr>
            <a:r>
              <a:rPr lang="fr-FR" sz="2400" b="1" u="sng">
                <a:effectLst>
                  <a:outerShdw blurRad="38100" dist="38100" dir="2700000" algn="tl">
                    <a:srgbClr val="C0C0C0"/>
                  </a:outerShdw>
                </a:effectLst>
              </a:rPr>
              <a:t>Mode de calcul et signification des différents soldes de gestion :</a:t>
            </a:r>
          </a:p>
        </p:txBody>
      </p:sp>
      <p:sp>
        <p:nvSpPr>
          <p:cNvPr id="52227" name="Rectangle 3"/>
          <p:cNvSpPr>
            <a:spLocks noChangeArrowheads="1"/>
          </p:cNvSpPr>
          <p:nvPr/>
        </p:nvSpPr>
        <p:spPr bwMode="auto">
          <a:xfrm>
            <a:off x="228600" y="609600"/>
            <a:ext cx="8697913" cy="6019800"/>
          </a:xfrm>
          <a:prstGeom prst="rect">
            <a:avLst/>
          </a:prstGeom>
          <a:noFill/>
          <a:ln w="9525">
            <a:noFill/>
            <a:miter lim="800000"/>
            <a:headEnd/>
            <a:tailEnd/>
          </a:ln>
          <a:effectLst/>
        </p:spPr>
        <p:txBody>
          <a:bodyPr anchor="ctr"/>
          <a:lstStyle/>
          <a:p>
            <a:pPr>
              <a:buClr>
                <a:srgbClr val="FF3300"/>
              </a:buClr>
              <a:buFont typeface="Wingdings" pitchFamily="2" charset="2"/>
              <a:buNone/>
              <a:defRPr/>
            </a:pPr>
            <a:r>
              <a:rPr lang="fr-FR" sz="2000">
                <a:solidFill>
                  <a:schemeClr val="tx2"/>
                </a:solidFill>
                <a:cs typeface="Times New Roman" pitchFamily="18" charset="0"/>
              </a:rPr>
              <a:t>Ventes de marchandise en l’état</a:t>
            </a:r>
            <a:br>
              <a:rPr lang="fr-FR" sz="2000">
                <a:solidFill>
                  <a:schemeClr val="tx2"/>
                </a:solidFill>
                <a:cs typeface="Times New Roman" pitchFamily="18" charset="0"/>
              </a:rPr>
            </a:br>
            <a:r>
              <a:rPr lang="fr-FR" sz="2000">
                <a:solidFill>
                  <a:schemeClr val="tx2"/>
                </a:solidFill>
                <a:cs typeface="Times New Roman" pitchFamily="18" charset="0"/>
              </a:rPr>
              <a:t>- Achats revendus de marchandises</a:t>
            </a:r>
            <a:br>
              <a:rPr lang="fr-FR" sz="2000">
                <a:solidFill>
                  <a:schemeClr val="tx2"/>
                </a:solidFill>
                <a:cs typeface="Times New Roman" pitchFamily="18" charset="0"/>
              </a:rPr>
            </a:br>
            <a:r>
              <a:rPr lang="fr-FR" sz="2000">
                <a:solidFill>
                  <a:schemeClr val="tx2"/>
                </a:solidFill>
                <a:cs typeface="Times New Roman" pitchFamily="18" charset="0"/>
              </a:rPr>
              <a:t>---------------------------------------------------------------</a:t>
            </a:r>
            <a:br>
              <a:rPr lang="fr-FR" sz="2000">
                <a:solidFill>
                  <a:schemeClr val="tx2"/>
                </a:solidFill>
                <a:cs typeface="Times New Roman" pitchFamily="18" charset="0"/>
              </a:rPr>
            </a:br>
            <a:r>
              <a:rPr lang="fr-FR" sz="2000">
                <a:solidFill>
                  <a:schemeClr val="tx2"/>
                </a:solidFill>
                <a:cs typeface="Times New Roman" pitchFamily="18" charset="0"/>
              </a:rPr>
              <a:t>= </a:t>
            </a:r>
            <a:r>
              <a:rPr lang="fr-FR" sz="2000" b="1" i="1">
                <a:solidFill>
                  <a:srgbClr val="FF0000"/>
                </a:solidFill>
                <a:effectLst>
                  <a:outerShdw blurRad="38100" dist="38100" dir="2700000" algn="tl">
                    <a:srgbClr val="C0C0C0"/>
                  </a:outerShdw>
                </a:effectLst>
                <a:cs typeface="Times New Roman" pitchFamily="18" charset="0"/>
              </a:rPr>
              <a:t>Marge commerciale</a:t>
            </a:r>
            <a:r>
              <a:rPr lang="fr-FR" sz="2000" b="1" i="1">
                <a:effectLst>
                  <a:outerShdw blurRad="38100" dist="38100" dir="2700000" algn="tl">
                    <a:srgbClr val="C0C0C0"/>
                  </a:outerShdw>
                </a:effectLst>
                <a:cs typeface="Times New Roman" pitchFamily="18" charset="0"/>
              </a:rPr>
              <a:t> </a:t>
            </a:r>
            <a:r>
              <a:rPr lang="fr-FR" sz="2000" b="1" i="1">
                <a:solidFill>
                  <a:srgbClr val="FF0000"/>
                </a:solidFill>
                <a:effectLst>
                  <a:outerShdw blurRad="38100" dist="38100" dir="2700000" algn="tl">
                    <a:srgbClr val="C0C0C0"/>
                  </a:outerShdw>
                </a:effectLst>
                <a:cs typeface="Times New Roman" pitchFamily="18" charset="0"/>
              </a:rPr>
              <a:t>sur ventes en l’état</a:t>
            </a:r>
            <a:r>
              <a:rPr lang="fr-FR" sz="2000" b="1" i="1">
                <a:solidFill>
                  <a:schemeClr val="tx2"/>
                </a:solidFill>
                <a:effectLst>
                  <a:outerShdw blurRad="38100" dist="38100" dir="2700000" algn="tl">
                    <a:srgbClr val="C0C0C0"/>
                  </a:outerShdw>
                </a:effectLst>
                <a:cs typeface="Times New Roman" pitchFamily="18" charset="0"/>
              </a:rPr>
              <a:t/>
            </a:r>
            <a:br>
              <a:rPr lang="fr-FR" sz="2000" b="1" i="1">
                <a:solidFill>
                  <a:schemeClr val="tx2"/>
                </a:solidFill>
                <a:effectLst>
                  <a:outerShdw blurRad="38100" dist="38100" dir="2700000" algn="tl">
                    <a:srgbClr val="C0C0C0"/>
                  </a:outerShdw>
                </a:effectLst>
                <a:cs typeface="Times New Roman" pitchFamily="18" charset="0"/>
              </a:rPr>
            </a:br>
            <a:r>
              <a:rPr lang="fr-FR" sz="2000">
                <a:solidFill>
                  <a:schemeClr val="tx2"/>
                </a:solidFill>
                <a:cs typeface="Times New Roman" pitchFamily="18" charset="0"/>
              </a:rPr>
              <a:t>+ Production de l’exercice</a:t>
            </a:r>
            <a:br>
              <a:rPr lang="fr-FR" sz="2000">
                <a:solidFill>
                  <a:schemeClr val="tx2"/>
                </a:solidFill>
                <a:cs typeface="Times New Roman" pitchFamily="18" charset="0"/>
              </a:rPr>
            </a:br>
            <a:r>
              <a:rPr lang="fr-FR" sz="2000">
                <a:solidFill>
                  <a:schemeClr val="tx2"/>
                </a:solidFill>
                <a:cs typeface="Times New Roman" pitchFamily="18" charset="0"/>
              </a:rPr>
              <a:t>	ventes de biens /services produits</a:t>
            </a:r>
            <a:br>
              <a:rPr lang="fr-FR" sz="2000">
                <a:solidFill>
                  <a:schemeClr val="tx2"/>
                </a:solidFill>
                <a:cs typeface="Times New Roman" pitchFamily="18" charset="0"/>
              </a:rPr>
            </a:br>
            <a:r>
              <a:rPr lang="fr-FR" sz="2000">
                <a:solidFill>
                  <a:schemeClr val="tx2"/>
                </a:solidFill>
                <a:cs typeface="Times New Roman" pitchFamily="18" charset="0"/>
              </a:rPr>
              <a:t>	variation stocks de produits</a:t>
            </a:r>
            <a:br>
              <a:rPr lang="fr-FR" sz="2000">
                <a:solidFill>
                  <a:schemeClr val="tx2"/>
                </a:solidFill>
                <a:cs typeface="Times New Roman" pitchFamily="18" charset="0"/>
              </a:rPr>
            </a:br>
            <a:r>
              <a:rPr lang="fr-FR" sz="2000">
                <a:solidFill>
                  <a:schemeClr val="tx2"/>
                </a:solidFill>
                <a:cs typeface="Times New Roman" pitchFamily="18" charset="0"/>
              </a:rPr>
              <a:t>	immobilisations produites par l’entreprise pour elle même</a:t>
            </a:r>
          </a:p>
          <a:p>
            <a:pPr>
              <a:buClr>
                <a:srgbClr val="FF3300"/>
              </a:buClr>
              <a:buFont typeface="Wingdings" pitchFamily="2" charset="2"/>
              <a:buNone/>
              <a:defRPr/>
            </a:pPr>
            <a:r>
              <a:rPr lang="fr-FR" sz="2000">
                <a:solidFill>
                  <a:schemeClr val="tx2"/>
                </a:solidFill>
                <a:cs typeface="Times New Roman" pitchFamily="18" charset="0"/>
              </a:rPr>
              <a:t>- Consommation de l’exercice</a:t>
            </a:r>
            <a:br>
              <a:rPr lang="fr-FR" sz="2000">
                <a:solidFill>
                  <a:schemeClr val="tx2"/>
                </a:solidFill>
                <a:cs typeface="Times New Roman" pitchFamily="18" charset="0"/>
              </a:rPr>
            </a:br>
            <a:r>
              <a:rPr lang="fr-FR" sz="2000">
                <a:solidFill>
                  <a:schemeClr val="tx2"/>
                </a:solidFill>
                <a:cs typeface="Times New Roman" pitchFamily="18" charset="0"/>
              </a:rPr>
              <a:t>	achats consommés de matières et fournitures </a:t>
            </a:r>
            <a:br>
              <a:rPr lang="fr-FR" sz="2000">
                <a:solidFill>
                  <a:schemeClr val="tx2"/>
                </a:solidFill>
                <a:cs typeface="Times New Roman" pitchFamily="18" charset="0"/>
              </a:rPr>
            </a:br>
            <a:r>
              <a:rPr lang="fr-FR" sz="2000">
                <a:solidFill>
                  <a:schemeClr val="tx2"/>
                </a:solidFill>
                <a:cs typeface="Times New Roman" pitchFamily="18" charset="0"/>
              </a:rPr>
              <a:t>	autres charges externes</a:t>
            </a:r>
            <a:br>
              <a:rPr lang="fr-FR" sz="2000">
                <a:solidFill>
                  <a:schemeClr val="tx2"/>
                </a:solidFill>
                <a:cs typeface="Times New Roman" pitchFamily="18" charset="0"/>
              </a:rPr>
            </a:br>
            <a:r>
              <a:rPr lang="fr-FR" sz="2000">
                <a:solidFill>
                  <a:schemeClr val="tx2"/>
                </a:solidFill>
                <a:cs typeface="Times New Roman" pitchFamily="18" charset="0"/>
              </a:rPr>
              <a:t>---------------------------------------------------------------</a:t>
            </a:r>
            <a:br>
              <a:rPr lang="fr-FR" sz="2000">
                <a:solidFill>
                  <a:schemeClr val="tx2"/>
                </a:solidFill>
                <a:cs typeface="Times New Roman" pitchFamily="18" charset="0"/>
              </a:rPr>
            </a:br>
            <a:r>
              <a:rPr lang="fr-FR" sz="2000">
                <a:solidFill>
                  <a:schemeClr val="tx2"/>
                </a:solidFill>
                <a:cs typeface="Times New Roman" pitchFamily="18" charset="0"/>
              </a:rPr>
              <a:t>= </a:t>
            </a:r>
            <a:r>
              <a:rPr lang="fr-FR" sz="2000" b="1">
                <a:solidFill>
                  <a:srgbClr val="FF0000"/>
                </a:solidFill>
                <a:cs typeface="Times New Roman" pitchFamily="18" charset="0"/>
              </a:rPr>
              <a:t>Valeur ajoutée</a:t>
            </a:r>
            <a:br>
              <a:rPr lang="fr-FR" sz="2000" b="1">
                <a:solidFill>
                  <a:srgbClr val="FF0000"/>
                </a:solidFill>
                <a:cs typeface="Times New Roman" pitchFamily="18" charset="0"/>
              </a:rPr>
            </a:br>
            <a:r>
              <a:rPr lang="fr-FR" sz="2000">
                <a:cs typeface="Times New Roman" pitchFamily="18" charset="0"/>
              </a:rPr>
              <a:t>+ Subvention d’exploitation</a:t>
            </a:r>
            <a:br>
              <a:rPr lang="fr-FR" sz="2000">
                <a:cs typeface="Times New Roman" pitchFamily="18" charset="0"/>
              </a:rPr>
            </a:br>
            <a:r>
              <a:rPr lang="fr-FR" sz="2000">
                <a:cs typeface="Times New Roman" pitchFamily="18" charset="0"/>
              </a:rPr>
              <a:t>- Impôts et taxes</a:t>
            </a:r>
            <a:br>
              <a:rPr lang="fr-FR" sz="2000">
                <a:cs typeface="Times New Roman" pitchFamily="18" charset="0"/>
              </a:rPr>
            </a:br>
            <a:r>
              <a:rPr lang="fr-FR" sz="2000">
                <a:cs typeface="Times New Roman" pitchFamily="18" charset="0"/>
              </a:rPr>
              <a:t>- charges du personnel</a:t>
            </a:r>
            <a:br>
              <a:rPr lang="fr-FR" sz="2000">
                <a:cs typeface="Times New Roman" pitchFamily="18" charset="0"/>
              </a:rPr>
            </a:br>
            <a:r>
              <a:rPr lang="fr-FR" sz="2000">
                <a:cs typeface="Times New Roman" pitchFamily="18" charset="0"/>
              </a:rPr>
              <a:t>---------------------------------------------------------------</a:t>
            </a:r>
            <a:br>
              <a:rPr lang="fr-FR" sz="2000">
                <a:cs typeface="Times New Roman" pitchFamily="18" charset="0"/>
              </a:rPr>
            </a:br>
            <a:r>
              <a:rPr lang="fr-FR" sz="2000">
                <a:cs typeface="Times New Roman" pitchFamily="18" charset="0"/>
              </a:rPr>
              <a:t>= </a:t>
            </a:r>
            <a:r>
              <a:rPr lang="fr-FR" sz="2000" b="1">
                <a:solidFill>
                  <a:srgbClr val="FF0000"/>
                </a:solidFill>
                <a:cs typeface="Times New Roman" pitchFamily="18" charset="0"/>
              </a:rPr>
              <a:t>Excédent brut d’exploitation</a:t>
            </a:r>
          </a:p>
        </p:txBody>
      </p:sp>
      <p:sp>
        <p:nvSpPr>
          <p:cNvPr id="16388" name="Rectangle 4"/>
          <p:cNvSpPr>
            <a:spLocks noChangeArrowheads="1"/>
          </p:cNvSpPr>
          <p:nvPr/>
        </p:nvSpPr>
        <p:spPr bwMode="auto">
          <a:xfrm>
            <a:off x="228600" y="4419600"/>
            <a:ext cx="8697913" cy="3124200"/>
          </a:xfrm>
          <a:prstGeom prst="rect">
            <a:avLst/>
          </a:prstGeom>
          <a:noFill/>
          <a:ln w="9525">
            <a:noFill/>
            <a:miter lim="800000"/>
            <a:headEnd/>
            <a:tailEnd/>
          </a:ln>
        </p:spPr>
        <p:txBody>
          <a:bodyPr anchor="ctr"/>
          <a:lstStyle/>
          <a:p>
            <a:endParaRPr lang="fr-FR" sz="2000" b="1">
              <a:solidFill>
                <a:srgbClr val="FF0000"/>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 calcmode="lin" valueType="num">
                                      <p:cBhvr additive="base">
                                        <p:cTn id="13" dur="500" fill="hold"/>
                                        <p:tgtEl>
                                          <p:spTgt spid="52227"/>
                                        </p:tgtEl>
                                        <p:attrNameLst>
                                          <p:attrName>ppt_x</p:attrName>
                                        </p:attrNameLst>
                                      </p:cBhvr>
                                      <p:tavLst>
                                        <p:tav tm="0">
                                          <p:val>
                                            <p:strVal val="0-#ppt_w/2"/>
                                          </p:val>
                                        </p:tav>
                                        <p:tav tm="100000">
                                          <p:val>
                                            <p:strVal val="#ppt_x"/>
                                          </p:val>
                                        </p:tav>
                                      </p:tavLst>
                                    </p:anim>
                                    <p:anim calcmode="lin" valueType="num">
                                      <p:cBhvr additive="base">
                                        <p:cTn id="14"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69888" y="838200"/>
            <a:ext cx="8316912" cy="4876800"/>
          </a:xfrm>
          <a:prstGeom prst="rect">
            <a:avLst/>
          </a:prstGeom>
          <a:noFill/>
          <a:ln w="9525">
            <a:noFill/>
            <a:miter lim="800000"/>
            <a:headEnd/>
            <a:tailEnd/>
          </a:ln>
        </p:spPr>
        <p:txBody>
          <a:bodyPr anchor="ctr"/>
          <a:lstStyle/>
          <a:p>
            <a:r>
              <a:rPr lang="fr-FR" sz="2000" b="1">
                <a:solidFill>
                  <a:schemeClr val="tx2"/>
                </a:solidFill>
                <a:cs typeface="Times New Roman" pitchFamily="18" charset="0"/>
              </a:rPr>
              <a:t>+ </a:t>
            </a:r>
            <a:r>
              <a:rPr lang="fr-FR" sz="2000">
                <a:solidFill>
                  <a:schemeClr val="tx2"/>
                </a:solidFill>
                <a:cs typeface="Times New Roman" pitchFamily="18" charset="0"/>
              </a:rPr>
              <a:t>Autres produits d’exploitation</a:t>
            </a:r>
            <a:br>
              <a:rPr lang="fr-FR" sz="2000">
                <a:solidFill>
                  <a:schemeClr val="tx2"/>
                </a:solidFill>
                <a:cs typeface="Times New Roman" pitchFamily="18" charset="0"/>
              </a:rPr>
            </a:br>
            <a:r>
              <a:rPr lang="fr-FR" sz="2000">
                <a:solidFill>
                  <a:schemeClr val="tx2"/>
                </a:solidFill>
                <a:cs typeface="Times New Roman" pitchFamily="18" charset="0"/>
              </a:rPr>
              <a:t>- Autres charges d’exploitation</a:t>
            </a:r>
            <a:br>
              <a:rPr lang="fr-FR" sz="2000">
                <a:solidFill>
                  <a:schemeClr val="tx2"/>
                </a:solidFill>
                <a:cs typeface="Times New Roman" pitchFamily="18" charset="0"/>
              </a:rPr>
            </a:br>
            <a:r>
              <a:rPr lang="fr-FR" sz="2000">
                <a:solidFill>
                  <a:schemeClr val="tx2"/>
                </a:solidFill>
                <a:cs typeface="Times New Roman" pitchFamily="18" charset="0"/>
              </a:rPr>
              <a:t>+ Reprises d’exploitation; transfert de charges</a:t>
            </a:r>
            <a:br>
              <a:rPr lang="fr-FR" sz="2000">
                <a:solidFill>
                  <a:schemeClr val="tx2"/>
                </a:solidFill>
                <a:cs typeface="Times New Roman" pitchFamily="18" charset="0"/>
              </a:rPr>
            </a:br>
            <a:r>
              <a:rPr lang="fr-FR" sz="2000">
                <a:solidFill>
                  <a:schemeClr val="tx2"/>
                </a:solidFill>
                <a:cs typeface="Times New Roman" pitchFamily="18" charset="0"/>
              </a:rPr>
              <a:t>- Dotations d’exploitation</a:t>
            </a:r>
            <a:br>
              <a:rPr lang="fr-FR" sz="2000">
                <a:solidFill>
                  <a:schemeClr val="tx2"/>
                </a:solidFill>
                <a:cs typeface="Times New Roman" pitchFamily="18" charset="0"/>
              </a:rPr>
            </a:br>
            <a:r>
              <a:rPr lang="fr-FR" sz="2000" b="1">
                <a:solidFill>
                  <a:schemeClr val="tx2"/>
                </a:solidFill>
                <a:cs typeface="Times New Roman" pitchFamily="18" charset="0"/>
              </a:rPr>
              <a:t>--------------------------------------------------------</a:t>
            </a:r>
            <a:br>
              <a:rPr lang="fr-FR" sz="2000" b="1">
                <a:solidFill>
                  <a:schemeClr val="tx2"/>
                </a:solidFill>
                <a:cs typeface="Times New Roman" pitchFamily="18" charset="0"/>
              </a:rPr>
            </a:br>
            <a:r>
              <a:rPr lang="fr-FR" sz="2000">
                <a:solidFill>
                  <a:schemeClr val="tx2"/>
                </a:solidFill>
                <a:cs typeface="Times New Roman" pitchFamily="18" charset="0"/>
              </a:rPr>
              <a:t>= </a:t>
            </a:r>
            <a:r>
              <a:rPr lang="fr-FR" sz="2000" b="1">
                <a:solidFill>
                  <a:srgbClr val="FF0000"/>
                </a:solidFill>
                <a:cs typeface="Times New Roman" pitchFamily="18" charset="0"/>
              </a:rPr>
              <a:t>Résultat d’exploitation</a:t>
            </a:r>
            <a:br>
              <a:rPr lang="fr-FR" sz="2000" b="1">
                <a:solidFill>
                  <a:srgbClr val="FF0000"/>
                </a:solidFill>
                <a:cs typeface="Times New Roman" pitchFamily="18" charset="0"/>
              </a:rPr>
            </a:br>
            <a:r>
              <a:rPr lang="fr-FR" sz="2000" b="1">
                <a:cs typeface="Times New Roman" pitchFamily="18" charset="0"/>
              </a:rPr>
              <a:t>+/-</a:t>
            </a:r>
            <a:r>
              <a:rPr lang="fr-FR" sz="2000" b="1">
                <a:solidFill>
                  <a:srgbClr val="FF0000"/>
                </a:solidFill>
                <a:cs typeface="Times New Roman" pitchFamily="18" charset="0"/>
              </a:rPr>
              <a:t> Résultat financier</a:t>
            </a:r>
            <a:br>
              <a:rPr lang="fr-FR" sz="2000" b="1">
                <a:solidFill>
                  <a:srgbClr val="FF0000"/>
                </a:solidFill>
                <a:cs typeface="Times New Roman" pitchFamily="18" charset="0"/>
              </a:rPr>
            </a:br>
            <a:r>
              <a:rPr lang="fr-FR" sz="2000" b="1">
                <a:cs typeface="Times New Roman" pitchFamily="18" charset="0"/>
              </a:rPr>
              <a:t>--------------------------------------------------------</a:t>
            </a:r>
            <a:r>
              <a:rPr lang="fr-FR" sz="2000" b="1">
                <a:solidFill>
                  <a:srgbClr val="FF0000"/>
                </a:solidFill>
                <a:cs typeface="Times New Roman" pitchFamily="18" charset="0"/>
              </a:rPr>
              <a:t/>
            </a:r>
            <a:br>
              <a:rPr lang="fr-FR" sz="2000" b="1">
                <a:solidFill>
                  <a:srgbClr val="FF0000"/>
                </a:solidFill>
                <a:cs typeface="Times New Roman" pitchFamily="18" charset="0"/>
              </a:rPr>
            </a:br>
            <a:r>
              <a:rPr lang="fr-FR" sz="2000" b="1">
                <a:cs typeface="Times New Roman" pitchFamily="18" charset="0"/>
              </a:rPr>
              <a:t>=</a:t>
            </a:r>
            <a:r>
              <a:rPr lang="fr-FR" sz="2000" b="1">
                <a:solidFill>
                  <a:srgbClr val="FF0000"/>
                </a:solidFill>
                <a:cs typeface="Times New Roman" pitchFamily="18" charset="0"/>
              </a:rPr>
              <a:t> Résultat courant</a:t>
            </a:r>
            <a:br>
              <a:rPr lang="fr-FR" sz="2000" b="1">
                <a:solidFill>
                  <a:srgbClr val="FF0000"/>
                </a:solidFill>
                <a:cs typeface="Times New Roman" pitchFamily="18" charset="0"/>
              </a:rPr>
            </a:br>
            <a:r>
              <a:rPr lang="fr-FR" sz="2000" b="1">
                <a:cs typeface="Times New Roman" pitchFamily="18" charset="0"/>
              </a:rPr>
              <a:t>+/-</a:t>
            </a:r>
            <a:r>
              <a:rPr lang="fr-FR" sz="2000" b="1">
                <a:solidFill>
                  <a:srgbClr val="FF0000"/>
                </a:solidFill>
                <a:cs typeface="Times New Roman" pitchFamily="18" charset="0"/>
              </a:rPr>
              <a:t> Résultat non courant</a:t>
            </a:r>
            <a:br>
              <a:rPr lang="fr-FR" sz="2000" b="1">
                <a:solidFill>
                  <a:srgbClr val="FF0000"/>
                </a:solidFill>
                <a:cs typeface="Times New Roman" pitchFamily="18" charset="0"/>
              </a:rPr>
            </a:br>
            <a:r>
              <a:rPr lang="fr-FR" sz="2000" b="1">
                <a:cs typeface="Times New Roman" pitchFamily="18" charset="0"/>
              </a:rPr>
              <a:t>-</a:t>
            </a:r>
            <a:r>
              <a:rPr lang="fr-FR" sz="2000" b="1">
                <a:solidFill>
                  <a:srgbClr val="FF0000"/>
                </a:solidFill>
                <a:cs typeface="Times New Roman" pitchFamily="18" charset="0"/>
              </a:rPr>
              <a:t> </a:t>
            </a:r>
            <a:r>
              <a:rPr lang="fr-FR" sz="2000">
                <a:cs typeface="Times New Roman" pitchFamily="18" charset="0"/>
              </a:rPr>
              <a:t>Impôts sur les résultats</a:t>
            </a:r>
            <a:r>
              <a:rPr lang="fr-FR" sz="2000" b="1">
                <a:solidFill>
                  <a:srgbClr val="FF0000"/>
                </a:solidFill>
                <a:cs typeface="Times New Roman" pitchFamily="18" charset="0"/>
              </a:rPr>
              <a:t/>
            </a:r>
            <a:br>
              <a:rPr lang="fr-FR" sz="2000" b="1">
                <a:solidFill>
                  <a:srgbClr val="FF0000"/>
                </a:solidFill>
                <a:cs typeface="Times New Roman" pitchFamily="18" charset="0"/>
              </a:rPr>
            </a:br>
            <a:r>
              <a:rPr lang="fr-FR" sz="2000" b="1">
                <a:cs typeface="Times New Roman" pitchFamily="18" charset="0"/>
              </a:rPr>
              <a:t>--------------------------------------------------------</a:t>
            </a:r>
            <a:br>
              <a:rPr lang="fr-FR" sz="2000" b="1">
                <a:cs typeface="Times New Roman" pitchFamily="18" charset="0"/>
              </a:rPr>
            </a:br>
            <a:r>
              <a:rPr lang="fr-FR" sz="2000" b="1">
                <a:cs typeface="Times New Roman" pitchFamily="18" charset="0"/>
              </a:rPr>
              <a:t>= </a:t>
            </a:r>
            <a:r>
              <a:rPr lang="fr-FR" sz="2000" b="1">
                <a:solidFill>
                  <a:srgbClr val="FF0000"/>
                </a:solidFill>
                <a:cs typeface="Times New Roman" pitchFamily="18" charset="0"/>
              </a:rPr>
              <a:t>Résultat net de l’exercice</a:t>
            </a:r>
            <a:br>
              <a:rPr lang="fr-FR" sz="2000" b="1">
                <a:solidFill>
                  <a:srgbClr val="FF0000"/>
                </a:solidFill>
                <a:cs typeface="Times New Roman" pitchFamily="18" charset="0"/>
              </a:rPr>
            </a:br>
            <a:r>
              <a:rPr lang="fr-FR" sz="2000">
                <a:solidFill>
                  <a:schemeClr val="tx2"/>
                </a:solidFill>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0-#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http://ressources.aunege.fr/nuxeo/site/esupversions/a5f34a95-96f7-4009-8043-3d240135c411/AnaFinPax/res/tableauSIG.jpg"/>
          <p:cNvPicPr>
            <a:picLocks noChangeAspect="1" noChangeArrowheads="1"/>
          </p:cNvPicPr>
          <p:nvPr/>
        </p:nvPicPr>
        <p:blipFill>
          <a:blip r:embed="rId2" cstate="print"/>
          <a:srcRect/>
          <a:stretch>
            <a:fillRect/>
          </a:stretch>
        </p:blipFill>
        <p:spPr bwMode="auto">
          <a:xfrm>
            <a:off x="467544" y="764704"/>
            <a:ext cx="8086725" cy="45624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p:cNvSpPr>
          <p:nvPr/>
        </p:nvSpPr>
        <p:spPr bwMode="auto">
          <a:xfrm>
            <a:off x="0" y="228600"/>
            <a:ext cx="8763000" cy="1219200"/>
          </a:xfrm>
          <a:prstGeom prst="rect">
            <a:avLst/>
          </a:prstGeom>
          <a:noFill/>
          <a:ln w="9525">
            <a:noFill/>
            <a:miter lim="800000"/>
            <a:headEnd/>
            <a:tailEnd/>
          </a:ln>
          <a:effectLst/>
        </p:spPr>
        <p:txBody>
          <a:bodyPr/>
          <a:lstStyle/>
          <a:p>
            <a:pPr marL="342900" indent="-342900" algn="just">
              <a:spcBef>
                <a:spcPct val="20000"/>
              </a:spcBef>
              <a:defRPr/>
            </a:pPr>
            <a:r>
              <a:rPr lang="fr-FR" sz="2400" b="1" i="1">
                <a:effectLst>
                  <a:outerShdw blurRad="38100" dist="38100" dir="2700000" algn="tl">
                    <a:srgbClr val="C0C0C0"/>
                  </a:outerShdw>
                </a:effectLst>
              </a:rPr>
              <a:t>     </a:t>
            </a:r>
            <a:r>
              <a:rPr lang="fr-FR" sz="2400" b="1" i="1">
                <a:solidFill>
                  <a:srgbClr val="FF3300"/>
                </a:solidFill>
                <a:effectLst>
                  <a:outerShdw blurRad="38100" dist="38100" dir="2700000" algn="tl">
                    <a:srgbClr val="C0C0C0"/>
                  </a:outerShdw>
                </a:effectLst>
              </a:rPr>
              <a:t>Marge commerciale</a:t>
            </a:r>
            <a:r>
              <a:rPr lang="fr-FR" sz="2400" b="1"/>
              <a:t> = </a:t>
            </a:r>
            <a:r>
              <a:rPr lang="fr-FR" sz="2000" b="1"/>
              <a:t>ventes de marchandises en l’état diminuées des RRRA par l’entreprise – achats revendus de marchandises nets des RRRO sur achats</a:t>
            </a:r>
            <a:r>
              <a:rPr lang="fr-FR" sz="2400" b="1"/>
              <a:t>  </a:t>
            </a:r>
          </a:p>
        </p:txBody>
      </p:sp>
      <p:sp>
        <p:nvSpPr>
          <p:cNvPr id="55301" name="Text Box 1029"/>
          <p:cNvSpPr txBox="1">
            <a:spLocks noChangeArrowheads="1"/>
          </p:cNvSpPr>
          <p:nvPr/>
        </p:nvSpPr>
        <p:spPr bwMode="auto">
          <a:xfrm>
            <a:off x="381000" y="1752600"/>
            <a:ext cx="8458200" cy="1311275"/>
          </a:xfrm>
          <a:prstGeom prst="rect">
            <a:avLst/>
          </a:prstGeom>
          <a:noFill/>
          <a:ln w="9525">
            <a:noFill/>
            <a:miter lim="800000"/>
            <a:headEnd/>
            <a:tailEnd/>
          </a:ln>
        </p:spPr>
        <p:txBody>
          <a:bodyPr>
            <a:spAutoFit/>
          </a:bodyPr>
          <a:lstStyle/>
          <a:p>
            <a:pPr algn="just">
              <a:spcBef>
                <a:spcPct val="50000"/>
              </a:spcBef>
            </a:pPr>
            <a:r>
              <a:rPr lang="fr-FR" sz="2000" b="1"/>
              <a:t>La MC intéresse uniquement les entreprises commerciales ou l’activité de négoce des entreprises mixtes et en constitue la principale ressource ; elle est donc vue comme un indicateur fondamental de la performance d’une entreprise commerciale. </a:t>
            </a:r>
          </a:p>
        </p:txBody>
      </p:sp>
      <p:sp>
        <p:nvSpPr>
          <p:cNvPr id="55307" name="Text Box 1035"/>
          <p:cNvSpPr txBox="1">
            <a:spLocks noChangeArrowheads="1"/>
          </p:cNvSpPr>
          <p:nvPr/>
        </p:nvSpPr>
        <p:spPr bwMode="auto">
          <a:xfrm>
            <a:off x="381000" y="3581400"/>
            <a:ext cx="8458200" cy="2073275"/>
          </a:xfrm>
          <a:prstGeom prst="rect">
            <a:avLst/>
          </a:prstGeom>
          <a:noFill/>
          <a:ln w="9525">
            <a:noFill/>
            <a:miter lim="800000"/>
            <a:headEnd/>
            <a:tailEnd/>
          </a:ln>
        </p:spPr>
        <p:txBody>
          <a:bodyPr>
            <a:spAutoFit/>
          </a:bodyPr>
          <a:lstStyle/>
          <a:p>
            <a:pPr>
              <a:spcBef>
                <a:spcPct val="50000"/>
              </a:spcBef>
            </a:pPr>
            <a:r>
              <a:rPr lang="fr-FR" sz="2000" b="1"/>
              <a:t>Elle dépend :</a:t>
            </a:r>
          </a:p>
          <a:p>
            <a:pPr>
              <a:spcBef>
                <a:spcPct val="50000"/>
              </a:spcBef>
              <a:buClr>
                <a:srgbClr val="CC0099"/>
              </a:buClr>
              <a:buFont typeface="Wingdings" pitchFamily="2" charset="2"/>
              <a:buChar char="ü"/>
            </a:pPr>
            <a:r>
              <a:rPr lang="fr-FR" sz="2000" b="1"/>
              <a:t> des quantités vendues par ligne de produit ;</a:t>
            </a:r>
          </a:p>
          <a:p>
            <a:pPr>
              <a:spcBef>
                <a:spcPct val="50000"/>
              </a:spcBef>
              <a:buClr>
                <a:srgbClr val="CC0099"/>
              </a:buClr>
              <a:buFont typeface="Wingdings" pitchFamily="2" charset="2"/>
              <a:buChar char="ü"/>
            </a:pPr>
            <a:r>
              <a:rPr lang="fr-FR" sz="2000" b="1"/>
              <a:t> de l’évolution de la marge pratiquée sur chaque ligne de produit ;</a:t>
            </a:r>
          </a:p>
          <a:p>
            <a:pPr>
              <a:spcBef>
                <a:spcPct val="50000"/>
              </a:spcBef>
              <a:buClr>
                <a:srgbClr val="CC0099"/>
              </a:buClr>
              <a:buFont typeface="Wingdings" pitchFamily="2" charset="2"/>
              <a:buChar char="ü"/>
            </a:pPr>
            <a:r>
              <a:rPr lang="fr-FR" sz="2000" b="1"/>
              <a:t> de la pondération entre lignes de produits dans l’ensemble des produits vendus.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0-#ppt_w/2"/>
                                          </p:val>
                                        </p:tav>
                                        <p:tav tm="100000">
                                          <p:val>
                                            <p:strVal val="#ppt_x"/>
                                          </p:val>
                                        </p:tav>
                                      </p:tavLst>
                                    </p:anim>
                                    <p:anim calcmode="lin" valueType="num">
                                      <p:cBhvr additive="base">
                                        <p:cTn id="14"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7">
                                            <p:txEl>
                                              <p:pRg st="0" end="0"/>
                                            </p:txEl>
                                          </p:spTgt>
                                        </p:tgtEl>
                                        <p:attrNameLst>
                                          <p:attrName>style.visibility</p:attrName>
                                        </p:attrNameLst>
                                      </p:cBhvr>
                                      <p:to>
                                        <p:strVal val="visible"/>
                                      </p:to>
                                    </p:set>
                                    <p:anim calcmode="lin" valueType="num">
                                      <p:cBhvr additive="base">
                                        <p:cTn id="19" dur="500" fill="hold"/>
                                        <p:tgtEl>
                                          <p:spTgt spid="553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307">
                                            <p:txEl>
                                              <p:pRg st="1" end="1"/>
                                            </p:txEl>
                                          </p:spTgt>
                                        </p:tgtEl>
                                        <p:attrNameLst>
                                          <p:attrName>style.visibility</p:attrName>
                                        </p:attrNameLst>
                                      </p:cBhvr>
                                      <p:to>
                                        <p:strVal val="visible"/>
                                      </p:to>
                                    </p:set>
                                    <p:anim calcmode="lin" valueType="num">
                                      <p:cBhvr additive="base">
                                        <p:cTn id="25" dur="500" fill="hold"/>
                                        <p:tgtEl>
                                          <p:spTgt spid="5530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307">
                                            <p:txEl>
                                              <p:pRg st="2" end="2"/>
                                            </p:txEl>
                                          </p:spTgt>
                                        </p:tgtEl>
                                        <p:attrNameLst>
                                          <p:attrName>style.visibility</p:attrName>
                                        </p:attrNameLst>
                                      </p:cBhvr>
                                      <p:to>
                                        <p:strVal val="visible"/>
                                      </p:to>
                                    </p:set>
                                    <p:anim calcmode="lin" valueType="num">
                                      <p:cBhvr additive="base">
                                        <p:cTn id="31" dur="500" fill="hold"/>
                                        <p:tgtEl>
                                          <p:spTgt spid="5530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5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07">
                                            <p:txEl>
                                              <p:pRg st="3" end="3"/>
                                            </p:txEl>
                                          </p:spTgt>
                                        </p:tgtEl>
                                        <p:attrNameLst>
                                          <p:attrName>style.visibility</p:attrName>
                                        </p:attrNameLst>
                                      </p:cBhvr>
                                      <p:to>
                                        <p:strVal val="visible"/>
                                      </p:to>
                                    </p:set>
                                    <p:anim calcmode="lin" valueType="num">
                                      <p:cBhvr additive="base">
                                        <p:cTn id="37" dur="500" fill="hold"/>
                                        <p:tgtEl>
                                          <p:spTgt spid="5530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301" grpId="0" autoUpdateAnimBg="0"/>
      <p:bldP spid="553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228600" y="152400"/>
            <a:ext cx="8610600" cy="762000"/>
          </a:xfrm>
          <a:prstGeom prst="rect">
            <a:avLst/>
          </a:prstGeom>
          <a:noFill/>
          <a:ln w="9525">
            <a:noFill/>
            <a:miter lim="800000"/>
            <a:headEnd/>
            <a:tailEnd/>
          </a:ln>
          <a:effectLst/>
        </p:spPr>
        <p:txBody>
          <a:bodyPr>
            <a:spAutoFit/>
          </a:bodyPr>
          <a:lstStyle/>
          <a:p>
            <a:pPr algn="just">
              <a:spcBef>
                <a:spcPct val="50000"/>
              </a:spcBef>
              <a:defRPr/>
            </a:pPr>
            <a:r>
              <a:rPr lang="fr-FR" sz="2400" b="1" i="1">
                <a:solidFill>
                  <a:srgbClr val="FF3300"/>
                </a:solidFill>
                <a:effectLst>
                  <a:outerShdw blurRad="38100" dist="38100" dir="2700000" algn="tl">
                    <a:srgbClr val="C0C0C0"/>
                  </a:outerShdw>
                </a:effectLst>
              </a:rPr>
              <a:t>Production de l’exercice</a:t>
            </a:r>
            <a:r>
              <a:rPr lang="fr-FR" sz="2000" b="1"/>
              <a:t> = ventes de biens et services produits </a:t>
            </a:r>
            <a:r>
              <a:rPr lang="fr-FR" sz="2000" b="1">
                <a:cs typeface="Times New Roman" pitchFamily="18" charset="0"/>
              </a:rPr>
              <a:t>±</a:t>
            </a:r>
            <a:r>
              <a:rPr lang="fr-FR" sz="2000" b="1"/>
              <a:t> variation de stocks + immobilisations produites par l’entreprise pour elle-même.</a:t>
            </a:r>
          </a:p>
        </p:txBody>
      </p:sp>
      <p:sp>
        <p:nvSpPr>
          <p:cNvPr id="56324" name="Text Box 4"/>
          <p:cNvSpPr txBox="1">
            <a:spLocks noChangeArrowheads="1"/>
          </p:cNvSpPr>
          <p:nvPr/>
        </p:nvSpPr>
        <p:spPr bwMode="auto">
          <a:xfrm>
            <a:off x="381000" y="1828800"/>
            <a:ext cx="8382000" cy="396875"/>
          </a:xfrm>
          <a:prstGeom prst="rect">
            <a:avLst/>
          </a:prstGeom>
          <a:noFill/>
          <a:ln w="9525">
            <a:noFill/>
            <a:miter lim="800000"/>
            <a:headEnd/>
            <a:tailEnd/>
          </a:ln>
        </p:spPr>
        <p:txBody>
          <a:bodyPr>
            <a:spAutoFit/>
          </a:bodyPr>
          <a:lstStyle/>
          <a:p>
            <a:pPr>
              <a:spcBef>
                <a:spcPct val="50000"/>
              </a:spcBef>
            </a:pPr>
            <a:endParaRPr lang="fr-FR" sz="2000" b="1"/>
          </a:p>
        </p:txBody>
      </p:sp>
      <p:sp>
        <p:nvSpPr>
          <p:cNvPr id="56325" name="Rectangle 5"/>
          <p:cNvSpPr>
            <a:spLocks noChangeArrowheads="1"/>
          </p:cNvSpPr>
          <p:nvPr/>
        </p:nvSpPr>
        <p:spPr bwMode="auto">
          <a:xfrm>
            <a:off x="228600" y="1447800"/>
            <a:ext cx="8610600" cy="2895600"/>
          </a:xfrm>
          <a:prstGeom prst="rect">
            <a:avLst/>
          </a:prstGeom>
          <a:noFill/>
          <a:ln w="9525">
            <a:noFill/>
            <a:miter lim="800000"/>
            <a:headEnd/>
            <a:tailEnd/>
          </a:ln>
        </p:spPr>
        <p:txBody>
          <a:bodyPr/>
          <a:lstStyle/>
          <a:p>
            <a:pPr marL="342900" indent="-342900" algn="just">
              <a:lnSpc>
                <a:spcPct val="90000"/>
              </a:lnSpc>
              <a:spcBef>
                <a:spcPct val="20000"/>
              </a:spcBef>
            </a:pPr>
            <a:r>
              <a:rPr lang="fr-FR" sz="2000" b="1">
                <a:cs typeface="Times New Roman" pitchFamily="18" charset="0"/>
              </a:rPr>
              <a:t>C’est un solde qui concerne les entreprises industrielles et prestataires de services. </a:t>
            </a:r>
          </a:p>
          <a:p>
            <a:pPr marL="342900" indent="-342900" algn="just">
              <a:lnSpc>
                <a:spcPct val="90000"/>
              </a:lnSpc>
              <a:spcBef>
                <a:spcPct val="20000"/>
              </a:spcBef>
            </a:pPr>
            <a:endParaRPr lang="fr-FR" sz="2000" b="1">
              <a:cs typeface="Times New Roman" pitchFamily="18" charset="0"/>
            </a:endParaRPr>
          </a:p>
          <a:p>
            <a:pPr marL="342900" indent="-342900" algn="just">
              <a:lnSpc>
                <a:spcPct val="90000"/>
              </a:lnSpc>
              <a:spcBef>
                <a:spcPct val="20000"/>
              </a:spcBef>
            </a:pPr>
            <a:r>
              <a:rPr lang="fr-FR" sz="2000" b="1">
                <a:cs typeface="Times New Roman" pitchFamily="18" charset="0"/>
              </a:rPr>
              <a:t>La production résulte de trois composantes principales, c’est un indicateur hétérogène : </a:t>
            </a:r>
          </a:p>
          <a:p>
            <a:pPr marL="742950" lvl="1" indent="-285750" algn="just">
              <a:lnSpc>
                <a:spcPct val="90000"/>
              </a:lnSpc>
              <a:spcBef>
                <a:spcPct val="20000"/>
              </a:spcBef>
              <a:buFontTx/>
              <a:buBlip>
                <a:blip r:embed="rId2"/>
              </a:buBlip>
            </a:pPr>
            <a:r>
              <a:rPr lang="fr-FR" sz="2000" b="1">
                <a:cs typeface="Times New Roman" pitchFamily="18" charset="0"/>
              </a:rPr>
              <a:t>la production vendue, évaluée au prix de vente ;</a:t>
            </a:r>
          </a:p>
          <a:p>
            <a:pPr marL="742950" lvl="1" indent="-285750" algn="just">
              <a:lnSpc>
                <a:spcPct val="90000"/>
              </a:lnSpc>
              <a:spcBef>
                <a:spcPct val="20000"/>
              </a:spcBef>
              <a:buFontTx/>
              <a:buBlip>
                <a:blip r:embed="rId2"/>
              </a:buBlip>
            </a:pPr>
            <a:r>
              <a:rPr lang="fr-FR" sz="2000" b="1">
                <a:cs typeface="Times New Roman" pitchFamily="18" charset="0"/>
              </a:rPr>
              <a:t>la production stockée, évaluée au coût de production;</a:t>
            </a:r>
          </a:p>
          <a:p>
            <a:pPr marL="742950" lvl="1" indent="-285750" algn="just">
              <a:lnSpc>
                <a:spcPct val="90000"/>
              </a:lnSpc>
              <a:spcBef>
                <a:spcPct val="20000"/>
              </a:spcBef>
              <a:buFontTx/>
              <a:buBlip>
                <a:blip r:embed="rId2"/>
              </a:buBlip>
            </a:pPr>
            <a:r>
              <a:rPr lang="fr-FR" sz="2000" b="1">
                <a:cs typeface="Times New Roman" pitchFamily="18" charset="0"/>
              </a:rPr>
              <a:t>la production réalisée par l’entreprise pour elle même, évaluée au coût de production.</a:t>
            </a:r>
            <a:endParaRPr lang="fr-FR" sz="2000" b="1"/>
          </a:p>
        </p:txBody>
      </p:sp>
      <p:sp>
        <p:nvSpPr>
          <p:cNvPr id="56326" name="Rectangle 6"/>
          <p:cNvSpPr>
            <a:spLocks noChangeArrowheads="1"/>
          </p:cNvSpPr>
          <p:nvPr/>
        </p:nvSpPr>
        <p:spPr bwMode="auto">
          <a:xfrm>
            <a:off x="152400" y="4876800"/>
            <a:ext cx="8610600" cy="762000"/>
          </a:xfrm>
          <a:prstGeom prst="rect">
            <a:avLst/>
          </a:prstGeom>
          <a:noFill/>
          <a:ln w="9525">
            <a:noFill/>
            <a:miter lim="800000"/>
            <a:headEnd/>
            <a:tailEnd/>
          </a:ln>
        </p:spPr>
        <p:txBody>
          <a:bodyPr/>
          <a:lstStyle/>
          <a:p>
            <a:pPr marL="342900" indent="-342900" algn="just">
              <a:lnSpc>
                <a:spcPct val="90000"/>
              </a:lnSpc>
              <a:spcBef>
                <a:spcPct val="20000"/>
              </a:spcBef>
            </a:pPr>
            <a:r>
              <a:rPr lang="fr-FR" sz="2000" b="1">
                <a:cs typeface="Times New Roman" pitchFamily="18" charset="0"/>
              </a:rPr>
              <a:t>Seule la production vendue enrichit l’entreprise pour l’exercice considérée.</a:t>
            </a:r>
          </a:p>
          <a:p>
            <a:pPr marL="342900" indent="-342900" algn="just">
              <a:lnSpc>
                <a:spcPct val="90000"/>
              </a:lnSpc>
              <a:spcBef>
                <a:spcPct val="20000"/>
              </a:spcBef>
            </a:pPr>
            <a:r>
              <a:rPr lang="fr-FR" sz="2000" b="1">
                <a:cs typeface="Times New Roman" pitchFamily="18" charset="0"/>
              </a:rPr>
              <a:t>Son évolution s’apprécie au regard des variables du « marketing mix » </a:t>
            </a:r>
          </a:p>
          <a:p>
            <a:pPr marL="342900" indent="-342900" algn="just">
              <a:lnSpc>
                <a:spcPct val="90000"/>
              </a:lnSpc>
              <a:spcBef>
                <a:spcPct val="20000"/>
              </a:spcBef>
            </a:pPr>
            <a:endParaRPr lang="fr-FR" sz="2000" b="1">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0-#ppt_w/2"/>
                                          </p:val>
                                        </p:tav>
                                        <p:tav tm="100000">
                                          <p:val>
                                            <p:strVal val="#ppt_x"/>
                                          </p:val>
                                        </p:tav>
                                      </p:tavLst>
                                    </p:anim>
                                    <p:anim calcmode="lin" valueType="num">
                                      <p:cBhvr additive="base">
                                        <p:cTn id="14"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5">
                                            <p:txEl>
                                              <p:pRg st="0" end="0"/>
                                            </p:txEl>
                                          </p:spTgt>
                                        </p:tgtEl>
                                        <p:attrNameLst>
                                          <p:attrName>style.visibility</p:attrName>
                                        </p:attrNameLst>
                                      </p:cBhvr>
                                      <p:to>
                                        <p:strVal val="visible"/>
                                      </p:to>
                                    </p:set>
                                    <p:anim calcmode="lin" valueType="num">
                                      <p:cBhvr additive="base">
                                        <p:cTn id="19" dur="500" fill="hold"/>
                                        <p:tgtEl>
                                          <p:spTgt spid="5632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5">
                                            <p:txEl>
                                              <p:pRg st="2" end="2"/>
                                            </p:txEl>
                                          </p:spTgt>
                                        </p:tgtEl>
                                        <p:attrNameLst>
                                          <p:attrName>style.visibility</p:attrName>
                                        </p:attrNameLst>
                                      </p:cBhvr>
                                      <p:to>
                                        <p:strVal val="visible"/>
                                      </p:to>
                                    </p:set>
                                    <p:anim calcmode="lin" valueType="num">
                                      <p:cBhvr additive="base">
                                        <p:cTn id="25" dur="500" fill="hold"/>
                                        <p:tgtEl>
                                          <p:spTgt spid="5632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5">
                                            <p:txEl>
                                              <p:pRg st="3" end="3"/>
                                            </p:txEl>
                                          </p:spTgt>
                                        </p:tgtEl>
                                        <p:attrNameLst>
                                          <p:attrName>style.visibility</p:attrName>
                                        </p:attrNameLst>
                                      </p:cBhvr>
                                      <p:to>
                                        <p:strVal val="visible"/>
                                      </p:to>
                                    </p:set>
                                    <p:anim calcmode="lin" valueType="num">
                                      <p:cBhvr additive="base">
                                        <p:cTn id="31" dur="500" fill="hold"/>
                                        <p:tgtEl>
                                          <p:spTgt spid="5632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5">
                                            <p:txEl>
                                              <p:pRg st="4" end="4"/>
                                            </p:txEl>
                                          </p:spTgt>
                                        </p:tgtEl>
                                        <p:attrNameLst>
                                          <p:attrName>style.visibility</p:attrName>
                                        </p:attrNameLst>
                                      </p:cBhvr>
                                      <p:to>
                                        <p:strVal val="visible"/>
                                      </p:to>
                                    </p:set>
                                    <p:anim calcmode="lin" valueType="num">
                                      <p:cBhvr additive="base">
                                        <p:cTn id="37" dur="500" fill="hold"/>
                                        <p:tgtEl>
                                          <p:spTgt spid="5632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5">
                                            <p:txEl>
                                              <p:pRg st="5" end="5"/>
                                            </p:txEl>
                                          </p:spTgt>
                                        </p:tgtEl>
                                        <p:attrNameLst>
                                          <p:attrName>style.visibility</p:attrName>
                                        </p:attrNameLst>
                                      </p:cBhvr>
                                      <p:to>
                                        <p:strVal val="visible"/>
                                      </p:to>
                                    </p:set>
                                    <p:anim calcmode="lin" valueType="num">
                                      <p:cBhvr additive="base">
                                        <p:cTn id="43" dur="500" fill="hold"/>
                                        <p:tgtEl>
                                          <p:spTgt spid="5632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6">
                                            <p:txEl>
                                              <p:pRg st="0" end="0"/>
                                            </p:txEl>
                                          </p:spTgt>
                                        </p:tgtEl>
                                        <p:attrNameLst>
                                          <p:attrName>style.visibility</p:attrName>
                                        </p:attrNameLst>
                                      </p:cBhvr>
                                      <p:to>
                                        <p:strVal val="visible"/>
                                      </p:to>
                                    </p:set>
                                    <p:anim calcmode="lin" valueType="num">
                                      <p:cBhvr additive="base">
                                        <p:cTn id="49" dur="500" fill="hold"/>
                                        <p:tgtEl>
                                          <p:spTgt spid="5632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326">
                                            <p:txEl>
                                              <p:pRg st="1" end="1"/>
                                            </p:txEl>
                                          </p:spTgt>
                                        </p:tgtEl>
                                        <p:attrNameLst>
                                          <p:attrName>style.visibility</p:attrName>
                                        </p:attrNameLst>
                                      </p:cBhvr>
                                      <p:to>
                                        <p:strVal val="visible"/>
                                      </p:to>
                                    </p:set>
                                    <p:anim calcmode="lin" valueType="num">
                                      <p:cBhvr additive="base">
                                        <p:cTn id="55" dur="500" fill="hold"/>
                                        <p:tgtEl>
                                          <p:spTgt spid="56326">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32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25" grpId="0" build="p" bldLvl="2" autoUpdateAnimBg="0"/>
      <p:bldP spid="56326"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04800" y="457200"/>
            <a:ext cx="8305800" cy="1066800"/>
          </a:xfrm>
          <a:prstGeom prst="rect">
            <a:avLst/>
          </a:prstGeom>
          <a:noFill/>
          <a:ln w="9525">
            <a:noFill/>
            <a:miter lim="800000"/>
            <a:headEnd/>
            <a:tailEnd/>
          </a:ln>
          <a:effectLst/>
        </p:spPr>
        <p:txBody>
          <a:bodyPr>
            <a:spAutoFit/>
          </a:bodyPr>
          <a:lstStyle/>
          <a:p>
            <a:pPr algn="just">
              <a:spcBef>
                <a:spcPct val="50000"/>
              </a:spcBef>
              <a:defRPr/>
            </a:pPr>
            <a:r>
              <a:rPr lang="fr-FR" sz="2400" b="1" i="1">
                <a:solidFill>
                  <a:srgbClr val="FF3300"/>
                </a:solidFill>
                <a:effectLst>
                  <a:outerShdw blurRad="38100" dist="38100" dir="2700000" algn="tl">
                    <a:srgbClr val="C0C0C0"/>
                  </a:outerShdw>
                </a:effectLst>
              </a:rPr>
              <a:t>Valeur ajoutée</a:t>
            </a:r>
            <a:r>
              <a:rPr lang="fr-FR" sz="2000" b="1"/>
              <a:t> = marge commerciale + production de l’exercice – consommation externe de l’exercice ( achats consommés de matières + autres charges externe).</a:t>
            </a:r>
          </a:p>
        </p:txBody>
      </p:sp>
      <p:sp>
        <p:nvSpPr>
          <p:cNvPr id="57347" name="Rectangle 3"/>
          <p:cNvSpPr>
            <a:spLocks noChangeArrowheads="1"/>
          </p:cNvSpPr>
          <p:nvPr/>
        </p:nvSpPr>
        <p:spPr bwMode="auto">
          <a:xfrm>
            <a:off x="152400" y="2209800"/>
            <a:ext cx="8610600" cy="2209800"/>
          </a:xfrm>
          <a:prstGeom prst="rect">
            <a:avLst/>
          </a:prstGeom>
          <a:noFill/>
          <a:ln w="9525">
            <a:noFill/>
            <a:miter lim="800000"/>
            <a:headEnd/>
            <a:tailEnd/>
          </a:ln>
        </p:spPr>
        <p:txBody>
          <a:bodyPr/>
          <a:lstStyle/>
          <a:p>
            <a:pPr marL="342900" indent="-342900" algn="just">
              <a:spcBef>
                <a:spcPct val="20000"/>
              </a:spcBef>
            </a:pPr>
            <a:r>
              <a:rPr lang="fr-FR" sz="2000" b="1">
                <a:cs typeface="Times New Roman" pitchFamily="18" charset="0"/>
              </a:rPr>
              <a:t>     La VA permet d’évaluer le poids économique de l'entreprise : la valeur ajoutée mesure la richesse créée par l'entreprise et sa contribution à l'économie du pays.</a:t>
            </a:r>
            <a:r>
              <a:rPr lang="en-US" sz="2000" b="1">
                <a:latin typeface="Tms Rmn" charset="0"/>
                <a:cs typeface="Times New Roman" pitchFamily="18" charset="0"/>
              </a:rPr>
              <a:t> </a:t>
            </a:r>
          </a:p>
          <a:p>
            <a:pPr marL="342900" indent="-342900" algn="just">
              <a:spcBef>
                <a:spcPct val="20000"/>
              </a:spcBef>
            </a:pPr>
            <a:endParaRPr lang="fr-FR" sz="2000" b="1">
              <a:cs typeface="Times New Roman" pitchFamily="18" charset="0"/>
            </a:endParaRPr>
          </a:p>
          <a:p>
            <a:pPr marL="342900" indent="-342900" algn="just">
              <a:spcBef>
                <a:spcPct val="20000"/>
              </a:spcBef>
            </a:pPr>
            <a:r>
              <a:rPr lang="fr-FR" sz="2000" b="1">
                <a:cs typeface="Times New Roman" pitchFamily="18" charset="0"/>
              </a:rPr>
              <a:t>     Il permet de mesurer le taux d’intégration de l’entreprise ( accroissement de l’activité de transformation sans changement du volume d’activité ) </a:t>
            </a:r>
          </a:p>
          <a:p>
            <a:pPr marL="342900" indent="-342900" algn="just">
              <a:spcBef>
                <a:spcPct val="20000"/>
              </a:spcBef>
            </a:pPr>
            <a:r>
              <a:rPr lang="fr-FR" sz="2000" b="1">
                <a:cs typeface="Times New Roman" pitchFamily="18" charset="0"/>
              </a:rPr>
              <a:t>     </a:t>
            </a:r>
          </a:p>
          <a:p>
            <a:pPr marL="342900" indent="-342900" algn="just">
              <a:spcBef>
                <a:spcPct val="20000"/>
              </a:spcBef>
            </a:pPr>
            <a:r>
              <a:rPr lang="fr-FR" sz="2000" b="1">
                <a:cs typeface="Times New Roman" pitchFamily="18" charset="0"/>
              </a:rPr>
              <a:t>     </a:t>
            </a:r>
            <a:endParaRPr lang="en-US" sz="2000" b="1">
              <a:latin typeface="Tms Rmn" charset="0"/>
              <a:cs typeface="Times New Roman" pitchFamily="18" charset="0"/>
            </a:endParaRPr>
          </a:p>
          <a:p>
            <a:pPr marL="342900" indent="-342900" algn="just">
              <a:spcBef>
                <a:spcPct val="20000"/>
              </a:spcBef>
            </a:pPr>
            <a:endParaRPr lang="fr-F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0-#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 calcmode="lin" valueType="num">
                                      <p:cBhvr additive="base">
                                        <p:cTn id="13"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52400" y="381000"/>
            <a:ext cx="8839200" cy="1006475"/>
          </a:xfrm>
          <a:prstGeom prst="rect">
            <a:avLst/>
          </a:prstGeom>
          <a:noFill/>
          <a:ln w="9525">
            <a:noFill/>
            <a:miter lim="800000"/>
            <a:headEnd/>
            <a:tailEnd/>
          </a:ln>
        </p:spPr>
        <p:txBody>
          <a:bodyPr>
            <a:spAutoFit/>
          </a:bodyPr>
          <a:lstStyle/>
          <a:p>
            <a:pPr algn="just">
              <a:spcBef>
                <a:spcPct val="50000"/>
              </a:spcBef>
            </a:pPr>
            <a:r>
              <a:rPr lang="fr-FR" sz="2000" b="1"/>
              <a:t>Différentes parties prenantes bénéficient de la répartition de la valeur ajoutée produite en particulier le personnel, l’état, les actionnaires, les bailleurs de fonds et l’entreprise elle-même.</a:t>
            </a:r>
          </a:p>
        </p:txBody>
      </p:sp>
      <p:sp>
        <p:nvSpPr>
          <p:cNvPr id="58371" name="AutoShape 3"/>
          <p:cNvSpPr>
            <a:spLocks noChangeArrowheads="1"/>
          </p:cNvSpPr>
          <p:nvPr/>
        </p:nvSpPr>
        <p:spPr bwMode="auto">
          <a:xfrm>
            <a:off x="685800" y="2895600"/>
            <a:ext cx="2743200" cy="1981200"/>
          </a:xfrm>
          <a:prstGeom prst="roundRect">
            <a:avLst>
              <a:gd name="adj" fmla="val 16667"/>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Rémunération des </a:t>
            </a:r>
          </a:p>
          <a:p>
            <a:pPr algn="ctr">
              <a:defRPr/>
            </a:pPr>
            <a:r>
              <a:rPr lang="fr-FR" sz="1800" b="1"/>
              <a:t>bénéficiaires de la VA</a:t>
            </a:r>
          </a:p>
        </p:txBody>
      </p:sp>
      <p:sp>
        <p:nvSpPr>
          <p:cNvPr id="58372" name="Rectangle 4"/>
          <p:cNvSpPr>
            <a:spLocks noChangeArrowheads="1"/>
          </p:cNvSpPr>
          <p:nvPr/>
        </p:nvSpPr>
        <p:spPr bwMode="auto">
          <a:xfrm>
            <a:off x="4419600" y="1981200"/>
            <a:ext cx="3429000" cy="6858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endParaRPr lang="fr-FR" sz="1600" b="1"/>
          </a:p>
          <a:p>
            <a:pPr algn="ctr">
              <a:defRPr/>
            </a:pPr>
            <a:r>
              <a:rPr lang="fr-FR" sz="1800" b="1" i="1" u="sng">
                <a:effectLst>
                  <a:outerShdw blurRad="38100" dist="38100" dir="2700000" algn="tl">
                    <a:srgbClr val="FFFFFF"/>
                  </a:outerShdw>
                </a:effectLst>
              </a:rPr>
              <a:t>Personnel</a:t>
            </a:r>
          </a:p>
          <a:p>
            <a:pPr algn="ctr">
              <a:defRPr/>
            </a:pPr>
            <a:r>
              <a:rPr lang="fr-FR" sz="1600" b="1"/>
              <a:t>Frais de personnel / VA %</a:t>
            </a:r>
          </a:p>
          <a:p>
            <a:pPr algn="ctr">
              <a:defRPr/>
            </a:pPr>
            <a:endParaRPr lang="fr-FR" sz="1600" b="1"/>
          </a:p>
        </p:txBody>
      </p:sp>
      <p:sp>
        <p:nvSpPr>
          <p:cNvPr id="58373" name="Rectangle 5"/>
          <p:cNvSpPr>
            <a:spLocks noChangeArrowheads="1"/>
          </p:cNvSpPr>
          <p:nvPr/>
        </p:nvSpPr>
        <p:spPr bwMode="auto">
          <a:xfrm>
            <a:off x="4419600" y="2743200"/>
            <a:ext cx="3429000" cy="6858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i="1" u="sng">
                <a:effectLst>
                  <a:outerShdw blurRad="38100" dist="38100" dir="2700000" algn="tl">
                    <a:srgbClr val="FFFFFF"/>
                  </a:outerShdw>
                </a:effectLst>
              </a:rPr>
              <a:t>Etat  </a:t>
            </a:r>
          </a:p>
          <a:p>
            <a:pPr algn="ctr">
              <a:defRPr/>
            </a:pPr>
            <a:r>
              <a:rPr lang="fr-FR" sz="1600" b="1"/>
              <a:t>Impôts et taxes / VA %</a:t>
            </a:r>
          </a:p>
        </p:txBody>
      </p:sp>
      <p:sp>
        <p:nvSpPr>
          <p:cNvPr id="58374" name="Rectangle 6"/>
          <p:cNvSpPr>
            <a:spLocks noChangeArrowheads="1"/>
          </p:cNvSpPr>
          <p:nvPr/>
        </p:nvSpPr>
        <p:spPr bwMode="auto">
          <a:xfrm>
            <a:off x="4419600" y="3505200"/>
            <a:ext cx="3429000" cy="6858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i="1" u="sng">
                <a:effectLst>
                  <a:outerShdw blurRad="38100" dist="38100" dir="2700000" algn="tl">
                    <a:srgbClr val="FFFFFF"/>
                  </a:outerShdw>
                </a:effectLst>
              </a:rPr>
              <a:t>Bailleur de fonds</a:t>
            </a:r>
          </a:p>
          <a:p>
            <a:pPr algn="ctr">
              <a:defRPr/>
            </a:pPr>
            <a:r>
              <a:rPr lang="fr-FR" sz="1600" b="1"/>
              <a:t>Frais financiers / VA %</a:t>
            </a:r>
          </a:p>
        </p:txBody>
      </p:sp>
      <p:sp>
        <p:nvSpPr>
          <p:cNvPr id="58375" name="Line 7"/>
          <p:cNvSpPr>
            <a:spLocks noChangeShapeType="1"/>
          </p:cNvSpPr>
          <p:nvPr/>
        </p:nvSpPr>
        <p:spPr bwMode="auto">
          <a:xfrm>
            <a:off x="3429000" y="3886200"/>
            <a:ext cx="990600" cy="0"/>
          </a:xfrm>
          <a:prstGeom prst="line">
            <a:avLst/>
          </a:prstGeom>
          <a:noFill/>
          <a:ln w="28575">
            <a:solidFill>
              <a:srgbClr val="FF3300"/>
            </a:solidFill>
            <a:round/>
            <a:headEnd/>
            <a:tailEnd type="triangle" w="med" len="med"/>
          </a:ln>
        </p:spPr>
        <p:txBody>
          <a:bodyPr/>
          <a:lstStyle/>
          <a:p>
            <a:endParaRPr lang="fr-FR"/>
          </a:p>
        </p:txBody>
      </p:sp>
      <p:sp>
        <p:nvSpPr>
          <p:cNvPr id="58378" name="Rectangle 10"/>
          <p:cNvSpPr>
            <a:spLocks noChangeArrowheads="1"/>
          </p:cNvSpPr>
          <p:nvPr/>
        </p:nvSpPr>
        <p:spPr bwMode="auto">
          <a:xfrm>
            <a:off x="4419600" y="4267200"/>
            <a:ext cx="3429000" cy="6858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i="1" u="sng">
                <a:effectLst>
                  <a:outerShdw blurRad="38100" dist="38100" dir="2700000" algn="tl">
                    <a:srgbClr val="FFFFFF"/>
                  </a:outerShdw>
                </a:effectLst>
              </a:rPr>
              <a:t>Actionnaires </a:t>
            </a:r>
          </a:p>
          <a:p>
            <a:pPr algn="ctr">
              <a:defRPr/>
            </a:pPr>
            <a:r>
              <a:rPr lang="fr-FR" sz="1600" b="1"/>
              <a:t>Dividendes / VA %</a:t>
            </a:r>
          </a:p>
        </p:txBody>
      </p:sp>
      <p:sp>
        <p:nvSpPr>
          <p:cNvPr id="58379" name="Rectangle 11"/>
          <p:cNvSpPr>
            <a:spLocks noChangeArrowheads="1"/>
          </p:cNvSpPr>
          <p:nvPr/>
        </p:nvSpPr>
        <p:spPr bwMode="auto">
          <a:xfrm>
            <a:off x="4419600" y="5029200"/>
            <a:ext cx="3429000" cy="6858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i="1" u="sng">
                <a:effectLst>
                  <a:outerShdw blurRad="38100" dist="38100" dir="2700000" algn="tl">
                    <a:srgbClr val="FFFFFF"/>
                  </a:outerShdw>
                </a:effectLst>
              </a:rPr>
              <a:t>Entreprise</a:t>
            </a:r>
          </a:p>
          <a:p>
            <a:pPr algn="ctr">
              <a:defRPr/>
            </a:pPr>
            <a:r>
              <a:rPr lang="fr-FR" sz="1600" b="1"/>
              <a:t>autofinancement / VA %</a:t>
            </a:r>
            <a:r>
              <a:rPr lang="fr-FR" sz="1600" b="1" i="1"/>
              <a:t> </a:t>
            </a:r>
          </a:p>
        </p:txBody>
      </p:sp>
      <p:sp>
        <p:nvSpPr>
          <p:cNvPr id="58380" name="Line 12"/>
          <p:cNvSpPr>
            <a:spLocks noChangeShapeType="1"/>
          </p:cNvSpPr>
          <p:nvPr/>
        </p:nvSpPr>
        <p:spPr bwMode="auto">
          <a:xfrm flipV="1">
            <a:off x="3429000" y="2286000"/>
            <a:ext cx="990600" cy="1600200"/>
          </a:xfrm>
          <a:prstGeom prst="line">
            <a:avLst/>
          </a:prstGeom>
          <a:noFill/>
          <a:ln w="28575">
            <a:solidFill>
              <a:srgbClr val="FF3300"/>
            </a:solidFill>
            <a:round/>
            <a:headEnd/>
            <a:tailEnd type="triangle" w="med" len="med"/>
          </a:ln>
        </p:spPr>
        <p:txBody>
          <a:bodyPr/>
          <a:lstStyle/>
          <a:p>
            <a:endParaRPr lang="fr-FR"/>
          </a:p>
        </p:txBody>
      </p:sp>
      <p:sp>
        <p:nvSpPr>
          <p:cNvPr id="58381" name="Line 13"/>
          <p:cNvSpPr>
            <a:spLocks noChangeShapeType="1"/>
          </p:cNvSpPr>
          <p:nvPr/>
        </p:nvSpPr>
        <p:spPr bwMode="auto">
          <a:xfrm flipV="1">
            <a:off x="3429000" y="3048000"/>
            <a:ext cx="990600" cy="838200"/>
          </a:xfrm>
          <a:prstGeom prst="line">
            <a:avLst/>
          </a:prstGeom>
          <a:noFill/>
          <a:ln w="28575">
            <a:solidFill>
              <a:srgbClr val="FF3300"/>
            </a:solidFill>
            <a:round/>
            <a:headEnd/>
            <a:tailEnd type="triangle" w="med" len="med"/>
          </a:ln>
        </p:spPr>
        <p:txBody>
          <a:bodyPr/>
          <a:lstStyle/>
          <a:p>
            <a:endParaRPr lang="fr-FR"/>
          </a:p>
        </p:txBody>
      </p:sp>
      <p:sp>
        <p:nvSpPr>
          <p:cNvPr id="58382" name="Line 14"/>
          <p:cNvSpPr>
            <a:spLocks noChangeShapeType="1"/>
          </p:cNvSpPr>
          <p:nvPr/>
        </p:nvSpPr>
        <p:spPr bwMode="auto">
          <a:xfrm>
            <a:off x="3429000" y="3886200"/>
            <a:ext cx="990600" cy="762000"/>
          </a:xfrm>
          <a:prstGeom prst="line">
            <a:avLst/>
          </a:prstGeom>
          <a:noFill/>
          <a:ln w="28575">
            <a:solidFill>
              <a:srgbClr val="FF3300"/>
            </a:solidFill>
            <a:round/>
            <a:headEnd/>
            <a:tailEnd type="triangle" w="med" len="med"/>
          </a:ln>
        </p:spPr>
        <p:txBody>
          <a:bodyPr/>
          <a:lstStyle/>
          <a:p>
            <a:endParaRPr lang="fr-FR"/>
          </a:p>
        </p:txBody>
      </p:sp>
      <p:sp>
        <p:nvSpPr>
          <p:cNvPr id="58383" name="Line 15"/>
          <p:cNvSpPr>
            <a:spLocks noChangeShapeType="1"/>
          </p:cNvSpPr>
          <p:nvPr/>
        </p:nvSpPr>
        <p:spPr bwMode="auto">
          <a:xfrm>
            <a:off x="3429000" y="3886200"/>
            <a:ext cx="990600" cy="1524000"/>
          </a:xfrm>
          <a:prstGeom prst="line">
            <a:avLst/>
          </a:prstGeom>
          <a:noFill/>
          <a:ln w="28575">
            <a:solidFill>
              <a:srgbClr val="FF3300"/>
            </a:solidFill>
            <a:round/>
            <a:headEnd/>
            <a:tailEnd type="triangle" w="med" len="med"/>
          </a:ln>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gtEl>
                                        <p:attrNameLst>
                                          <p:attrName>style.visibility</p:attrName>
                                        </p:attrNameLst>
                                      </p:cBhvr>
                                      <p:to>
                                        <p:strVal val="visible"/>
                                      </p:to>
                                    </p:set>
                                    <p:anim calcmode="lin" valueType="num">
                                      <p:cBhvr additive="base">
                                        <p:cTn id="13" dur="500" fill="hold"/>
                                        <p:tgtEl>
                                          <p:spTgt spid="58371"/>
                                        </p:tgtEl>
                                        <p:attrNameLst>
                                          <p:attrName>ppt_x</p:attrName>
                                        </p:attrNameLst>
                                      </p:cBhvr>
                                      <p:tavLst>
                                        <p:tav tm="0">
                                          <p:val>
                                            <p:strVal val="0-#ppt_w/2"/>
                                          </p:val>
                                        </p:tav>
                                        <p:tav tm="100000">
                                          <p:val>
                                            <p:strVal val="#ppt_x"/>
                                          </p:val>
                                        </p:tav>
                                      </p:tavLst>
                                    </p:anim>
                                    <p:anim calcmode="lin" valueType="num">
                                      <p:cBhvr additive="base">
                                        <p:cTn id="14"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80"/>
                                        </p:tgtEl>
                                        <p:attrNameLst>
                                          <p:attrName>style.visibility</p:attrName>
                                        </p:attrNameLst>
                                      </p:cBhvr>
                                      <p:to>
                                        <p:strVal val="visible"/>
                                      </p:to>
                                    </p:set>
                                    <p:anim calcmode="lin" valueType="num">
                                      <p:cBhvr additive="base">
                                        <p:cTn id="19" dur="500" fill="hold"/>
                                        <p:tgtEl>
                                          <p:spTgt spid="58380"/>
                                        </p:tgtEl>
                                        <p:attrNameLst>
                                          <p:attrName>ppt_x</p:attrName>
                                        </p:attrNameLst>
                                      </p:cBhvr>
                                      <p:tavLst>
                                        <p:tav tm="0">
                                          <p:val>
                                            <p:strVal val="0-#ppt_w/2"/>
                                          </p:val>
                                        </p:tav>
                                        <p:tav tm="100000">
                                          <p:val>
                                            <p:strVal val="#ppt_x"/>
                                          </p:val>
                                        </p:tav>
                                      </p:tavLst>
                                    </p:anim>
                                    <p:anim calcmode="lin" valueType="num">
                                      <p:cBhvr additive="base">
                                        <p:cTn id="20" dur="500" fill="hold"/>
                                        <p:tgtEl>
                                          <p:spTgt spid="583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2"/>
                                        </p:tgtEl>
                                        <p:attrNameLst>
                                          <p:attrName>style.visibility</p:attrName>
                                        </p:attrNameLst>
                                      </p:cBhvr>
                                      <p:to>
                                        <p:strVal val="visible"/>
                                      </p:to>
                                    </p:set>
                                    <p:anim calcmode="lin" valueType="num">
                                      <p:cBhvr additive="base">
                                        <p:cTn id="25" dur="500" fill="hold"/>
                                        <p:tgtEl>
                                          <p:spTgt spid="58372"/>
                                        </p:tgtEl>
                                        <p:attrNameLst>
                                          <p:attrName>ppt_x</p:attrName>
                                        </p:attrNameLst>
                                      </p:cBhvr>
                                      <p:tavLst>
                                        <p:tav tm="0">
                                          <p:val>
                                            <p:strVal val="0-#ppt_w/2"/>
                                          </p:val>
                                        </p:tav>
                                        <p:tav tm="100000">
                                          <p:val>
                                            <p:strVal val="#ppt_x"/>
                                          </p:val>
                                        </p:tav>
                                      </p:tavLst>
                                    </p:anim>
                                    <p:anim calcmode="lin" valueType="num">
                                      <p:cBhvr additive="base">
                                        <p:cTn id="26"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81"/>
                                        </p:tgtEl>
                                        <p:attrNameLst>
                                          <p:attrName>style.visibility</p:attrName>
                                        </p:attrNameLst>
                                      </p:cBhvr>
                                      <p:to>
                                        <p:strVal val="visible"/>
                                      </p:to>
                                    </p:set>
                                    <p:anim calcmode="lin" valueType="num">
                                      <p:cBhvr additive="base">
                                        <p:cTn id="31" dur="500" fill="hold"/>
                                        <p:tgtEl>
                                          <p:spTgt spid="58381"/>
                                        </p:tgtEl>
                                        <p:attrNameLst>
                                          <p:attrName>ppt_x</p:attrName>
                                        </p:attrNameLst>
                                      </p:cBhvr>
                                      <p:tavLst>
                                        <p:tav tm="0">
                                          <p:val>
                                            <p:strVal val="0-#ppt_w/2"/>
                                          </p:val>
                                        </p:tav>
                                        <p:tav tm="100000">
                                          <p:val>
                                            <p:strVal val="#ppt_x"/>
                                          </p:val>
                                        </p:tav>
                                      </p:tavLst>
                                    </p:anim>
                                    <p:anim calcmode="lin" valueType="num">
                                      <p:cBhvr additive="base">
                                        <p:cTn id="32"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gtEl>
                                        <p:attrNameLst>
                                          <p:attrName>style.visibility</p:attrName>
                                        </p:attrNameLst>
                                      </p:cBhvr>
                                      <p:to>
                                        <p:strVal val="visible"/>
                                      </p:to>
                                    </p:set>
                                    <p:anim calcmode="lin" valueType="num">
                                      <p:cBhvr additive="base">
                                        <p:cTn id="37" dur="500" fill="hold"/>
                                        <p:tgtEl>
                                          <p:spTgt spid="58373"/>
                                        </p:tgtEl>
                                        <p:attrNameLst>
                                          <p:attrName>ppt_x</p:attrName>
                                        </p:attrNameLst>
                                      </p:cBhvr>
                                      <p:tavLst>
                                        <p:tav tm="0">
                                          <p:val>
                                            <p:strVal val="0-#ppt_w/2"/>
                                          </p:val>
                                        </p:tav>
                                        <p:tav tm="100000">
                                          <p:val>
                                            <p:strVal val="#ppt_x"/>
                                          </p:val>
                                        </p:tav>
                                      </p:tavLst>
                                    </p:anim>
                                    <p:anim calcmode="lin" valueType="num">
                                      <p:cBhvr additive="base">
                                        <p:cTn id="38"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5"/>
                                        </p:tgtEl>
                                        <p:attrNameLst>
                                          <p:attrName>style.visibility</p:attrName>
                                        </p:attrNameLst>
                                      </p:cBhvr>
                                      <p:to>
                                        <p:strVal val="visible"/>
                                      </p:to>
                                    </p:set>
                                    <p:anim calcmode="lin" valueType="num">
                                      <p:cBhvr additive="base">
                                        <p:cTn id="43" dur="500" fill="hold"/>
                                        <p:tgtEl>
                                          <p:spTgt spid="58375"/>
                                        </p:tgtEl>
                                        <p:attrNameLst>
                                          <p:attrName>ppt_x</p:attrName>
                                        </p:attrNameLst>
                                      </p:cBhvr>
                                      <p:tavLst>
                                        <p:tav tm="0">
                                          <p:val>
                                            <p:strVal val="0-#ppt_w/2"/>
                                          </p:val>
                                        </p:tav>
                                        <p:tav tm="100000">
                                          <p:val>
                                            <p:strVal val="#ppt_x"/>
                                          </p:val>
                                        </p:tav>
                                      </p:tavLst>
                                    </p:anim>
                                    <p:anim calcmode="lin" valueType="num">
                                      <p:cBhvr additive="base">
                                        <p:cTn id="44"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4"/>
                                        </p:tgtEl>
                                        <p:attrNameLst>
                                          <p:attrName>style.visibility</p:attrName>
                                        </p:attrNameLst>
                                      </p:cBhvr>
                                      <p:to>
                                        <p:strVal val="visible"/>
                                      </p:to>
                                    </p:set>
                                    <p:anim calcmode="lin" valueType="num">
                                      <p:cBhvr additive="base">
                                        <p:cTn id="49" dur="500" fill="hold"/>
                                        <p:tgtEl>
                                          <p:spTgt spid="58374"/>
                                        </p:tgtEl>
                                        <p:attrNameLst>
                                          <p:attrName>ppt_x</p:attrName>
                                        </p:attrNameLst>
                                      </p:cBhvr>
                                      <p:tavLst>
                                        <p:tav tm="0">
                                          <p:val>
                                            <p:strVal val="0-#ppt_w/2"/>
                                          </p:val>
                                        </p:tav>
                                        <p:tav tm="100000">
                                          <p:val>
                                            <p:strVal val="#ppt_x"/>
                                          </p:val>
                                        </p:tav>
                                      </p:tavLst>
                                    </p:anim>
                                    <p:anim calcmode="lin" valueType="num">
                                      <p:cBhvr additive="base">
                                        <p:cTn id="50"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382"/>
                                        </p:tgtEl>
                                        <p:attrNameLst>
                                          <p:attrName>style.visibility</p:attrName>
                                        </p:attrNameLst>
                                      </p:cBhvr>
                                      <p:to>
                                        <p:strVal val="visible"/>
                                      </p:to>
                                    </p:set>
                                    <p:anim calcmode="lin" valueType="num">
                                      <p:cBhvr additive="base">
                                        <p:cTn id="55" dur="500" fill="hold"/>
                                        <p:tgtEl>
                                          <p:spTgt spid="58382"/>
                                        </p:tgtEl>
                                        <p:attrNameLst>
                                          <p:attrName>ppt_x</p:attrName>
                                        </p:attrNameLst>
                                      </p:cBhvr>
                                      <p:tavLst>
                                        <p:tav tm="0">
                                          <p:val>
                                            <p:strVal val="0-#ppt_w/2"/>
                                          </p:val>
                                        </p:tav>
                                        <p:tav tm="100000">
                                          <p:val>
                                            <p:strVal val="#ppt_x"/>
                                          </p:val>
                                        </p:tav>
                                      </p:tavLst>
                                    </p:anim>
                                    <p:anim calcmode="lin" valueType="num">
                                      <p:cBhvr additive="base">
                                        <p:cTn id="56" dur="500" fill="hold"/>
                                        <p:tgtEl>
                                          <p:spTgt spid="583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8378"/>
                                        </p:tgtEl>
                                        <p:attrNameLst>
                                          <p:attrName>style.visibility</p:attrName>
                                        </p:attrNameLst>
                                      </p:cBhvr>
                                      <p:to>
                                        <p:strVal val="visible"/>
                                      </p:to>
                                    </p:set>
                                    <p:anim calcmode="lin" valueType="num">
                                      <p:cBhvr additive="base">
                                        <p:cTn id="61" dur="500" fill="hold"/>
                                        <p:tgtEl>
                                          <p:spTgt spid="58378"/>
                                        </p:tgtEl>
                                        <p:attrNameLst>
                                          <p:attrName>ppt_x</p:attrName>
                                        </p:attrNameLst>
                                      </p:cBhvr>
                                      <p:tavLst>
                                        <p:tav tm="0">
                                          <p:val>
                                            <p:strVal val="0-#ppt_w/2"/>
                                          </p:val>
                                        </p:tav>
                                        <p:tav tm="100000">
                                          <p:val>
                                            <p:strVal val="#ppt_x"/>
                                          </p:val>
                                        </p:tav>
                                      </p:tavLst>
                                    </p:anim>
                                    <p:anim calcmode="lin" valueType="num">
                                      <p:cBhvr additive="base">
                                        <p:cTn id="62" dur="500" fill="hold"/>
                                        <p:tgtEl>
                                          <p:spTgt spid="5837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8383"/>
                                        </p:tgtEl>
                                        <p:attrNameLst>
                                          <p:attrName>style.visibility</p:attrName>
                                        </p:attrNameLst>
                                      </p:cBhvr>
                                      <p:to>
                                        <p:strVal val="visible"/>
                                      </p:to>
                                    </p:set>
                                    <p:anim calcmode="lin" valueType="num">
                                      <p:cBhvr additive="base">
                                        <p:cTn id="67" dur="500" fill="hold"/>
                                        <p:tgtEl>
                                          <p:spTgt spid="58383"/>
                                        </p:tgtEl>
                                        <p:attrNameLst>
                                          <p:attrName>ppt_x</p:attrName>
                                        </p:attrNameLst>
                                      </p:cBhvr>
                                      <p:tavLst>
                                        <p:tav tm="0">
                                          <p:val>
                                            <p:strVal val="0-#ppt_w/2"/>
                                          </p:val>
                                        </p:tav>
                                        <p:tav tm="100000">
                                          <p:val>
                                            <p:strVal val="#ppt_x"/>
                                          </p:val>
                                        </p:tav>
                                      </p:tavLst>
                                    </p:anim>
                                    <p:anim calcmode="lin" valueType="num">
                                      <p:cBhvr additive="base">
                                        <p:cTn id="68" dur="500" fill="hold"/>
                                        <p:tgtEl>
                                          <p:spTgt spid="5838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8379"/>
                                        </p:tgtEl>
                                        <p:attrNameLst>
                                          <p:attrName>style.visibility</p:attrName>
                                        </p:attrNameLst>
                                      </p:cBhvr>
                                      <p:to>
                                        <p:strVal val="visible"/>
                                      </p:to>
                                    </p:set>
                                    <p:anim calcmode="lin" valueType="num">
                                      <p:cBhvr additive="base">
                                        <p:cTn id="73" dur="500" fill="hold"/>
                                        <p:tgtEl>
                                          <p:spTgt spid="58379"/>
                                        </p:tgtEl>
                                        <p:attrNameLst>
                                          <p:attrName>ppt_x</p:attrName>
                                        </p:attrNameLst>
                                      </p:cBhvr>
                                      <p:tavLst>
                                        <p:tav tm="0">
                                          <p:val>
                                            <p:strVal val="0-#ppt_w/2"/>
                                          </p:val>
                                        </p:tav>
                                        <p:tav tm="100000">
                                          <p:val>
                                            <p:strVal val="#ppt_x"/>
                                          </p:val>
                                        </p:tav>
                                      </p:tavLst>
                                    </p:anim>
                                    <p:anim calcmode="lin" valueType="num">
                                      <p:cBhvr additive="base">
                                        <p:cTn id="74" dur="500" fill="hold"/>
                                        <p:tgtEl>
                                          <p:spTgt spid="58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nimBg="1" autoUpdateAnimBg="0"/>
      <p:bldP spid="58372" grpId="0" animBg="1" autoUpdateAnimBg="0"/>
      <p:bldP spid="58373" grpId="0" animBg="1" autoUpdateAnimBg="0"/>
      <p:bldP spid="58374" grpId="0" animBg="1" autoUpdateAnimBg="0"/>
      <p:bldP spid="58375" grpId="0" animBg="1"/>
      <p:bldP spid="58378" grpId="0" animBg="1" autoUpdateAnimBg="0"/>
      <p:bldP spid="58379" grpId="0" animBg="1" autoUpdateAnimBg="0"/>
      <p:bldP spid="58380" grpId="0" animBg="1"/>
      <p:bldP spid="58381" grpId="0" animBg="1"/>
      <p:bldP spid="58382" grpId="0" animBg="1"/>
      <p:bldP spid="583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152400"/>
            <a:ext cx="8534400" cy="762000"/>
          </a:xfrm>
          <a:prstGeom prst="rect">
            <a:avLst/>
          </a:prstGeom>
          <a:noFill/>
          <a:ln w="9525">
            <a:noFill/>
            <a:miter lim="800000"/>
            <a:headEnd/>
            <a:tailEnd/>
          </a:ln>
          <a:effectLst/>
        </p:spPr>
        <p:txBody>
          <a:bodyPr>
            <a:spAutoFit/>
          </a:bodyPr>
          <a:lstStyle/>
          <a:p>
            <a:pPr algn="just">
              <a:spcBef>
                <a:spcPct val="50000"/>
              </a:spcBef>
              <a:defRPr/>
            </a:pPr>
            <a:r>
              <a:rPr lang="fr-FR" sz="2400" b="1" i="1">
                <a:solidFill>
                  <a:srgbClr val="FF3300"/>
                </a:solidFill>
                <a:effectLst>
                  <a:outerShdw blurRad="38100" dist="38100" dir="2700000" algn="tl">
                    <a:srgbClr val="C0C0C0"/>
                  </a:outerShdw>
                </a:effectLst>
              </a:rPr>
              <a:t>Excédent brut d’exploitation</a:t>
            </a:r>
            <a:r>
              <a:rPr lang="fr-FR" sz="2400"/>
              <a:t> </a:t>
            </a:r>
            <a:r>
              <a:rPr lang="fr-FR" sz="2000" b="1"/>
              <a:t>= VA + subvention d’exploitation – impôts et taxes – charges de personnels.</a:t>
            </a:r>
          </a:p>
        </p:txBody>
      </p:sp>
      <p:sp>
        <p:nvSpPr>
          <p:cNvPr id="59397" name="Rectangle 5"/>
          <p:cNvSpPr>
            <a:spLocks noChangeArrowheads="1"/>
          </p:cNvSpPr>
          <p:nvPr/>
        </p:nvSpPr>
        <p:spPr bwMode="auto">
          <a:xfrm>
            <a:off x="152400" y="1219200"/>
            <a:ext cx="8839200" cy="1524000"/>
          </a:xfrm>
          <a:prstGeom prst="rect">
            <a:avLst/>
          </a:prstGeom>
          <a:noFill/>
          <a:ln w="9525">
            <a:noFill/>
            <a:miter lim="800000"/>
            <a:headEnd/>
            <a:tailEnd/>
          </a:ln>
        </p:spPr>
        <p:txBody>
          <a:bodyPr/>
          <a:lstStyle/>
          <a:p>
            <a:pPr marL="342900" indent="-342900" algn="just">
              <a:spcBef>
                <a:spcPct val="20000"/>
              </a:spcBef>
              <a:buFontTx/>
              <a:buBlip>
                <a:blip r:embed="rId2"/>
              </a:buBlip>
            </a:pPr>
            <a:r>
              <a:rPr lang="fr-FR" sz="2000" b="1">
                <a:cs typeface="Times New Roman" pitchFamily="18" charset="0"/>
              </a:rPr>
              <a:t>L’EBE constitue la première ressource potentielle qu'obtient l'entreprise du seul fait de ses opérations d'exploitation.</a:t>
            </a:r>
            <a:endParaRPr lang="en-US" sz="2000" b="1">
              <a:latin typeface="Tms Rmn" charset="0"/>
              <a:cs typeface="Times New Roman" pitchFamily="18" charset="0"/>
            </a:endParaRPr>
          </a:p>
          <a:p>
            <a:pPr marL="342900" indent="-342900" algn="just">
              <a:spcBef>
                <a:spcPct val="20000"/>
              </a:spcBef>
              <a:buFontTx/>
              <a:buBlip>
                <a:blip r:embed="rId2"/>
              </a:buBlip>
            </a:pPr>
            <a:r>
              <a:rPr lang="fr-FR" sz="2000" b="1">
                <a:cs typeface="Times New Roman" pitchFamily="18" charset="0"/>
              </a:rPr>
              <a:t>C’est le premier résultat de la performance industrielle et commerciale de l'entreprise</a:t>
            </a:r>
          </a:p>
          <a:p>
            <a:pPr marL="1143000" lvl="2" indent="-228600" algn="just">
              <a:lnSpc>
                <a:spcPct val="90000"/>
              </a:lnSpc>
              <a:spcBef>
                <a:spcPct val="20000"/>
              </a:spcBef>
              <a:buClr>
                <a:srgbClr val="CC0099"/>
              </a:buClr>
              <a:buFont typeface="Wingdings" pitchFamily="2" charset="2"/>
              <a:buNone/>
            </a:pPr>
            <a:endParaRPr lang="en-US" sz="2000" b="1">
              <a:latin typeface="Tms Rmn" charset="0"/>
              <a:cs typeface="Times New Roman" pitchFamily="18" charset="0"/>
            </a:endParaRPr>
          </a:p>
          <a:p>
            <a:pPr marL="342900" indent="-342900" algn="just">
              <a:spcBef>
                <a:spcPct val="20000"/>
              </a:spcBef>
            </a:pPr>
            <a:endParaRPr lang="fr-FR" sz="2000" b="1">
              <a:cs typeface="Times New Roman" pitchFamily="18" charset="0"/>
            </a:endParaRPr>
          </a:p>
        </p:txBody>
      </p:sp>
      <p:grpSp>
        <p:nvGrpSpPr>
          <p:cNvPr id="2" name="Group 21"/>
          <p:cNvGrpSpPr>
            <a:grpSpLocks/>
          </p:cNvGrpSpPr>
          <p:nvPr/>
        </p:nvGrpSpPr>
        <p:grpSpPr bwMode="auto">
          <a:xfrm>
            <a:off x="228600" y="3048000"/>
            <a:ext cx="8534400" cy="3581400"/>
            <a:chOff x="144" y="1920"/>
            <a:chExt cx="5376" cy="2256"/>
          </a:xfrm>
        </p:grpSpPr>
        <p:sp>
          <p:nvSpPr>
            <p:cNvPr id="24581" name="Oval 7"/>
            <p:cNvSpPr>
              <a:spLocks noChangeArrowheads="1"/>
            </p:cNvSpPr>
            <p:nvPr/>
          </p:nvSpPr>
          <p:spPr bwMode="auto">
            <a:xfrm>
              <a:off x="1920" y="3648"/>
              <a:ext cx="1872" cy="528"/>
            </a:xfrm>
            <a:prstGeom prst="ellipse">
              <a:avLst/>
            </a:prstGeom>
            <a:gradFill rotWithShape="0">
              <a:gsLst>
                <a:gs pos="0">
                  <a:srgbClr val="CC0099"/>
                </a:gs>
                <a:gs pos="50000">
                  <a:srgbClr val="FFFFFF"/>
                </a:gs>
                <a:gs pos="100000">
                  <a:srgbClr val="CC0099"/>
                </a:gs>
              </a:gsLst>
              <a:lin ang="5400000" scaled="1"/>
            </a:gradFill>
            <a:ln w="9525">
              <a:solidFill>
                <a:srgbClr val="FF99CC"/>
              </a:solidFill>
              <a:round/>
              <a:headEnd/>
              <a:tailEnd/>
            </a:ln>
          </p:spPr>
          <p:txBody>
            <a:bodyPr wrap="none" anchor="ctr"/>
            <a:lstStyle/>
            <a:p>
              <a:pPr algn="ctr"/>
              <a:r>
                <a:rPr lang="fr-FR" sz="1800" b="1">
                  <a:solidFill>
                    <a:srgbClr val="660066"/>
                  </a:solidFill>
                </a:rPr>
                <a:t>EBE</a:t>
              </a:r>
            </a:p>
            <a:p>
              <a:pPr algn="ctr"/>
              <a:r>
                <a:rPr lang="fr-FR" sz="1800" b="1">
                  <a:solidFill>
                    <a:srgbClr val="660066"/>
                  </a:solidFill>
                </a:rPr>
                <a:t>Mesure de la performance </a:t>
              </a:r>
            </a:p>
          </p:txBody>
        </p:sp>
        <p:sp>
          <p:nvSpPr>
            <p:cNvPr id="24582" name="Line 8"/>
            <p:cNvSpPr>
              <a:spLocks noChangeShapeType="1"/>
            </p:cNvSpPr>
            <p:nvPr/>
          </p:nvSpPr>
          <p:spPr bwMode="auto">
            <a:xfrm>
              <a:off x="2832" y="3456"/>
              <a:ext cx="0" cy="192"/>
            </a:xfrm>
            <a:prstGeom prst="line">
              <a:avLst/>
            </a:prstGeom>
            <a:noFill/>
            <a:ln w="9525">
              <a:solidFill>
                <a:srgbClr val="660066"/>
              </a:solidFill>
              <a:round/>
              <a:headEnd/>
              <a:tailEnd type="triangle" w="med" len="med"/>
            </a:ln>
          </p:spPr>
          <p:txBody>
            <a:bodyPr/>
            <a:lstStyle/>
            <a:p>
              <a:endParaRPr lang="fr-FR"/>
            </a:p>
          </p:txBody>
        </p:sp>
        <p:sp>
          <p:nvSpPr>
            <p:cNvPr id="24583" name="Text Box 9"/>
            <p:cNvSpPr txBox="1">
              <a:spLocks noChangeArrowheads="1"/>
            </p:cNvSpPr>
            <p:nvPr/>
          </p:nvSpPr>
          <p:spPr bwMode="auto">
            <a:xfrm>
              <a:off x="2112" y="3024"/>
              <a:ext cx="1392" cy="404"/>
            </a:xfrm>
            <a:prstGeom prst="rect">
              <a:avLst/>
            </a:prstGeom>
            <a:noFill/>
            <a:ln w="9525">
              <a:noFill/>
              <a:miter lim="800000"/>
              <a:headEnd/>
              <a:tailEnd/>
            </a:ln>
          </p:spPr>
          <p:txBody>
            <a:bodyPr>
              <a:spAutoFit/>
            </a:bodyPr>
            <a:lstStyle/>
            <a:p>
              <a:pPr algn="ctr">
                <a:spcBef>
                  <a:spcPct val="50000"/>
                </a:spcBef>
              </a:pPr>
              <a:r>
                <a:rPr lang="fr-FR" sz="1800" b="1">
                  <a:solidFill>
                    <a:srgbClr val="660066"/>
                  </a:solidFill>
                </a:rPr>
                <a:t>Constitution du résultat </a:t>
              </a:r>
            </a:p>
          </p:txBody>
        </p:sp>
        <p:sp>
          <p:nvSpPr>
            <p:cNvPr id="24584" name="Text Box 12"/>
            <p:cNvSpPr txBox="1">
              <a:spLocks noChangeArrowheads="1"/>
            </p:cNvSpPr>
            <p:nvPr/>
          </p:nvSpPr>
          <p:spPr bwMode="auto">
            <a:xfrm>
              <a:off x="144" y="2256"/>
              <a:ext cx="1296" cy="404"/>
            </a:xfrm>
            <a:prstGeom prst="rect">
              <a:avLst/>
            </a:prstGeom>
            <a:noFill/>
            <a:ln w="9525">
              <a:noFill/>
              <a:miter lim="800000"/>
              <a:headEnd/>
              <a:tailEnd/>
            </a:ln>
          </p:spPr>
          <p:txBody>
            <a:bodyPr>
              <a:spAutoFit/>
            </a:bodyPr>
            <a:lstStyle/>
            <a:p>
              <a:pPr algn="ctr">
                <a:spcBef>
                  <a:spcPct val="50000"/>
                </a:spcBef>
              </a:pPr>
              <a:r>
                <a:rPr lang="fr-FR" sz="1800" b="1">
                  <a:solidFill>
                    <a:srgbClr val="660066"/>
                  </a:solidFill>
                </a:rPr>
                <a:t>Gestion commerciale</a:t>
              </a:r>
            </a:p>
          </p:txBody>
        </p:sp>
        <p:sp>
          <p:nvSpPr>
            <p:cNvPr id="24585" name="Text Box 13"/>
            <p:cNvSpPr txBox="1">
              <a:spLocks noChangeArrowheads="1"/>
            </p:cNvSpPr>
            <p:nvPr/>
          </p:nvSpPr>
          <p:spPr bwMode="auto">
            <a:xfrm>
              <a:off x="1584" y="1968"/>
              <a:ext cx="1296" cy="404"/>
            </a:xfrm>
            <a:prstGeom prst="rect">
              <a:avLst/>
            </a:prstGeom>
            <a:noFill/>
            <a:ln w="9525">
              <a:noFill/>
              <a:miter lim="800000"/>
              <a:headEnd/>
              <a:tailEnd/>
            </a:ln>
          </p:spPr>
          <p:txBody>
            <a:bodyPr>
              <a:spAutoFit/>
            </a:bodyPr>
            <a:lstStyle/>
            <a:p>
              <a:pPr algn="ctr">
                <a:spcBef>
                  <a:spcPct val="50000"/>
                </a:spcBef>
              </a:pPr>
              <a:r>
                <a:rPr lang="fr-FR" sz="1800" b="1">
                  <a:solidFill>
                    <a:srgbClr val="660066"/>
                  </a:solidFill>
                </a:rPr>
                <a:t>Gestion de production </a:t>
              </a:r>
            </a:p>
          </p:txBody>
        </p:sp>
        <p:sp>
          <p:nvSpPr>
            <p:cNvPr id="24586" name="Text Box 14"/>
            <p:cNvSpPr txBox="1">
              <a:spLocks noChangeArrowheads="1"/>
            </p:cNvSpPr>
            <p:nvPr/>
          </p:nvSpPr>
          <p:spPr bwMode="auto">
            <a:xfrm>
              <a:off x="2880" y="1920"/>
              <a:ext cx="1296" cy="404"/>
            </a:xfrm>
            <a:prstGeom prst="rect">
              <a:avLst/>
            </a:prstGeom>
            <a:noFill/>
            <a:ln w="9525">
              <a:noFill/>
              <a:miter lim="800000"/>
              <a:headEnd/>
              <a:tailEnd/>
            </a:ln>
          </p:spPr>
          <p:txBody>
            <a:bodyPr>
              <a:spAutoFit/>
            </a:bodyPr>
            <a:lstStyle/>
            <a:p>
              <a:pPr algn="ctr">
                <a:spcBef>
                  <a:spcPct val="50000"/>
                </a:spcBef>
              </a:pPr>
              <a:r>
                <a:rPr lang="fr-FR" sz="1800" b="1">
                  <a:solidFill>
                    <a:srgbClr val="660066"/>
                  </a:solidFill>
                </a:rPr>
                <a:t>Gestion de personnel </a:t>
              </a:r>
            </a:p>
          </p:txBody>
        </p:sp>
        <p:sp>
          <p:nvSpPr>
            <p:cNvPr id="24587" name="Text Box 15"/>
            <p:cNvSpPr txBox="1">
              <a:spLocks noChangeArrowheads="1"/>
            </p:cNvSpPr>
            <p:nvPr/>
          </p:nvSpPr>
          <p:spPr bwMode="auto">
            <a:xfrm>
              <a:off x="4128" y="2256"/>
              <a:ext cx="1392" cy="404"/>
            </a:xfrm>
            <a:prstGeom prst="rect">
              <a:avLst/>
            </a:prstGeom>
            <a:noFill/>
            <a:ln w="9525">
              <a:noFill/>
              <a:miter lim="800000"/>
              <a:headEnd/>
              <a:tailEnd/>
            </a:ln>
          </p:spPr>
          <p:txBody>
            <a:bodyPr>
              <a:spAutoFit/>
            </a:bodyPr>
            <a:lstStyle/>
            <a:p>
              <a:pPr algn="ctr">
                <a:spcBef>
                  <a:spcPct val="50000"/>
                </a:spcBef>
              </a:pPr>
              <a:r>
                <a:rPr lang="fr-FR" sz="1800" b="1">
                  <a:solidFill>
                    <a:srgbClr val="660066"/>
                  </a:solidFill>
                </a:rPr>
                <a:t>Gestion des approvisionnements </a:t>
              </a:r>
            </a:p>
          </p:txBody>
        </p:sp>
        <p:sp>
          <p:nvSpPr>
            <p:cNvPr id="24588" name="Line 16"/>
            <p:cNvSpPr>
              <a:spLocks noChangeShapeType="1"/>
            </p:cNvSpPr>
            <p:nvPr/>
          </p:nvSpPr>
          <p:spPr bwMode="auto">
            <a:xfrm>
              <a:off x="720" y="2688"/>
              <a:ext cx="1536" cy="336"/>
            </a:xfrm>
            <a:prstGeom prst="line">
              <a:avLst/>
            </a:prstGeom>
            <a:noFill/>
            <a:ln w="9525">
              <a:solidFill>
                <a:srgbClr val="FF00FF"/>
              </a:solidFill>
              <a:round/>
              <a:headEnd/>
              <a:tailEnd type="triangle" w="med" len="med"/>
            </a:ln>
          </p:spPr>
          <p:txBody>
            <a:bodyPr/>
            <a:lstStyle/>
            <a:p>
              <a:endParaRPr lang="fr-FR"/>
            </a:p>
          </p:txBody>
        </p:sp>
        <p:sp>
          <p:nvSpPr>
            <p:cNvPr id="24589" name="Line 17"/>
            <p:cNvSpPr>
              <a:spLocks noChangeShapeType="1"/>
            </p:cNvSpPr>
            <p:nvPr/>
          </p:nvSpPr>
          <p:spPr bwMode="auto">
            <a:xfrm flipH="1">
              <a:off x="3360" y="2688"/>
              <a:ext cx="1440" cy="384"/>
            </a:xfrm>
            <a:prstGeom prst="line">
              <a:avLst/>
            </a:prstGeom>
            <a:noFill/>
            <a:ln w="9525">
              <a:solidFill>
                <a:srgbClr val="FF00FF"/>
              </a:solidFill>
              <a:round/>
              <a:headEnd/>
              <a:tailEnd type="triangle" w="med" len="med"/>
            </a:ln>
          </p:spPr>
          <p:txBody>
            <a:bodyPr/>
            <a:lstStyle/>
            <a:p>
              <a:endParaRPr lang="fr-FR"/>
            </a:p>
          </p:txBody>
        </p:sp>
        <p:sp>
          <p:nvSpPr>
            <p:cNvPr id="24590" name="Line 18"/>
            <p:cNvSpPr>
              <a:spLocks noChangeShapeType="1"/>
            </p:cNvSpPr>
            <p:nvPr/>
          </p:nvSpPr>
          <p:spPr bwMode="auto">
            <a:xfrm>
              <a:off x="2256" y="2400"/>
              <a:ext cx="384" cy="576"/>
            </a:xfrm>
            <a:prstGeom prst="line">
              <a:avLst/>
            </a:prstGeom>
            <a:noFill/>
            <a:ln w="9525">
              <a:solidFill>
                <a:srgbClr val="FF00FF"/>
              </a:solidFill>
              <a:round/>
              <a:headEnd/>
              <a:tailEnd type="triangle" w="med" len="med"/>
            </a:ln>
          </p:spPr>
          <p:txBody>
            <a:bodyPr/>
            <a:lstStyle/>
            <a:p>
              <a:endParaRPr lang="fr-FR"/>
            </a:p>
          </p:txBody>
        </p:sp>
        <p:sp>
          <p:nvSpPr>
            <p:cNvPr id="24591" name="Line 19"/>
            <p:cNvSpPr>
              <a:spLocks noChangeShapeType="1"/>
            </p:cNvSpPr>
            <p:nvPr/>
          </p:nvSpPr>
          <p:spPr bwMode="auto">
            <a:xfrm flipH="1">
              <a:off x="3024" y="2352"/>
              <a:ext cx="480" cy="576"/>
            </a:xfrm>
            <a:prstGeom prst="line">
              <a:avLst/>
            </a:prstGeom>
            <a:noFill/>
            <a:ln w="9525">
              <a:solidFill>
                <a:srgbClr val="FF00FF"/>
              </a:solidFill>
              <a:round/>
              <a:headEnd/>
              <a:tailEnd type="triangle" w="med" len="med"/>
            </a:ln>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0-#ppt_w/2"/>
                                          </p:val>
                                        </p:tav>
                                        <p:tav tm="100000">
                                          <p:val>
                                            <p:strVal val="#ppt_x"/>
                                          </p:val>
                                        </p:tav>
                                      </p:tavLst>
                                    </p:anim>
                                    <p:anim calcmode="lin" valueType="num">
                                      <p:cBhvr additive="base">
                                        <p:cTn id="14"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8" name="Rectangle 32"/>
          <p:cNvSpPr>
            <a:spLocks noChangeArrowheads="1"/>
          </p:cNvSpPr>
          <p:nvPr/>
        </p:nvSpPr>
        <p:spPr bwMode="auto">
          <a:xfrm>
            <a:off x="457200" y="1295400"/>
            <a:ext cx="8229600" cy="1295400"/>
          </a:xfrm>
          <a:prstGeom prst="rect">
            <a:avLst/>
          </a:prstGeom>
          <a:noFill/>
          <a:ln w="9525">
            <a:noFill/>
            <a:miter lim="800000"/>
            <a:headEnd/>
            <a:tailEnd/>
          </a:ln>
          <a:effectLst/>
        </p:spPr>
        <p:txBody>
          <a:bodyPr/>
          <a:lstStyle/>
          <a:p>
            <a:pPr marL="342900" indent="-342900">
              <a:spcBef>
                <a:spcPct val="20000"/>
              </a:spcBef>
              <a:defRPr/>
            </a:pPr>
            <a:r>
              <a:rPr lang="fr-FR" sz="2400" b="1" i="1" u="sng">
                <a:solidFill>
                  <a:srgbClr val="FF3300"/>
                </a:solidFill>
                <a:effectLst>
                  <a:outerShdw blurRad="38100" dist="38100" dir="2700000" algn="tl">
                    <a:srgbClr val="C0C0C0"/>
                  </a:outerShdw>
                </a:effectLst>
              </a:rPr>
              <a:t>Finance :</a:t>
            </a:r>
          </a:p>
          <a:p>
            <a:pPr marL="342900" indent="-342900" algn="just">
              <a:spcBef>
                <a:spcPct val="20000"/>
              </a:spcBef>
              <a:defRPr/>
            </a:pPr>
            <a:r>
              <a:rPr lang="fr-FR" sz="2400" b="1"/>
              <a:t>	</a:t>
            </a:r>
            <a:r>
              <a:rPr lang="fr-FR" sz="2000" b="1"/>
              <a:t>C’est l’allocation optimale des ressources financières rares à des emplois multiples.</a:t>
            </a:r>
          </a:p>
          <a:p>
            <a:pPr marL="342900" indent="-342900">
              <a:spcBef>
                <a:spcPct val="20000"/>
              </a:spcBef>
              <a:defRPr/>
            </a:pPr>
            <a:endParaRPr lang="fr-FR" sz="2000" b="1"/>
          </a:p>
        </p:txBody>
      </p:sp>
      <p:sp>
        <p:nvSpPr>
          <p:cNvPr id="14380" name="Rectangle 44"/>
          <p:cNvSpPr>
            <a:spLocks noChangeArrowheads="1"/>
          </p:cNvSpPr>
          <p:nvPr/>
        </p:nvSpPr>
        <p:spPr bwMode="auto">
          <a:xfrm>
            <a:off x="381000" y="2667000"/>
            <a:ext cx="8305800" cy="4038600"/>
          </a:xfrm>
          <a:prstGeom prst="rect">
            <a:avLst/>
          </a:prstGeom>
          <a:noFill/>
          <a:ln w="9525">
            <a:noFill/>
            <a:miter lim="800000"/>
            <a:headEnd/>
            <a:tailEnd/>
          </a:ln>
          <a:effectLst/>
        </p:spPr>
        <p:txBody>
          <a:bodyPr/>
          <a:lstStyle/>
          <a:p>
            <a:pPr marL="342900" indent="-342900">
              <a:spcBef>
                <a:spcPct val="20000"/>
              </a:spcBef>
              <a:buClr>
                <a:schemeClr val="accent1"/>
              </a:buClr>
              <a:defRPr/>
            </a:pPr>
            <a:r>
              <a:rPr lang="fr-FR" sz="2400" b="1" i="1" u="sng">
                <a:solidFill>
                  <a:srgbClr val="FF3300"/>
                </a:solidFill>
                <a:effectLst>
                  <a:outerShdw blurRad="38100" dist="38100" dir="2700000" algn="tl">
                    <a:srgbClr val="C0C0C0"/>
                  </a:outerShdw>
                </a:effectLst>
              </a:rPr>
              <a:t>Gestion financière :</a:t>
            </a:r>
          </a:p>
          <a:p>
            <a:pPr marL="342900" indent="-342900">
              <a:spcBef>
                <a:spcPct val="20000"/>
              </a:spcBef>
              <a:buClr>
                <a:schemeClr val="accent1"/>
              </a:buClr>
              <a:defRPr/>
            </a:pPr>
            <a:r>
              <a:rPr lang="fr-FR" sz="2000" b="1"/>
              <a:t>    A ce niveau, on met l’accent sur l’acte de gestion ; et tout acte de gestion comprend les étapes suivantes :</a:t>
            </a:r>
          </a:p>
          <a:p>
            <a:pPr marL="1143000" lvl="2" indent="-228600">
              <a:spcBef>
                <a:spcPct val="20000"/>
              </a:spcBef>
              <a:buClr>
                <a:schemeClr val="tx1"/>
              </a:buClr>
              <a:buFont typeface="Wingdings" pitchFamily="2" charset="2"/>
              <a:buNone/>
              <a:defRPr/>
            </a:pPr>
            <a:endParaRPr lang="fr-FR" sz="2000" b="1"/>
          </a:p>
        </p:txBody>
      </p:sp>
      <p:sp>
        <p:nvSpPr>
          <p:cNvPr id="14381" name="Rectangle 45"/>
          <p:cNvSpPr>
            <a:spLocks noChangeArrowheads="1"/>
          </p:cNvSpPr>
          <p:nvPr/>
        </p:nvSpPr>
        <p:spPr bwMode="auto">
          <a:xfrm>
            <a:off x="457200" y="4038600"/>
            <a:ext cx="2133600" cy="649288"/>
          </a:xfrm>
          <a:prstGeom prst="rect">
            <a:avLst/>
          </a:prstGeom>
          <a:gradFill rotWithShape="0">
            <a:gsLst>
              <a:gs pos="0">
                <a:schemeClr val="folHlink"/>
              </a:gs>
              <a:gs pos="50000">
                <a:schemeClr val="bg1"/>
              </a:gs>
              <a:gs pos="100000">
                <a:schemeClr val="folHlink"/>
              </a:gs>
            </a:gsLst>
            <a:lin ang="5400000" scaled="1"/>
          </a:gradFill>
          <a:ln w="9525">
            <a:solidFill>
              <a:srgbClr val="FF3300"/>
            </a:solidFill>
            <a:miter lim="800000"/>
            <a:headEnd/>
            <a:tailEnd/>
          </a:ln>
          <a:effectLst/>
        </p:spPr>
        <p:txBody>
          <a:bodyPr wrap="none" anchor="ctr"/>
          <a:lstStyle/>
          <a:p>
            <a:pPr algn="ctr">
              <a:defRPr/>
            </a:pPr>
            <a:r>
              <a:rPr kumimoji="1" lang="fr-FR" sz="2000" b="1"/>
              <a:t>Objectifs </a:t>
            </a:r>
          </a:p>
          <a:p>
            <a:pPr algn="ctr">
              <a:defRPr/>
            </a:pPr>
            <a:r>
              <a:rPr kumimoji="1" lang="fr-FR" sz="2000" b="1"/>
              <a:t>Moyens </a:t>
            </a:r>
          </a:p>
        </p:txBody>
      </p:sp>
      <p:sp>
        <p:nvSpPr>
          <p:cNvPr id="14382" name="Rectangle 46"/>
          <p:cNvSpPr>
            <a:spLocks noChangeArrowheads="1"/>
          </p:cNvSpPr>
          <p:nvPr/>
        </p:nvSpPr>
        <p:spPr bwMode="auto">
          <a:xfrm>
            <a:off x="3505200" y="4038600"/>
            <a:ext cx="2133600" cy="649288"/>
          </a:xfrm>
          <a:prstGeom prst="rect">
            <a:avLst/>
          </a:prstGeom>
          <a:gradFill rotWithShape="0">
            <a:gsLst>
              <a:gs pos="0">
                <a:schemeClr val="folHlink"/>
              </a:gs>
              <a:gs pos="50000">
                <a:schemeClr val="bg1"/>
              </a:gs>
              <a:gs pos="100000">
                <a:schemeClr val="folHlink"/>
              </a:gs>
            </a:gsLst>
            <a:lin ang="5400000" scaled="1"/>
          </a:gradFill>
          <a:ln w="9525">
            <a:solidFill>
              <a:srgbClr val="FF3300"/>
            </a:solidFill>
            <a:miter lim="800000"/>
            <a:headEnd/>
            <a:tailEnd/>
          </a:ln>
          <a:effectLst/>
        </p:spPr>
        <p:txBody>
          <a:bodyPr wrap="none" anchor="ctr"/>
          <a:lstStyle/>
          <a:p>
            <a:pPr algn="ctr">
              <a:defRPr/>
            </a:pPr>
            <a:r>
              <a:rPr kumimoji="1" lang="fr-FR" sz="2000" b="1"/>
              <a:t>Décisions </a:t>
            </a:r>
          </a:p>
        </p:txBody>
      </p:sp>
      <p:sp>
        <p:nvSpPr>
          <p:cNvPr id="14383" name="Rectangle 47"/>
          <p:cNvSpPr>
            <a:spLocks noChangeArrowheads="1"/>
          </p:cNvSpPr>
          <p:nvPr/>
        </p:nvSpPr>
        <p:spPr bwMode="auto">
          <a:xfrm>
            <a:off x="6553200" y="4038600"/>
            <a:ext cx="2133600" cy="649288"/>
          </a:xfrm>
          <a:prstGeom prst="rect">
            <a:avLst/>
          </a:prstGeom>
          <a:gradFill rotWithShape="0">
            <a:gsLst>
              <a:gs pos="0">
                <a:schemeClr val="folHlink"/>
              </a:gs>
              <a:gs pos="50000">
                <a:schemeClr val="bg1"/>
              </a:gs>
              <a:gs pos="100000">
                <a:schemeClr val="folHlink"/>
              </a:gs>
            </a:gsLst>
            <a:lin ang="5400000" scaled="1"/>
          </a:gradFill>
          <a:ln w="9525">
            <a:solidFill>
              <a:srgbClr val="FF3300"/>
            </a:solidFill>
            <a:miter lim="800000"/>
            <a:headEnd/>
            <a:tailEnd/>
          </a:ln>
          <a:effectLst/>
        </p:spPr>
        <p:txBody>
          <a:bodyPr wrap="none" anchor="ctr"/>
          <a:lstStyle/>
          <a:p>
            <a:pPr algn="ctr">
              <a:defRPr/>
            </a:pPr>
            <a:r>
              <a:rPr kumimoji="1" lang="fr-FR" sz="2000" b="1"/>
              <a:t>Mise en oeuvre</a:t>
            </a:r>
          </a:p>
        </p:txBody>
      </p:sp>
      <p:sp>
        <p:nvSpPr>
          <p:cNvPr id="14384" name="Line 48"/>
          <p:cNvSpPr>
            <a:spLocks noChangeShapeType="1"/>
          </p:cNvSpPr>
          <p:nvPr/>
        </p:nvSpPr>
        <p:spPr bwMode="auto">
          <a:xfrm>
            <a:off x="2590800" y="4403725"/>
            <a:ext cx="914400" cy="1588"/>
          </a:xfrm>
          <a:prstGeom prst="line">
            <a:avLst/>
          </a:prstGeom>
          <a:noFill/>
          <a:ln w="9525">
            <a:solidFill>
              <a:srgbClr val="FF3300"/>
            </a:solidFill>
            <a:miter lim="800000"/>
            <a:headEnd/>
            <a:tailEnd type="triangle" w="med" len="med"/>
          </a:ln>
        </p:spPr>
        <p:txBody>
          <a:bodyPr wrap="none"/>
          <a:lstStyle/>
          <a:p>
            <a:endParaRPr lang="fr-FR"/>
          </a:p>
        </p:txBody>
      </p:sp>
      <p:sp>
        <p:nvSpPr>
          <p:cNvPr id="14385" name="Line 49"/>
          <p:cNvSpPr>
            <a:spLocks noChangeShapeType="1"/>
          </p:cNvSpPr>
          <p:nvPr/>
        </p:nvSpPr>
        <p:spPr bwMode="auto">
          <a:xfrm>
            <a:off x="5638800" y="4403725"/>
            <a:ext cx="914400" cy="1588"/>
          </a:xfrm>
          <a:prstGeom prst="line">
            <a:avLst/>
          </a:prstGeom>
          <a:noFill/>
          <a:ln w="9525">
            <a:solidFill>
              <a:srgbClr val="FF3300"/>
            </a:solidFill>
            <a:miter lim="800000"/>
            <a:headEnd/>
            <a:tailEnd type="triangle" w="med" len="med"/>
          </a:ln>
        </p:spPr>
        <p:txBody>
          <a:bodyPr wrap="none"/>
          <a:lstStyle/>
          <a:p>
            <a:endParaRPr lang="fr-FR"/>
          </a:p>
        </p:txBody>
      </p:sp>
      <p:grpSp>
        <p:nvGrpSpPr>
          <p:cNvPr id="2" name="Group 55"/>
          <p:cNvGrpSpPr>
            <a:grpSpLocks/>
          </p:cNvGrpSpPr>
          <p:nvPr/>
        </p:nvGrpSpPr>
        <p:grpSpPr bwMode="auto">
          <a:xfrm>
            <a:off x="1447800" y="4708525"/>
            <a:ext cx="6249988" cy="611188"/>
            <a:chOff x="912" y="2966"/>
            <a:chExt cx="3937" cy="385"/>
          </a:xfrm>
        </p:grpSpPr>
        <p:sp>
          <p:nvSpPr>
            <p:cNvPr id="4108" name="Line 50"/>
            <p:cNvSpPr>
              <a:spLocks noChangeShapeType="1"/>
            </p:cNvSpPr>
            <p:nvPr/>
          </p:nvSpPr>
          <p:spPr bwMode="auto">
            <a:xfrm>
              <a:off x="4848" y="2966"/>
              <a:ext cx="1" cy="378"/>
            </a:xfrm>
            <a:prstGeom prst="line">
              <a:avLst/>
            </a:prstGeom>
            <a:noFill/>
            <a:ln w="9525">
              <a:solidFill>
                <a:srgbClr val="FF3300"/>
              </a:solidFill>
              <a:miter lim="800000"/>
              <a:headEnd/>
              <a:tailEnd/>
            </a:ln>
          </p:spPr>
          <p:txBody>
            <a:bodyPr wrap="none"/>
            <a:lstStyle/>
            <a:p>
              <a:endParaRPr lang="fr-FR"/>
            </a:p>
          </p:txBody>
        </p:sp>
        <p:sp>
          <p:nvSpPr>
            <p:cNvPr id="4109" name="Line 51"/>
            <p:cNvSpPr>
              <a:spLocks noChangeShapeType="1"/>
            </p:cNvSpPr>
            <p:nvPr/>
          </p:nvSpPr>
          <p:spPr bwMode="auto">
            <a:xfrm flipH="1">
              <a:off x="912" y="3350"/>
              <a:ext cx="3936" cy="1"/>
            </a:xfrm>
            <a:prstGeom prst="line">
              <a:avLst/>
            </a:prstGeom>
            <a:noFill/>
            <a:ln w="9525">
              <a:solidFill>
                <a:srgbClr val="FF3300"/>
              </a:solidFill>
              <a:miter lim="800000"/>
              <a:headEnd/>
              <a:tailEnd/>
            </a:ln>
          </p:spPr>
          <p:txBody>
            <a:bodyPr wrap="none"/>
            <a:lstStyle/>
            <a:p>
              <a:endParaRPr lang="fr-FR"/>
            </a:p>
          </p:txBody>
        </p:sp>
        <p:sp>
          <p:nvSpPr>
            <p:cNvPr id="4110" name="Line 52"/>
            <p:cNvSpPr>
              <a:spLocks noChangeShapeType="1"/>
            </p:cNvSpPr>
            <p:nvPr/>
          </p:nvSpPr>
          <p:spPr bwMode="auto">
            <a:xfrm flipV="1">
              <a:off x="912" y="2966"/>
              <a:ext cx="1" cy="378"/>
            </a:xfrm>
            <a:prstGeom prst="line">
              <a:avLst/>
            </a:prstGeom>
            <a:noFill/>
            <a:ln w="9525">
              <a:solidFill>
                <a:srgbClr val="FF3300"/>
              </a:solidFill>
              <a:miter lim="800000"/>
              <a:headEnd/>
              <a:tailEnd type="triangle" w="med" len="med"/>
            </a:ln>
          </p:spPr>
          <p:txBody>
            <a:bodyPr wrap="none"/>
            <a:lstStyle/>
            <a:p>
              <a:endParaRPr lang="fr-FR"/>
            </a:p>
          </p:txBody>
        </p:sp>
        <p:sp>
          <p:nvSpPr>
            <p:cNvPr id="4111" name="Line 53"/>
            <p:cNvSpPr>
              <a:spLocks noChangeShapeType="1"/>
            </p:cNvSpPr>
            <p:nvPr/>
          </p:nvSpPr>
          <p:spPr bwMode="auto">
            <a:xfrm flipV="1">
              <a:off x="2880" y="2966"/>
              <a:ext cx="1" cy="378"/>
            </a:xfrm>
            <a:prstGeom prst="line">
              <a:avLst/>
            </a:prstGeom>
            <a:noFill/>
            <a:ln w="9525">
              <a:solidFill>
                <a:srgbClr val="FF3300"/>
              </a:solidFill>
              <a:miter lim="800000"/>
              <a:headEnd/>
              <a:tailEnd type="triangle" w="med" len="med"/>
            </a:ln>
          </p:spPr>
          <p:txBody>
            <a:bodyPr wrap="none"/>
            <a:lstStyle/>
            <a:p>
              <a:endParaRPr lang="fr-FR"/>
            </a:p>
          </p:txBody>
        </p:sp>
      </p:grpSp>
      <p:sp>
        <p:nvSpPr>
          <p:cNvPr id="14390" name="Text Box 54"/>
          <p:cNvSpPr txBox="1">
            <a:spLocks noChangeArrowheads="1"/>
          </p:cNvSpPr>
          <p:nvPr/>
        </p:nvSpPr>
        <p:spPr bwMode="auto">
          <a:xfrm>
            <a:off x="2667000" y="5394325"/>
            <a:ext cx="3810000" cy="396875"/>
          </a:xfrm>
          <a:prstGeom prst="rect">
            <a:avLst/>
          </a:prstGeom>
          <a:noFill/>
          <a:ln w="9525">
            <a:noFill/>
            <a:miter lim="800000"/>
            <a:headEnd/>
            <a:tailEnd/>
          </a:ln>
        </p:spPr>
        <p:txBody>
          <a:bodyPr>
            <a:spAutoFit/>
          </a:bodyPr>
          <a:lstStyle/>
          <a:p>
            <a:pPr algn="ctr">
              <a:spcBef>
                <a:spcPct val="50000"/>
              </a:spcBef>
            </a:pPr>
            <a:r>
              <a:rPr kumimoji="1" lang="fr-FR" sz="2000" b="1"/>
              <a:t>Action de Contrôle </a:t>
            </a:r>
          </a:p>
        </p:txBody>
      </p:sp>
      <p:sp>
        <p:nvSpPr>
          <p:cNvPr id="4107" name="Text Box 56"/>
          <p:cNvSpPr txBox="1">
            <a:spLocks noChangeArrowheads="1"/>
          </p:cNvSpPr>
          <p:nvPr/>
        </p:nvSpPr>
        <p:spPr bwMode="auto">
          <a:xfrm>
            <a:off x="304800" y="381000"/>
            <a:ext cx="7162800" cy="519113"/>
          </a:xfrm>
          <a:prstGeom prst="rect">
            <a:avLst/>
          </a:prstGeom>
          <a:noFill/>
          <a:ln w="9525">
            <a:noFill/>
            <a:miter lim="800000"/>
            <a:headEnd/>
            <a:tailEnd/>
          </a:ln>
        </p:spPr>
        <p:txBody>
          <a:bodyPr>
            <a:spAutoFit/>
          </a:bodyPr>
          <a:lstStyle/>
          <a:p>
            <a:pPr>
              <a:spcBef>
                <a:spcPct val="50000"/>
              </a:spcBef>
            </a:pPr>
            <a:r>
              <a:rPr lang="fr-FR" b="1" i="1" u="sng"/>
              <a:t>Sens des termes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68"/>
                                        </p:tgtEl>
                                        <p:attrNameLst>
                                          <p:attrName>style.visibility</p:attrName>
                                        </p:attrNameLst>
                                      </p:cBhvr>
                                      <p:to>
                                        <p:strVal val="visible"/>
                                      </p:to>
                                    </p:set>
                                    <p:anim calcmode="lin" valueType="num">
                                      <p:cBhvr additive="base">
                                        <p:cTn id="7" dur="500" fill="hold"/>
                                        <p:tgtEl>
                                          <p:spTgt spid="14368"/>
                                        </p:tgtEl>
                                        <p:attrNameLst>
                                          <p:attrName>ppt_x</p:attrName>
                                        </p:attrNameLst>
                                      </p:cBhvr>
                                      <p:tavLst>
                                        <p:tav tm="0">
                                          <p:val>
                                            <p:strVal val="0-#ppt_w/2"/>
                                          </p:val>
                                        </p:tav>
                                        <p:tav tm="100000">
                                          <p:val>
                                            <p:strVal val="#ppt_x"/>
                                          </p:val>
                                        </p:tav>
                                      </p:tavLst>
                                    </p:anim>
                                    <p:anim calcmode="lin" valueType="num">
                                      <p:cBhvr additive="base">
                                        <p:cTn id="8" dur="500" fill="hold"/>
                                        <p:tgtEl>
                                          <p:spTgt spid="143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80"/>
                                        </p:tgtEl>
                                        <p:attrNameLst>
                                          <p:attrName>style.visibility</p:attrName>
                                        </p:attrNameLst>
                                      </p:cBhvr>
                                      <p:to>
                                        <p:strVal val="visible"/>
                                      </p:to>
                                    </p:set>
                                    <p:anim calcmode="lin" valueType="num">
                                      <p:cBhvr additive="base">
                                        <p:cTn id="13" dur="500" fill="hold"/>
                                        <p:tgtEl>
                                          <p:spTgt spid="14380"/>
                                        </p:tgtEl>
                                        <p:attrNameLst>
                                          <p:attrName>ppt_x</p:attrName>
                                        </p:attrNameLst>
                                      </p:cBhvr>
                                      <p:tavLst>
                                        <p:tav tm="0">
                                          <p:val>
                                            <p:strVal val="0-#ppt_w/2"/>
                                          </p:val>
                                        </p:tav>
                                        <p:tav tm="100000">
                                          <p:val>
                                            <p:strVal val="#ppt_x"/>
                                          </p:val>
                                        </p:tav>
                                      </p:tavLst>
                                    </p:anim>
                                    <p:anim calcmode="lin" valueType="num">
                                      <p:cBhvr additive="base">
                                        <p:cTn id="14" dur="500" fill="hold"/>
                                        <p:tgtEl>
                                          <p:spTgt spid="143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81"/>
                                        </p:tgtEl>
                                        <p:attrNameLst>
                                          <p:attrName>style.visibility</p:attrName>
                                        </p:attrNameLst>
                                      </p:cBhvr>
                                      <p:to>
                                        <p:strVal val="visible"/>
                                      </p:to>
                                    </p:set>
                                    <p:anim calcmode="lin" valueType="num">
                                      <p:cBhvr additive="base">
                                        <p:cTn id="19" dur="500" fill="hold"/>
                                        <p:tgtEl>
                                          <p:spTgt spid="14381"/>
                                        </p:tgtEl>
                                        <p:attrNameLst>
                                          <p:attrName>ppt_x</p:attrName>
                                        </p:attrNameLst>
                                      </p:cBhvr>
                                      <p:tavLst>
                                        <p:tav tm="0">
                                          <p:val>
                                            <p:strVal val="0-#ppt_w/2"/>
                                          </p:val>
                                        </p:tav>
                                        <p:tav tm="100000">
                                          <p:val>
                                            <p:strVal val="#ppt_x"/>
                                          </p:val>
                                        </p:tav>
                                      </p:tavLst>
                                    </p:anim>
                                    <p:anim calcmode="lin" valueType="num">
                                      <p:cBhvr additive="base">
                                        <p:cTn id="20" dur="500" fill="hold"/>
                                        <p:tgtEl>
                                          <p:spTgt spid="143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84"/>
                                        </p:tgtEl>
                                        <p:attrNameLst>
                                          <p:attrName>style.visibility</p:attrName>
                                        </p:attrNameLst>
                                      </p:cBhvr>
                                      <p:to>
                                        <p:strVal val="visible"/>
                                      </p:to>
                                    </p:set>
                                    <p:anim calcmode="lin" valueType="num">
                                      <p:cBhvr additive="base">
                                        <p:cTn id="25" dur="500" fill="hold"/>
                                        <p:tgtEl>
                                          <p:spTgt spid="14384"/>
                                        </p:tgtEl>
                                        <p:attrNameLst>
                                          <p:attrName>ppt_x</p:attrName>
                                        </p:attrNameLst>
                                      </p:cBhvr>
                                      <p:tavLst>
                                        <p:tav tm="0">
                                          <p:val>
                                            <p:strVal val="0-#ppt_w/2"/>
                                          </p:val>
                                        </p:tav>
                                        <p:tav tm="100000">
                                          <p:val>
                                            <p:strVal val="#ppt_x"/>
                                          </p:val>
                                        </p:tav>
                                      </p:tavLst>
                                    </p:anim>
                                    <p:anim calcmode="lin" valueType="num">
                                      <p:cBhvr additive="base">
                                        <p:cTn id="26" dur="500" fill="hold"/>
                                        <p:tgtEl>
                                          <p:spTgt spid="143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anim calcmode="lin" valueType="num">
                                      <p:cBhvr additive="base">
                                        <p:cTn id="31" dur="500" fill="hold"/>
                                        <p:tgtEl>
                                          <p:spTgt spid="14382"/>
                                        </p:tgtEl>
                                        <p:attrNameLst>
                                          <p:attrName>ppt_x</p:attrName>
                                        </p:attrNameLst>
                                      </p:cBhvr>
                                      <p:tavLst>
                                        <p:tav tm="0">
                                          <p:val>
                                            <p:strVal val="0-#ppt_w/2"/>
                                          </p:val>
                                        </p:tav>
                                        <p:tav tm="100000">
                                          <p:val>
                                            <p:strVal val="#ppt_x"/>
                                          </p:val>
                                        </p:tav>
                                      </p:tavLst>
                                    </p:anim>
                                    <p:anim calcmode="lin" valueType="num">
                                      <p:cBhvr additive="base">
                                        <p:cTn id="32" dur="500" fill="hold"/>
                                        <p:tgtEl>
                                          <p:spTgt spid="1438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85"/>
                                        </p:tgtEl>
                                        <p:attrNameLst>
                                          <p:attrName>style.visibility</p:attrName>
                                        </p:attrNameLst>
                                      </p:cBhvr>
                                      <p:to>
                                        <p:strVal val="visible"/>
                                      </p:to>
                                    </p:set>
                                    <p:anim calcmode="lin" valueType="num">
                                      <p:cBhvr additive="base">
                                        <p:cTn id="37" dur="500" fill="hold"/>
                                        <p:tgtEl>
                                          <p:spTgt spid="14385"/>
                                        </p:tgtEl>
                                        <p:attrNameLst>
                                          <p:attrName>ppt_x</p:attrName>
                                        </p:attrNameLst>
                                      </p:cBhvr>
                                      <p:tavLst>
                                        <p:tav tm="0">
                                          <p:val>
                                            <p:strVal val="0-#ppt_w/2"/>
                                          </p:val>
                                        </p:tav>
                                        <p:tav tm="100000">
                                          <p:val>
                                            <p:strVal val="#ppt_x"/>
                                          </p:val>
                                        </p:tav>
                                      </p:tavLst>
                                    </p:anim>
                                    <p:anim calcmode="lin" valueType="num">
                                      <p:cBhvr additive="base">
                                        <p:cTn id="38" dur="500" fill="hold"/>
                                        <p:tgtEl>
                                          <p:spTgt spid="1438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383"/>
                                        </p:tgtEl>
                                        <p:attrNameLst>
                                          <p:attrName>style.visibility</p:attrName>
                                        </p:attrNameLst>
                                      </p:cBhvr>
                                      <p:to>
                                        <p:strVal val="visible"/>
                                      </p:to>
                                    </p:set>
                                    <p:anim calcmode="lin" valueType="num">
                                      <p:cBhvr additive="base">
                                        <p:cTn id="43" dur="500" fill="hold"/>
                                        <p:tgtEl>
                                          <p:spTgt spid="14383"/>
                                        </p:tgtEl>
                                        <p:attrNameLst>
                                          <p:attrName>ppt_x</p:attrName>
                                        </p:attrNameLst>
                                      </p:cBhvr>
                                      <p:tavLst>
                                        <p:tav tm="0">
                                          <p:val>
                                            <p:strVal val="0-#ppt_w/2"/>
                                          </p:val>
                                        </p:tav>
                                        <p:tav tm="100000">
                                          <p:val>
                                            <p:strVal val="#ppt_x"/>
                                          </p:val>
                                        </p:tav>
                                      </p:tavLst>
                                    </p:anim>
                                    <p:anim calcmode="lin" valueType="num">
                                      <p:cBhvr additive="base">
                                        <p:cTn id="44" dur="500" fill="hold"/>
                                        <p:tgtEl>
                                          <p:spTgt spid="1438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0-#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390"/>
                                        </p:tgtEl>
                                        <p:attrNameLst>
                                          <p:attrName>style.visibility</p:attrName>
                                        </p:attrNameLst>
                                      </p:cBhvr>
                                      <p:to>
                                        <p:strVal val="visible"/>
                                      </p:to>
                                    </p:set>
                                    <p:anim calcmode="lin" valueType="num">
                                      <p:cBhvr additive="base">
                                        <p:cTn id="55" dur="500" fill="hold"/>
                                        <p:tgtEl>
                                          <p:spTgt spid="14390"/>
                                        </p:tgtEl>
                                        <p:attrNameLst>
                                          <p:attrName>ppt_x</p:attrName>
                                        </p:attrNameLst>
                                      </p:cBhvr>
                                      <p:tavLst>
                                        <p:tav tm="0">
                                          <p:val>
                                            <p:strVal val="0-#ppt_w/2"/>
                                          </p:val>
                                        </p:tav>
                                        <p:tav tm="100000">
                                          <p:val>
                                            <p:strVal val="#ppt_x"/>
                                          </p:val>
                                        </p:tav>
                                      </p:tavLst>
                                    </p:anim>
                                    <p:anim calcmode="lin" valueType="num">
                                      <p:cBhvr additive="base">
                                        <p:cTn id="56" dur="500" fill="hold"/>
                                        <p:tgtEl>
                                          <p:spTgt spid="14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8" grpId="0" autoUpdateAnimBg="0"/>
      <p:bldP spid="14380" grpId="0" autoUpdateAnimBg="0"/>
      <p:bldP spid="14381" grpId="0" animBg="1" autoUpdateAnimBg="0"/>
      <p:bldP spid="14382" grpId="0" animBg="1" autoUpdateAnimBg="0"/>
      <p:bldP spid="14383" grpId="0" animBg="1" autoUpdateAnimBg="0"/>
      <p:bldP spid="14384" grpId="0" animBg="1"/>
      <p:bldP spid="14385" grpId="0" animBg="1"/>
      <p:bldP spid="1439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026"/>
          <p:cNvSpPr txBox="1">
            <a:spLocks noChangeArrowheads="1"/>
          </p:cNvSpPr>
          <p:nvPr/>
        </p:nvSpPr>
        <p:spPr bwMode="auto">
          <a:xfrm>
            <a:off x="228600" y="506413"/>
            <a:ext cx="8763000" cy="5213735"/>
          </a:xfrm>
          <a:prstGeom prst="rect">
            <a:avLst/>
          </a:prstGeom>
          <a:noFill/>
          <a:ln w="9525">
            <a:noFill/>
            <a:miter lim="800000"/>
            <a:headEnd/>
            <a:tailEnd/>
          </a:ln>
        </p:spPr>
        <p:txBody>
          <a:bodyPr>
            <a:spAutoFit/>
          </a:bodyPr>
          <a:lstStyle/>
          <a:p>
            <a:pPr>
              <a:spcBef>
                <a:spcPct val="50000"/>
              </a:spcBef>
            </a:pPr>
            <a:r>
              <a:rPr lang="fr-FR" sz="2000" b="1" dirty="0">
                <a:latin typeface="Tms Rmn" charset="0"/>
                <a:cs typeface="Times New Roman" pitchFamily="18" charset="0"/>
              </a:rPr>
              <a:t>C’est</a:t>
            </a:r>
            <a:r>
              <a:rPr lang="en-US" sz="2000" b="1" dirty="0">
                <a:latin typeface="Tms Rmn" charset="0"/>
                <a:cs typeface="Times New Roman" pitchFamily="18" charset="0"/>
              </a:rPr>
              <a:t> un </a:t>
            </a:r>
            <a:r>
              <a:rPr lang="fr-FR" sz="2000" b="1" dirty="0">
                <a:latin typeface="Tms Rmn" charset="0"/>
                <a:cs typeface="Times New Roman" pitchFamily="18" charset="0"/>
              </a:rPr>
              <a:t>solde</a:t>
            </a:r>
            <a:r>
              <a:rPr lang="en-US" sz="2000" b="1" dirty="0">
                <a:latin typeface="Tms Rmn" charset="0"/>
                <a:cs typeface="Times New Roman" pitchFamily="18" charset="0"/>
              </a:rPr>
              <a:t> </a:t>
            </a:r>
            <a:r>
              <a:rPr lang="fr-FR" sz="2000" b="1" dirty="0">
                <a:cs typeface="Times New Roman" pitchFamily="18" charset="0"/>
              </a:rPr>
              <a:t>indépendant :</a:t>
            </a:r>
          </a:p>
          <a:p>
            <a:pPr>
              <a:spcBef>
                <a:spcPct val="50000"/>
              </a:spcBef>
            </a:pPr>
            <a:endParaRPr lang="en-US" sz="2000" b="1" dirty="0">
              <a:latin typeface="Tms Rmn" charset="0"/>
              <a:cs typeface="Times New Roman" pitchFamily="18" charset="0"/>
            </a:endParaRPr>
          </a:p>
          <a:p>
            <a:pPr lvl="2" algn="just">
              <a:lnSpc>
                <a:spcPct val="90000"/>
              </a:lnSpc>
              <a:spcBef>
                <a:spcPct val="20000"/>
              </a:spcBef>
              <a:buClr>
                <a:srgbClr val="CC0099"/>
              </a:buClr>
              <a:buFont typeface="Wingdings" pitchFamily="2" charset="2"/>
              <a:buChar char="ü"/>
            </a:pPr>
            <a:r>
              <a:rPr lang="fr-FR" sz="2000" b="1" dirty="0">
                <a:cs typeface="Times New Roman" pitchFamily="18" charset="0"/>
              </a:rPr>
              <a:t> de la politique d'investissement (pas de dotations aux amortissements dans le calcul du solde) ;</a:t>
            </a:r>
          </a:p>
          <a:p>
            <a:pPr lvl="2" algn="just">
              <a:lnSpc>
                <a:spcPct val="90000"/>
              </a:lnSpc>
              <a:spcBef>
                <a:spcPct val="20000"/>
              </a:spcBef>
              <a:buClr>
                <a:srgbClr val="CC0099"/>
              </a:buClr>
              <a:buFont typeface="Wingdings" pitchFamily="2" charset="2"/>
              <a:buChar char="ü"/>
            </a:pPr>
            <a:endParaRPr lang="en-US" sz="2000" b="1" dirty="0">
              <a:latin typeface="Tms Rmn" charset="0"/>
              <a:cs typeface="Times New Roman" pitchFamily="18" charset="0"/>
            </a:endParaRPr>
          </a:p>
          <a:p>
            <a:pPr lvl="2" algn="just">
              <a:lnSpc>
                <a:spcPct val="90000"/>
              </a:lnSpc>
              <a:spcBef>
                <a:spcPct val="20000"/>
              </a:spcBef>
              <a:buClr>
                <a:srgbClr val="CC0099"/>
              </a:buClr>
              <a:buFont typeface="Wingdings" pitchFamily="2" charset="2"/>
              <a:buChar char="ü"/>
            </a:pPr>
            <a:r>
              <a:rPr lang="fr-FR" sz="2000" b="1" dirty="0">
                <a:cs typeface="Times New Roman" pitchFamily="18" charset="0"/>
              </a:rPr>
              <a:t> de la politique de financement (pas de charges financières dans le calcul du solde) ;</a:t>
            </a:r>
          </a:p>
          <a:p>
            <a:pPr lvl="2" algn="just">
              <a:lnSpc>
                <a:spcPct val="90000"/>
              </a:lnSpc>
              <a:spcBef>
                <a:spcPct val="20000"/>
              </a:spcBef>
              <a:buClr>
                <a:srgbClr val="CC0099"/>
              </a:buClr>
              <a:buFont typeface="Wingdings" pitchFamily="2" charset="2"/>
              <a:buChar char="ü"/>
            </a:pPr>
            <a:endParaRPr lang="en-US" sz="2000" b="1" dirty="0">
              <a:latin typeface="Tms Rmn" charset="0"/>
              <a:cs typeface="Times New Roman" pitchFamily="18" charset="0"/>
            </a:endParaRPr>
          </a:p>
          <a:p>
            <a:pPr lvl="2" algn="just">
              <a:lnSpc>
                <a:spcPct val="90000"/>
              </a:lnSpc>
              <a:spcBef>
                <a:spcPct val="20000"/>
              </a:spcBef>
              <a:buClr>
                <a:srgbClr val="CC0099"/>
              </a:buClr>
              <a:buFont typeface="Wingdings" pitchFamily="2" charset="2"/>
              <a:buChar char="ü"/>
            </a:pPr>
            <a:r>
              <a:rPr lang="fr-FR" sz="2000" b="1" dirty="0">
                <a:cs typeface="Times New Roman" pitchFamily="18" charset="0"/>
              </a:rPr>
              <a:t> de la forme juridique (pas d'incidence de la fiscalité).</a:t>
            </a:r>
          </a:p>
          <a:p>
            <a:pPr lvl="2" algn="just">
              <a:lnSpc>
                <a:spcPct val="90000"/>
              </a:lnSpc>
              <a:spcBef>
                <a:spcPct val="20000"/>
              </a:spcBef>
              <a:buClr>
                <a:srgbClr val="CC0099"/>
              </a:buClr>
              <a:buFont typeface="Wingdings" pitchFamily="2" charset="2"/>
              <a:buChar char="ü"/>
            </a:pPr>
            <a:endParaRPr lang="fr-FR" sz="2000" b="1" dirty="0">
              <a:cs typeface="Times New Roman" pitchFamily="18" charset="0"/>
            </a:endParaRPr>
          </a:p>
          <a:p>
            <a:pPr algn="just">
              <a:lnSpc>
                <a:spcPct val="90000"/>
              </a:lnSpc>
              <a:spcBef>
                <a:spcPct val="20000"/>
              </a:spcBef>
            </a:pPr>
            <a:r>
              <a:rPr lang="fr-FR" sz="2000" b="1" dirty="0"/>
              <a:t>C’est </a:t>
            </a:r>
            <a:r>
              <a:rPr lang="fr-FR" sz="2000" b="1" dirty="0">
                <a:cs typeface="Times New Roman" pitchFamily="18" charset="0"/>
              </a:rPr>
              <a:t>donc un bon indicateur qui permet de faire des comparaisons </a:t>
            </a:r>
            <a:r>
              <a:rPr lang="fr-FR" sz="2000" b="1" dirty="0" err="1">
                <a:cs typeface="Times New Roman" pitchFamily="18" charset="0"/>
              </a:rPr>
              <a:t>inter-entreprises</a:t>
            </a:r>
            <a:r>
              <a:rPr lang="fr-FR" sz="2000" b="1" dirty="0">
                <a:cs typeface="Times New Roman" pitchFamily="18" charset="0"/>
              </a:rPr>
              <a:t>, particulièrement au sein du même secteur.</a:t>
            </a:r>
          </a:p>
          <a:p>
            <a:pPr algn="just">
              <a:lnSpc>
                <a:spcPct val="90000"/>
              </a:lnSpc>
              <a:spcBef>
                <a:spcPct val="20000"/>
              </a:spcBef>
            </a:pPr>
            <a:endParaRPr lang="fr-FR" sz="2000" b="1" dirty="0">
              <a:cs typeface="Times New Roman" pitchFamily="18" charset="0"/>
            </a:endParaRPr>
          </a:p>
          <a:p>
            <a:pPr algn="just">
              <a:lnSpc>
                <a:spcPct val="90000"/>
              </a:lnSpc>
              <a:spcBef>
                <a:spcPct val="20000"/>
              </a:spcBef>
            </a:pPr>
            <a:endParaRPr lang="fr-FR" sz="2000" b="1" dirty="0">
              <a:cs typeface="Times New Roman" pitchFamily="18" charset="0"/>
            </a:endParaRPr>
          </a:p>
          <a:p>
            <a:pPr lvl="2" algn="just">
              <a:lnSpc>
                <a:spcPct val="90000"/>
              </a:lnSpc>
              <a:spcBef>
                <a:spcPct val="20000"/>
              </a:spcBef>
              <a:buClr>
                <a:srgbClr val="CC0099"/>
              </a:buClr>
              <a:buFont typeface="Wingdings" pitchFamily="2" charset="2"/>
              <a:buChar char="ü"/>
            </a:pP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28600" y="457200"/>
            <a:ext cx="8610600" cy="762000"/>
          </a:xfrm>
          <a:prstGeom prst="rect">
            <a:avLst/>
          </a:prstGeom>
          <a:noFill/>
          <a:ln w="9525">
            <a:noFill/>
            <a:miter lim="800000"/>
            <a:headEnd/>
            <a:tailEnd/>
          </a:ln>
          <a:effectLst/>
        </p:spPr>
        <p:txBody>
          <a:bodyPr>
            <a:spAutoFit/>
          </a:bodyPr>
          <a:lstStyle/>
          <a:p>
            <a:pPr algn="just">
              <a:spcBef>
                <a:spcPct val="50000"/>
              </a:spcBef>
              <a:defRPr/>
            </a:pPr>
            <a:r>
              <a:rPr lang="fr-FR" sz="2400" b="1" i="1">
                <a:solidFill>
                  <a:srgbClr val="FF3300"/>
                </a:solidFill>
                <a:effectLst>
                  <a:outerShdw blurRad="38100" dist="38100" dir="2700000" algn="tl">
                    <a:srgbClr val="C0C0C0"/>
                  </a:outerShdw>
                </a:effectLst>
              </a:rPr>
              <a:t>Résultat d’exploitation</a:t>
            </a:r>
            <a:r>
              <a:rPr lang="fr-FR" sz="2400" b="1"/>
              <a:t> </a:t>
            </a:r>
            <a:r>
              <a:rPr lang="fr-FR" sz="2000" b="1"/>
              <a:t>= EBE + autres produits d’exploitation – autres charges d’exploitation – dotations d’exploitation + reprises d’exploitation </a:t>
            </a:r>
          </a:p>
        </p:txBody>
      </p:sp>
      <p:sp>
        <p:nvSpPr>
          <p:cNvPr id="60419" name="Text Box 3"/>
          <p:cNvSpPr txBox="1">
            <a:spLocks noChangeArrowheads="1"/>
          </p:cNvSpPr>
          <p:nvPr/>
        </p:nvSpPr>
        <p:spPr bwMode="auto">
          <a:xfrm>
            <a:off x="228600" y="3032125"/>
            <a:ext cx="8610600" cy="457200"/>
          </a:xfrm>
          <a:prstGeom prst="rect">
            <a:avLst/>
          </a:prstGeom>
          <a:noFill/>
          <a:ln w="9525">
            <a:noFill/>
            <a:miter lim="800000"/>
            <a:headEnd/>
            <a:tailEnd/>
          </a:ln>
          <a:effectLst/>
        </p:spPr>
        <p:txBody>
          <a:bodyPr>
            <a:spAutoFit/>
          </a:bodyPr>
          <a:lstStyle/>
          <a:p>
            <a:pPr>
              <a:spcBef>
                <a:spcPct val="50000"/>
              </a:spcBef>
              <a:defRPr/>
            </a:pPr>
            <a:r>
              <a:rPr lang="fr-FR" sz="2400" b="1" i="1">
                <a:solidFill>
                  <a:srgbClr val="FF3300"/>
                </a:solidFill>
                <a:effectLst>
                  <a:outerShdw blurRad="38100" dist="38100" dir="2700000" algn="tl">
                    <a:srgbClr val="C0C0C0"/>
                  </a:outerShdw>
                </a:effectLst>
              </a:rPr>
              <a:t>Résultat financier</a:t>
            </a:r>
            <a:r>
              <a:rPr lang="fr-FR" sz="2400" b="1"/>
              <a:t> </a:t>
            </a:r>
            <a:r>
              <a:rPr lang="fr-FR" sz="2000" b="1"/>
              <a:t>= produits financiers – charges financières</a:t>
            </a:r>
          </a:p>
        </p:txBody>
      </p:sp>
      <p:sp>
        <p:nvSpPr>
          <p:cNvPr id="60421" name="Text Box 5"/>
          <p:cNvSpPr txBox="1">
            <a:spLocks noChangeArrowheads="1"/>
          </p:cNvSpPr>
          <p:nvPr/>
        </p:nvSpPr>
        <p:spPr bwMode="auto">
          <a:xfrm>
            <a:off x="228600" y="3717925"/>
            <a:ext cx="8686800" cy="1006475"/>
          </a:xfrm>
          <a:prstGeom prst="rect">
            <a:avLst/>
          </a:prstGeom>
          <a:noFill/>
          <a:ln w="9525">
            <a:noFill/>
            <a:miter lim="800000"/>
            <a:headEnd/>
            <a:tailEnd/>
          </a:ln>
        </p:spPr>
        <p:txBody>
          <a:bodyPr>
            <a:spAutoFit/>
          </a:bodyPr>
          <a:lstStyle/>
          <a:p>
            <a:pPr algn="just">
              <a:spcBef>
                <a:spcPct val="50000"/>
              </a:spcBef>
            </a:pPr>
            <a:r>
              <a:rPr lang="fr-FR" sz="2000" b="1"/>
              <a:t>C’est le solde découlant des produits et des charges relatifs aux décisions financières de l’entreprise. C’est un résultat qui permet d’apprécier la performance de l’entreprise quant à sa politique de financement.   </a:t>
            </a:r>
          </a:p>
        </p:txBody>
      </p:sp>
      <p:sp>
        <p:nvSpPr>
          <p:cNvPr id="60422" name="Text Box 6"/>
          <p:cNvSpPr txBox="1">
            <a:spLocks noChangeArrowheads="1"/>
          </p:cNvSpPr>
          <p:nvPr/>
        </p:nvSpPr>
        <p:spPr bwMode="auto">
          <a:xfrm>
            <a:off x="304800" y="1371600"/>
            <a:ext cx="8534400" cy="701675"/>
          </a:xfrm>
          <a:prstGeom prst="rect">
            <a:avLst/>
          </a:prstGeom>
          <a:noFill/>
          <a:ln w="9525">
            <a:noFill/>
            <a:miter lim="800000"/>
            <a:headEnd/>
            <a:tailEnd/>
          </a:ln>
        </p:spPr>
        <p:txBody>
          <a:bodyPr>
            <a:spAutoFit/>
          </a:bodyPr>
          <a:lstStyle/>
          <a:p>
            <a:pPr>
              <a:spcBef>
                <a:spcPct val="50000"/>
              </a:spcBef>
            </a:pPr>
            <a:r>
              <a:rPr lang="fr-FR" sz="2000" b="1"/>
              <a:t>C’est</a:t>
            </a:r>
            <a:r>
              <a:rPr lang="fr-FR" sz="2000"/>
              <a:t> </a:t>
            </a:r>
            <a:r>
              <a:rPr lang="fr-FR" sz="2000" b="1">
                <a:cs typeface="Times New Roman" pitchFamily="18" charset="0"/>
              </a:rPr>
              <a:t>le résultat des opérations correspondant au « métier de base » de l'entreprise.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22"/>
                                        </p:tgtEl>
                                        <p:attrNameLst>
                                          <p:attrName>style.visibility</p:attrName>
                                        </p:attrNameLst>
                                      </p:cBhvr>
                                      <p:to>
                                        <p:strVal val="visible"/>
                                      </p:to>
                                    </p:set>
                                    <p:anim calcmode="lin" valueType="num">
                                      <p:cBhvr additive="base">
                                        <p:cTn id="13" dur="500" fill="hold"/>
                                        <p:tgtEl>
                                          <p:spTgt spid="60422"/>
                                        </p:tgtEl>
                                        <p:attrNameLst>
                                          <p:attrName>ppt_x</p:attrName>
                                        </p:attrNameLst>
                                      </p:cBhvr>
                                      <p:tavLst>
                                        <p:tav tm="0">
                                          <p:val>
                                            <p:strVal val="0-#ppt_w/2"/>
                                          </p:val>
                                        </p:tav>
                                        <p:tav tm="100000">
                                          <p:val>
                                            <p:strVal val="#ppt_x"/>
                                          </p:val>
                                        </p:tav>
                                      </p:tavLst>
                                    </p:anim>
                                    <p:anim calcmode="lin" valueType="num">
                                      <p:cBhvr additive="base">
                                        <p:cTn id="14"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gtEl>
                                        <p:attrNameLst>
                                          <p:attrName>style.visibility</p:attrName>
                                        </p:attrNameLst>
                                      </p:cBhvr>
                                      <p:to>
                                        <p:strVal val="visible"/>
                                      </p:to>
                                    </p:set>
                                    <p:anim calcmode="lin" valueType="num">
                                      <p:cBhvr additive="base">
                                        <p:cTn id="19" dur="500" fill="hold"/>
                                        <p:tgtEl>
                                          <p:spTgt spid="60419"/>
                                        </p:tgtEl>
                                        <p:attrNameLst>
                                          <p:attrName>ppt_x</p:attrName>
                                        </p:attrNameLst>
                                      </p:cBhvr>
                                      <p:tavLst>
                                        <p:tav tm="0">
                                          <p:val>
                                            <p:strVal val="0-#ppt_w/2"/>
                                          </p:val>
                                        </p:tav>
                                        <p:tav tm="100000">
                                          <p:val>
                                            <p:strVal val="#ppt_x"/>
                                          </p:val>
                                        </p:tav>
                                      </p:tavLst>
                                    </p:anim>
                                    <p:anim calcmode="lin" valueType="num">
                                      <p:cBhvr additive="base">
                                        <p:cTn id="20"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1"/>
                                        </p:tgtEl>
                                        <p:attrNameLst>
                                          <p:attrName>style.visibility</p:attrName>
                                        </p:attrNameLst>
                                      </p:cBhvr>
                                      <p:to>
                                        <p:strVal val="visible"/>
                                      </p:to>
                                    </p:set>
                                    <p:anim calcmode="lin" valueType="num">
                                      <p:cBhvr additive="base">
                                        <p:cTn id="25" dur="500" fill="hold"/>
                                        <p:tgtEl>
                                          <p:spTgt spid="60421"/>
                                        </p:tgtEl>
                                        <p:attrNameLst>
                                          <p:attrName>ppt_x</p:attrName>
                                        </p:attrNameLst>
                                      </p:cBhvr>
                                      <p:tavLst>
                                        <p:tav tm="0">
                                          <p:val>
                                            <p:strVal val="0-#ppt_w/2"/>
                                          </p:val>
                                        </p:tav>
                                        <p:tav tm="100000">
                                          <p:val>
                                            <p:strVal val="#ppt_x"/>
                                          </p:val>
                                        </p:tav>
                                      </p:tavLst>
                                    </p:anim>
                                    <p:anim calcmode="lin" valueType="num">
                                      <p:cBhvr additive="base">
                                        <p:cTn id="26"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1" grpId="0" autoUpdateAnimBg="0"/>
      <p:bldP spid="6042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28600" y="304800"/>
            <a:ext cx="8610600" cy="457200"/>
          </a:xfrm>
          <a:prstGeom prst="rect">
            <a:avLst/>
          </a:prstGeom>
          <a:noFill/>
          <a:ln w="9525">
            <a:noFill/>
            <a:miter lim="800000"/>
            <a:headEnd/>
            <a:tailEnd/>
          </a:ln>
          <a:effectLst/>
        </p:spPr>
        <p:txBody>
          <a:bodyPr>
            <a:spAutoFit/>
          </a:bodyPr>
          <a:lstStyle/>
          <a:p>
            <a:pPr>
              <a:spcBef>
                <a:spcPct val="50000"/>
              </a:spcBef>
              <a:defRPr/>
            </a:pPr>
            <a:r>
              <a:rPr lang="fr-FR" sz="2400" b="1" i="1">
                <a:solidFill>
                  <a:srgbClr val="FF3300"/>
                </a:solidFill>
                <a:effectLst>
                  <a:outerShdw blurRad="38100" dist="38100" dir="2700000" algn="tl">
                    <a:srgbClr val="C0C0C0"/>
                  </a:outerShdw>
                </a:effectLst>
              </a:rPr>
              <a:t>Résultat courant</a:t>
            </a:r>
            <a:r>
              <a:rPr lang="fr-FR" sz="2400" b="1"/>
              <a:t> </a:t>
            </a:r>
            <a:r>
              <a:rPr lang="fr-FR" sz="2000" b="1"/>
              <a:t>= résultat d’exploitation + ou -  résultat financier  </a:t>
            </a:r>
          </a:p>
        </p:txBody>
      </p:sp>
      <p:sp>
        <p:nvSpPr>
          <p:cNvPr id="61446" name="Text Box 6"/>
          <p:cNvSpPr txBox="1">
            <a:spLocks noChangeArrowheads="1"/>
          </p:cNvSpPr>
          <p:nvPr/>
        </p:nvSpPr>
        <p:spPr bwMode="auto">
          <a:xfrm>
            <a:off x="228600" y="990600"/>
            <a:ext cx="8686800" cy="701675"/>
          </a:xfrm>
          <a:prstGeom prst="rect">
            <a:avLst/>
          </a:prstGeom>
          <a:noFill/>
          <a:ln w="9525">
            <a:noFill/>
            <a:miter lim="800000"/>
            <a:headEnd/>
            <a:tailEnd/>
          </a:ln>
        </p:spPr>
        <p:txBody>
          <a:bodyPr>
            <a:spAutoFit/>
          </a:bodyPr>
          <a:lstStyle/>
          <a:p>
            <a:pPr>
              <a:spcBef>
                <a:spcPct val="50000"/>
              </a:spcBef>
            </a:pPr>
            <a:r>
              <a:rPr lang="fr-FR" sz="2000" b="1"/>
              <a:t>C’est un résultat </a:t>
            </a:r>
            <a:r>
              <a:rPr lang="fr-FR" sz="2000" b="1">
                <a:cs typeface="Times New Roman" pitchFamily="18" charset="0"/>
              </a:rPr>
              <a:t>des opérations normales et habituelles de l'entreprise. On parle de « résultat reproductible ».</a:t>
            </a:r>
            <a:r>
              <a:rPr lang="fr-FR" sz="2000" b="1"/>
              <a:t> </a:t>
            </a:r>
          </a:p>
        </p:txBody>
      </p:sp>
      <p:sp>
        <p:nvSpPr>
          <p:cNvPr id="61447" name="Text Box 7"/>
          <p:cNvSpPr txBox="1">
            <a:spLocks noChangeArrowheads="1"/>
          </p:cNvSpPr>
          <p:nvPr/>
        </p:nvSpPr>
        <p:spPr bwMode="auto">
          <a:xfrm>
            <a:off x="141288" y="2286000"/>
            <a:ext cx="8545512" cy="457200"/>
          </a:xfrm>
          <a:prstGeom prst="rect">
            <a:avLst/>
          </a:prstGeom>
          <a:noFill/>
          <a:ln w="9525">
            <a:noFill/>
            <a:miter lim="800000"/>
            <a:headEnd/>
            <a:tailEnd/>
          </a:ln>
          <a:effectLst/>
        </p:spPr>
        <p:txBody>
          <a:bodyPr>
            <a:spAutoFit/>
          </a:bodyPr>
          <a:lstStyle/>
          <a:p>
            <a:pPr>
              <a:spcBef>
                <a:spcPct val="50000"/>
              </a:spcBef>
              <a:defRPr/>
            </a:pPr>
            <a:r>
              <a:rPr lang="fr-FR" sz="2400" b="1" i="1">
                <a:solidFill>
                  <a:srgbClr val="FF3300"/>
                </a:solidFill>
                <a:effectLst>
                  <a:outerShdw blurRad="38100" dist="38100" dir="2700000" algn="tl">
                    <a:srgbClr val="C0C0C0"/>
                  </a:outerShdw>
                </a:effectLst>
              </a:rPr>
              <a:t>Résultat non courant</a:t>
            </a:r>
            <a:r>
              <a:rPr lang="fr-FR" sz="2400" b="1"/>
              <a:t> </a:t>
            </a:r>
            <a:r>
              <a:rPr lang="fr-FR" sz="2000" b="1"/>
              <a:t>= produits non courants – charges non courantes</a:t>
            </a:r>
          </a:p>
        </p:txBody>
      </p:sp>
      <p:sp>
        <p:nvSpPr>
          <p:cNvPr id="61449" name="Text Box 9"/>
          <p:cNvSpPr txBox="1">
            <a:spLocks noChangeArrowheads="1"/>
          </p:cNvSpPr>
          <p:nvPr/>
        </p:nvSpPr>
        <p:spPr bwMode="auto">
          <a:xfrm>
            <a:off x="152400" y="2955925"/>
            <a:ext cx="8686800" cy="396875"/>
          </a:xfrm>
          <a:prstGeom prst="rect">
            <a:avLst/>
          </a:prstGeom>
          <a:noFill/>
          <a:ln w="9525">
            <a:noFill/>
            <a:miter lim="800000"/>
            <a:headEnd/>
            <a:tailEnd/>
          </a:ln>
        </p:spPr>
        <p:txBody>
          <a:bodyPr>
            <a:spAutoFit/>
          </a:bodyPr>
          <a:lstStyle/>
          <a:p>
            <a:pPr>
              <a:spcBef>
                <a:spcPct val="50000"/>
              </a:spcBef>
            </a:pPr>
            <a:r>
              <a:rPr lang="fr-FR" sz="2000" b="1"/>
              <a:t>C’est un résultat </a:t>
            </a:r>
            <a:r>
              <a:rPr lang="fr-FR" sz="2000" b="1">
                <a:cs typeface="Times New Roman" pitchFamily="18" charset="0"/>
              </a:rPr>
              <a:t>des opérations à caractère non répétitif.</a:t>
            </a:r>
            <a:endParaRPr lang="fr-FR" sz="2000" b="1"/>
          </a:p>
        </p:txBody>
      </p:sp>
      <p:sp>
        <p:nvSpPr>
          <p:cNvPr id="61450" name="Text Box 10"/>
          <p:cNvSpPr txBox="1">
            <a:spLocks noChangeArrowheads="1"/>
          </p:cNvSpPr>
          <p:nvPr/>
        </p:nvSpPr>
        <p:spPr bwMode="auto">
          <a:xfrm>
            <a:off x="136525" y="4038600"/>
            <a:ext cx="8626475" cy="762000"/>
          </a:xfrm>
          <a:prstGeom prst="rect">
            <a:avLst/>
          </a:prstGeom>
          <a:noFill/>
          <a:ln w="9525">
            <a:noFill/>
            <a:miter lim="800000"/>
            <a:headEnd/>
            <a:tailEnd/>
          </a:ln>
          <a:effectLst/>
        </p:spPr>
        <p:txBody>
          <a:bodyPr>
            <a:spAutoFit/>
          </a:bodyPr>
          <a:lstStyle/>
          <a:p>
            <a:pPr>
              <a:spcBef>
                <a:spcPct val="50000"/>
              </a:spcBef>
              <a:defRPr/>
            </a:pPr>
            <a:r>
              <a:rPr lang="fr-FR" sz="2400" b="1" i="1">
                <a:solidFill>
                  <a:srgbClr val="FF3300"/>
                </a:solidFill>
                <a:effectLst>
                  <a:outerShdw blurRad="38100" dist="38100" dir="2700000" algn="tl">
                    <a:srgbClr val="C0C0C0"/>
                  </a:outerShdw>
                </a:effectLst>
              </a:rPr>
              <a:t>Résultat net</a:t>
            </a:r>
            <a:r>
              <a:rPr lang="fr-FR" sz="2400" b="1"/>
              <a:t> </a:t>
            </a:r>
            <a:r>
              <a:rPr lang="fr-FR" sz="2000" b="1"/>
              <a:t>= résultat courant +ou – résultat non courant – impôt sur le résultat</a:t>
            </a:r>
          </a:p>
        </p:txBody>
      </p:sp>
      <p:sp>
        <p:nvSpPr>
          <p:cNvPr id="61452" name="Text Box 12"/>
          <p:cNvSpPr txBox="1">
            <a:spLocks noChangeArrowheads="1"/>
          </p:cNvSpPr>
          <p:nvPr/>
        </p:nvSpPr>
        <p:spPr bwMode="auto">
          <a:xfrm>
            <a:off x="152400" y="4937125"/>
            <a:ext cx="8686800" cy="396875"/>
          </a:xfrm>
          <a:prstGeom prst="rect">
            <a:avLst/>
          </a:prstGeom>
          <a:noFill/>
          <a:ln w="9525">
            <a:noFill/>
            <a:miter lim="800000"/>
            <a:headEnd/>
            <a:tailEnd/>
          </a:ln>
        </p:spPr>
        <p:txBody>
          <a:bodyPr>
            <a:spAutoFit/>
          </a:bodyPr>
          <a:lstStyle/>
          <a:p>
            <a:pPr>
              <a:spcBef>
                <a:spcPct val="50000"/>
              </a:spcBef>
            </a:pPr>
            <a:r>
              <a:rPr lang="fr-FR" sz="2000" b="1"/>
              <a:t>C’est une base </a:t>
            </a:r>
            <a:r>
              <a:rPr lang="fr-FR" sz="2000" b="1">
                <a:cs typeface="Times New Roman" pitchFamily="18" charset="0"/>
              </a:rPr>
              <a:t>de calcul de la répartition des bénéfices entre les actionnaires.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6"/>
                                        </p:tgtEl>
                                        <p:attrNameLst>
                                          <p:attrName>style.visibility</p:attrName>
                                        </p:attrNameLst>
                                      </p:cBhvr>
                                      <p:to>
                                        <p:strVal val="visible"/>
                                      </p:to>
                                    </p:set>
                                    <p:anim calcmode="lin" valueType="num">
                                      <p:cBhvr additive="base">
                                        <p:cTn id="13" dur="500" fill="hold"/>
                                        <p:tgtEl>
                                          <p:spTgt spid="61446"/>
                                        </p:tgtEl>
                                        <p:attrNameLst>
                                          <p:attrName>ppt_x</p:attrName>
                                        </p:attrNameLst>
                                      </p:cBhvr>
                                      <p:tavLst>
                                        <p:tav tm="0">
                                          <p:val>
                                            <p:strVal val="0-#ppt_w/2"/>
                                          </p:val>
                                        </p:tav>
                                        <p:tav tm="100000">
                                          <p:val>
                                            <p:strVal val="#ppt_x"/>
                                          </p:val>
                                        </p:tav>
                                      </p:tavLst>
                                    </p:anim>
                                    <p:anim calcmode="lin" valueType="num">
                                      <p:cBhvr additive="base">
                                        <p:cTn id="14"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7"/>
                                        </p:tgtEl>
                                        <p:attrNameLst>
                                          <p:attrName>style.visibility</p:attrName>
                                        </p:attrNameLst>
                                      </p:cBhvr>
                                      <p:to>
                                        <p:strVal val="visible"/>
                                      </p:to>
                                    </p:set>
                                    <p:anim calcmode="lin" valueType="num">
                                      <p:cBhvr additive="base">
                                        <p:cTn id="19" dur="500" fill="hold"/>
                                        <p:tgtEl>
                                          <p:spTgt spid="61447"/>
                                        </p:tgtEl>
                                        <p:attrNameLst>
                                          <p:attrName>ppt_x</p:attrName>
                                        </p:attrNameLst>
                                      </p:cBhvr>
                                      <p:tavLst>
                                        <p:tav tm="0">
                                          <p:val>
                                            <p:strVal val="0-#ppt_w/2"/>
                                          </p:val>
                                        </p:tav>
                                        <p:tav tm="100000">
                                          <p:val>
                                            <p:strVal val="#ppt_x"/>
                                          </p:val>
                                        </p:tav>
                                      </p:tavLst>
                                    </p:anim>
                                    <p:anim calcmode="lin" valueType="num">
                                      <p:cBhvr additive="base">
                                        <p:cTn id="20" dur="500" fill="hold"/>
                                        <p:tgtEl>
                                          <p:spTgt spid="614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9"/>
                                        </p:tgtEl>
                                        <p:attrNameLst>
                                          <p:attrName>style.visibility</p:attrName>
                                        </p:attrNameLst>
                                      </p:cBhvr>
                                      <p:to>
                                        <p:strVal val="visible"/>
                                      </p:to>
                                    </p:set>
                                    <p:anim calcmode="lin" valueType="num">
                                      <p:cBhvr additive="base">
                                        <p:cTn id="25" dur="500" fill="hold"/>
                                        <p:tgtEl>
                                          <p:spTgt spid="61449"/>
                                        </p:tgtEl>
                                        <p:attrNameLst>
                                          <p:attrName>ppt_x</p:attrName>
                                        </p:attrNameLst>
                                      </p:cBhvr>
                                      <p:tavLst>
                                        <p:tav tm="0">
                                          <p:val>
                                            <p:strVal val="0-#ppt_w/2"/>
                                          </p:val>
                                        </p:tav>
                                        <p:tav tm="100000">
                                          <p:val>
                                            <p:strVal val="#ppt_x"/>
                                          </p:val>
                                        </p:tav>
                                      </p:tavLst>
                                    </p:anim>
                                    <p:anim calcmode="lin" valueType="num">
                                      <p:cBhvr additive="base">
                                        <p:cTn id="26" dur="500" fill="hold"/>
                                        <p:tgtEl>
                                          <p:spTgt spid="614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50"/>
                                        </p:tgtEl>
                                        <p:attrNameLst>
                                          <p:attrName>style.visibility</p:attrName>
                                        </p:attrNameLst>
                                      </p:cBhvr>
                                      <p:to>
                                        <p:strVal val="visible"/>
                                      </p:to>
                                    </p:set>
                                    <p:anim calcmode="lin" valueType="num">
                                      <p:cBhvr additive="base">
                                        <p:cTn id="31" dur="500" fill="hold"/>
                                        <p:tgtEl>
                                          <p:spTgt spid="61450"/>
                                        </p:tgtEl>
                                        <p:attrNameLst>
                                          <p:attrName>ppt_x</p:attrName>
                                        </p:attrNameLst>
                                      </p:cBhvr>
                                      <p:tavLst>
                                        <p:tav tm="0">
                                          <p:val>
                                            <p:strVal val="0-#ppt_w/2"/>
                                          </p:val>
                                        </p:tav>
                                        <p:tav tm="100000">
                                          <p:val>
                                            <p:strVal val="#ppt_x"/>
                                          </p:val>
                                        </p:tav>
                                      </p:tavLst>
                                    </p:anim>
                                    <p:anim calcmode="lin" valueType="num">
                                      <p:cBhvr additive="base">
                                        <p:cTn id="32" dur="500" fill="hold"/>
                                        <p:tgtEl>
                                          <p:spTgt spid="6145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52"/>
                                        </p:tgtEl>
                                        <p:attrNameLst>
                                          <p:attrName>style.visibility</p:attrName>
                                        </p:attrNameLst>
                                      </p:cBhvr>
                                      <p:to>
                                        <p:strVal val="visible"/>
                                      </p:to>
                                    </p:set>
                                    <p:anim calcmode="lin" valueType="num">
                                      <p:cBhvr additive="base">
                                        <p:cTn id="37" dur="500" fill="hold"/>
                                        <p:tgtEl>
                                          <p:spTgt spid="61452"/>
                                        </p:tgtEl>
                                        <p:attrNameLst>
                                          <p:attrName>ppt_x</p:attrName>
                                        </p:attrNameLst>
                                      </p:cBhvr>
                                      <p:tavLst>
                                        <p:tav tm="0">
                                          <p:val>
                                            <p:strVal val="0-#ppt_w/2"/>
                                          </p:val>
                                        </p:tav>
                                        <p:tav tm="100000">
                                          <p:val>
                                            <p:strVal val="#ppt_x"/>
                                          </p:val>
                                        </p:tav>
                                      </p:tavLst>
                                    </p:anim>
                                    <p:anim calcmode="lin" valueType="num">
                                      <p:cBhvr additive="base">
                                        <p:cTn id="38" dur="500" fill="hold"/>
                                        <p:tgtEl>
                                          <p:spTgt spid="61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6" grpId="0" autoUpdateAnimBg="0"/>
      <p:bldP spid="61447" grpId="0" autoUpdateAnimBg="0"/>
      <p:bldP spid="61449" grpId="0" autoUpdateAnimBg="0"/>
      <p:bldP spid="61450" grpId="0" autoUpdateAnimBg="0"/>
      <p:bldP spid="6145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04800" y="2057400"/>
            <a:ext cx="8469313" cy="2133600"/>
          </a:xfrm>
          <a:prstGeom prst="rect">
            <a:avLst/>
          </a:prstGeom>
          <a:noFill/>
          <a:ln w="9525">
            <a:noFill/>
            <a:miter lim="800000"/>
            <a:headEnd/>
            <a:tailEnd/>
          </a:ln>
        </p:spPr>
        <p:txBody>
          <a:bodyPr anchor="ctr"/>
          <a:lstStyle/>
          <a:p>
            <a:pPr algn="just"/>
            <a:r>
              <a:rPr lang="fr-FR" sz="2000" b="1">
                <a:solidFill>
                  <a:schemeClr val="tx2"/>
                </a:solidFill>
                <a:cs typeface="Times New Roman" pitchFamily="18" charset="0"/>
              </a:rPr>
              <a:t>De façon à obtenir des indicateurs pertinents, il est indispensable de retraiter certains postes, à condition que leur montant soit significatif.</a:t>
            </a:r>
          </a:p>
          <a:p>
            <a:pPr algn="just"/>
            <a:endParaRPr lang="fr-FR" sz="2000" b="1">
              <a:solidFill>
                <a:schemeClr val="tx2"/>
              </a:solidFill>
              <a:cs typeface="Times New Roman" pitchFamily="18" charset="0"/>
            </a:endParaRPr>
          </a:p>
          <a:p>
            <a:pPr algn="just"/>
            <a:r>
              <a:rPr lang="fr-FR" sz="2000" b="1">
                <a:solidFill>
                  <a:schemeClr val="tx2"/>
                </a:solidFill>
                <a:cs typeface="Times New Roman" pitchFamily="18" charset="0"/>
              </a:rPr>
              <a:t>Ces retraitements permettront une approche économique de l'entreprise et favoriseront des comparaisons dans le temps et entre entreprises du même secteur d'activité.</a:t>
            </a:r>
            <a:endParaRPr lang="fr-FR" sz="2000" b="1">
              <a:solidFill>
                <a:schemeClr val="tx2"/>
              </a:solidFill>
              <a:latin typeface="Tms Rmn" charset="0"/>
              <a:cs typeface="Times New Roman" pitchFamily="18" charset="0"/>
            </a:endParaRPr>
          </a:p>
        </p:txBody>
      </p:sp>
      <p:sp>
        <p:nvSpPr>
          <p:cNvPr id="77827" name="Text Box 3"/>
          <p:cNvSpPr txBox="1">
            <a:spLocks noChangeArrowheads="1"/>
          </p:cNvSpPr>
          <p:nvPr/>
        </p:nvSpPr>
        <p:spPr bwMode="auto">
          <a:xfrm>
            <a:off x="76200" y="762000"/>
            <a:ext cx="8534400" cy="457200"/>
          </a:xfrm>
          <a:prstGeom prst="rect">
            <a:avLst/>
          </a:prstGeom>
          <a:noFill/>
          <a:ln w="9525">
            <a:noFill/>
            <a:miter lim="800000"/>
            <a:headEnd/>
            <a:tailEnd/>
          </a:ln>
          <a:effectLst/>
        </p:spPr>
        <p:txBody>
          <a:bodyPr>
            <a:spAutoFit/>
          </a:bodyPr>
          <a:lstStyle/>
          <a:p>
            <a:pPr>
              <a:spcBef>
                <a:spcPct val="50000"/>
              </a:spcBef>
              <a:defRPr/>
            </a:pPr>
            <a:r>
              <a:rPr lang="fr-FR" sz="2400" b="1" u="sng" dirty="0">
                <a:effectLst>
                  <a:outerShdw blurRad="38100" dist="38100" dir="2700000" algn="tl">
                    <a:srgbClr val="C0C0C0"/>
                  </a:outerShdw>
                </a:effectLst>
              </a:rPr>
              <a:t>Retraitements de certains postes du </a:t>
            </a:r>
            <a:r>
              <a:rPr lang="fr-FR" sz="2400" b="1" u="sng" dirty="0" smtClean="0">
                <a:effectLst>
                  <a:outerShdw blurRad="38100" dist="38100" dir="2700000" algn="tl">
                    <a:srgbClr val="C0C0C0"/>
                  </a:outerShdw>
                </a:effectLst>
              </a:rPr>
              <a:t>CR </a:t>
            </a:r>
            <a:r>
              <a:rPr lang="fr-FR" sz="2400" b="1" u="sng" dirty="0">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6"/>
                                        </p:tgtEl>
                                        <p:attrNameLst>
                                          <p:attrName>style.visibility</p:attrName>
                                        </p:attrNameLst>
                                      </p:cBhvr>
                                      <p:to>
                                        <p:strVal val="visible"/>
                                      </p:to>
                                    </p:set>
                                    <p:anim calcmode="lin" valueType="num">
                                      <p:cBhvr additive="base">
                                        <p:cTn id="13" dur="500" fill="hold"/>
                                        <p:tgtEl>
                                          <p:spTgt spid="77826"/>
                                        </p:tgtEl>
                                        <p:attrNameLst>
                                          <p:attrName>ppt_x</p:attrName>
                                        </p:attrNameLst>
                                      </p:cBhvr>
                                      <p:tavLst>
                                        <p:tav tm="0">
                                          <p:val>
                                            <p:strVal val="0-#ppt_w/2"/>
                                          </p:val>
                                        </p:tav>
                                        <p:tav tm="100000">
                                          <p:val>
                                            <p:strVal val="#ppt_x"/>
                                          </p:val>
                                        </p:tav>
                                      </p:tavLst>
                                    </p:anim>
                                    <p:anim calcmode="lin" valueType="num">
                                      <p:cBhvr additive="base">
                                        <p:cTn id="14"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ChangeArrowheads="1"/>
          </p:cNvSpPr>
          <p:nvPr/>
        </p:nvSpPr>
        <p:spPr bwMode="auto">
          <a:xfrm>
            <a:off x="304800" y="457200"/>
            <a:ext cx="8621713" cy="685800"/>
          </a:xfrm>
          <a:prstGeom prst="rect">
            <a:avLst/>
          </a:prstGeom>
          <a:noFill/>
          <a:ln w="9525">
            <a:noFill/>
            <a:miter lim="800000"/>
            <a:headEnd/>
            <a:tailEnd/>
          </a:ln>
          <a:effectLst/>
        </p:spPr>
        <p:txBody>
          <a:bodyPr anchor="ctr"/>
          <a:lstStyle/>
          <a:p>
            <a:pPr>
              <a:defRPr/>
            </a:pPr>
            <a:r>
              <a:rPr lang="fr-FR" sz="2400" b="1">
                <a:solidFill>
                  <a:schemeClr val="tx2"/>
                </a:solidFill>
                <a:effectLst>
                  <a:outerShdw blurRad="38100" dist="38100" dir="2700000" algn="tl">
                    <a:srgbClr val="C0C0C0"/>
                  </a:outerShdw>
                </a:effectLst>
                <a:cs typeface="Times New Roman" pitchFamily="18" charset="0"/>
              </a:rPr>
              <a:t>1- Charges de personnel</a:t>
            </a:r>
            <a:r>
              <a:rPr lang="fr-FR" sz="2400" b="1">
                <a:solidFill>
                  <a:schemeClr val="tx2"/>
                </a:solidFill>
                <a:effectLst>
                  <a:outerShdw blurRad="38100" dist="38100" dir="2700000" algn="tl">
                    <a:srgbClr val="C0C0C0"/>
                  </a:outerShdw>
                </a:effectLst>
              </a:rPr>
              <a:t> </a:t>
            </a:r>
            <a:r>
              <a:rPr lang="fr-FR" sz="2400" b="1">
                <a:solidFill>
                  <a:schemeClr val="tx2"/>
                </a:solidFill>
                <a:effectLst>
                  <a:outerShdw blurRad="38100" dist="38100" dir="2700000" algn="tl">
                    <a:srgbClr val="C0C0C0"/>
                  </a:outerShdw>
                </a:effectLst>
                <a:cs typeface="Times New Roman" pitchFamily="18" charset="0"/>
              </a:rPr>
              <a:t>extérieur :</a:t>
            </a:r>
            <a:r>
              <a:rPr lang="fr-FR" sz="2400" b="1">
                <a:solidFill>
                  <a:schemeClr val="tx2"/>
                </a:solidFill>
                <a:effectLst>
                  <a:outerShdw blurRad="38100" dist="38100" dir="2700000" algn="tl">
                    <a:srgbClr val="C0C0C0"/>
                  </a:outerShdw>
                </a:effectLst>
              </a:rPr>
              <a:t> </a:t>
            </a:r>
          </a:p>
        </p:txBody>
      </p:sp>
      <p:sp>
        <p:nvSpPr>
          <p:cNvPr id="78851" name="Oval 1027"/>
          <p:cNvSpPr>
            <a:spLocks noChangeArrowheads="1"/>
          </p:cNvSpPr>
          <p:nvPr/>
        </p:nvSpPr>
        <p:spPr bwMode="auto">
          <a:xfrm>
            <a:off x="381000" y="1905000"/>
            <a:ext cx="2286000" cy="838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Justificatif</a:t>
            </a:r>
          </a:p>
        </p:txBody>
      </p:sp>
      <p:sp>
        <p:nvSpPr>
          <p:cNvPr id="78852" name="Oval 1028"/>
          <p:cNvSpPr>
            <a:spLocks noChangeArrowheads="1"/>
          </p:cNvSpPr>
          <p:nvPr/>
        </p:nvSpPr>
        <p:spPr bwMode="auto">
          <a:xfrm>
            <a:off x="381000" y="3962400"/>
            <a:ext cx="2286000" cy="838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Retraitement</a:t>
            </a:r>
          </a:p>
        </p:txBody>
      </p:sp>
      <p:sp>
        <p:nvSpPr>
          <p:cNvPr id="78853" name="Rectangle 1029"/>
          <p:cNvSpPr>
            <a:spLocks noChangeArrowheads="1"/>
          </p:cNvSpPr>
          <p:nvPr/>
        </p:nvSpPr>
        <p:spPr bwMode="auto">
          <a:xfrm>
            <a:off x="3657600" y="1981200"/>
            <a:ext cx="5257800" cy="7620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lgn="ctr">
              <a:defRPr/>
            </a:pPr>
            <a:r>
              <a:rPr lang="fr-FR" sz="2400" b="1">
                <a:solidFill>
                  <a:srgbClr val="CC0099"/>
                </a:solidFill>
                <a:cs typeface="Times New Roman" pitchFamily="18" charset="0"/>
              </a:rPr>
              <a:t>Élément du coût du facteur travail</a:t>
            </a:r>
            <a:endParaRPr lang="fr-FR" sz="2400" b="1">
              <a:solidFill>
                <a:srgbClr val="CC0099"/>
              </a:solidFill>
            </a:endParaRPr>
          </a:p>
        </p:txBody>
      </p:sp>
      <p:sp>
        <p:nvSpPr>
          <p:cNvPr id="78854" name="Rectangle 1030"/>
          <p:cNvSpPr>
            <a:spLocks noChangeArrowheads="1"/>
          </p:cNvSpPr>
          <p:nvPr/>
        </p:nvSpPr>
        <p:spPr bwMode="auto">
          <a:xfrm>
            <a:off x="3657600" y="4038600"/>
            <a:ext cx="5257800" cy="7620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Retirer des charges externes et </a:t>
            </a:r>
          </a:p>
          <a:p>
            <a:pPr algn="ctr">
              <a:defRPr/>
            </a:pPr>
            <a:r>
              <a:rPr lang="fr-FR" sz="2400" b="1">
                <a:solidFill>
                  <a:srgbClr val="CC0099"/>
                </a:solidFill>
              </a:rPr>
              <a:t>ajouter aux charges du personnel</a:t>
            </a:r>
          </a:p>
        </p:txBody>
      </p:sp>
      <p:sp>
        <p:nvSpPr>
          <p:cNvPr id="78855" name="Line 1031"/>
          <p:cNvSpPr>
            <a:spLocks noChangeShapeType="1"/>
          </p:cNvSpPr>
          <p:nvPr/>
        </p:nvSpPr>
        <p:spPr bwMode="auto">
          <a:xfrm>
            <a:off x="2819400" y="2286000"/>
            <a:ext cx="609600" cy="0"/>
          </a:xfrm>
          <a:prstGeom prst="line">
            <a:avLst/>
          </a:prstGeom>
          <a:noFill/>
          <a:ln w="38100" cmpd="dbl">
            <a:solidFill>
              <a:srgbClr val="CC0099"/>
            </a:solidFill>
            <a:round/>
            <a:headEnd/>
            <a:tailEnd type="triangle" w="med" len="med"/>
          </a:ln>
        </p:spPr>
        <p:txBody>
          <a:bodyPr wrap="none"/>
          <a:lstStyle/>
          <a:p>
            <a:endParaRPr lang="fr-FR"/>
          </a:p>
        </p:txBody>
      </p:sp>
      <p:sp>
        <p:nvSpPr>
          <p:cNvPr id="78856" name="Line 1032"/>
          <p:cNvSpPr>
            <a:spLocks noChangeShapeType="1"/>
          </p:cNvSpPr>
          <p:nvPr/>
        </p:nvSpPr>
        <p:spPr bwMode="auto">
          <a:xfrm>
            <a:off x="2819400" y="4419600"/>
            <a:ext cx="609600" cy="0"/>
          </a:xfrm>
          <a:prstGeom prst="line">
            <a:avLst/>
          </a:prstGeom>
          <a:noFill/>
          <a:ln w="38100" cmpd="dbl">
            <a:solidFill>
              <a:srgbClr val="CC0099"/>
            </a:solidFill>
            <a:round/>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gtEl>
                                        <p:attrNameLst>
                                          <p:attrName>style.visibility</p:attrName>
                                        </p:attrNameLst>
                                      </p:cBhvr>
                                      <p:to>
                                        <p:strVal val="visible"/>
                                      </p:to>
                                    </p:set>
                                    <p:anim calcmode="lin" valueType="num">
                                      <p:cBhvr additive="base">
                                        <p:cTn id="13" dur="500" fill="hold"/>
                                        <p:tgtEl>
                                          <p:spTgt spid="78851"/>
                                        </p:tgtEl>
                                        <p:attrNameLst>
                                          <p:attrName>ppt_x</p:attrName>
                                        </p:attrNameLst>
                                      </p:cBhvr>
                                      <p:tavLst>
                                        <p:tav tm="0">
                                          <p:val>
                                            <p:strVal val="0-#ppt_w/2"/>
                                          </p:val>
                                        </p:tav>
                                        <p:tav tm="100000">
                                          <p:val>
                                            <p:strVal val="#ppt_x"/>
                                          </p:val>
                                        </p:tav>
                                      </p:tavLst>
                                    </p:anim>
                                    <p:anim calcmode="lin" valueType="num">
                                      <p:cBhvr additive="base">
                                        <p:cTn id="14"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5"/>
                                        </p:tgtEl>
                                        <p:attrNameLst>
                                          <p:attrName>style.visibility</p:attrName>
                                        </p:attrNameLst>
                                      </p:cBhvr>
                                      <p:to>
                                        <p:strVal val="visible"/>
                                      </p:to>
                                    </p:set>
                                    <p:anim calcmode="lin" valueType="num">
                                      <p:cBhvr additive="base">
                                        <p:cTn id="19" dur="500" fill="hold"/>
                                        <p:tgtEl>
                                          <p:spTgt spid="78855"/>
                                        </p:tgtEl>
                                        <p:attrNameLst>
                                          <p:attrName>ppt_x</p:attrName>
                                        </p:attrNameLst>
                                      </p:cBhvr>
                                      <p:tavLst>
                                        <p:tav tm="0">
                                          <p:val>
                                            <p:strVal val="0-#ppt_w/2"/>
                                          </p:val>
                                        </p:tav>
                                        <p:tav tm="100000">
                                          <p:val>
                                            <p:strVal val="#ppt_x"/>
                                          </p:val>
                                        </p:tav>
                                      </p:tavLst>
                                    </p:anim>
                                    <p:anim calcmode="lin" valueType="num">
                                      <p:cBhvr additive="base">
                                        <p:cTn id="20" dur="500" fill="hold"/>
                                        <p:tgtEl>
                                          <p:spTgt spid="788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3"/>
                                        </p:tgtEl>
                                        <p:attrNameLst>
                                          <p:attrName>style.visibility</p:attrName>
                                        </p:attrNameLst>
                                      </p:cBhvr>
                                      <p:to>
                                        <p:strVal val="visible"/>
                                      </p:to>
                                    </p:set>
                                    <p:anim calcmode="lin" valueType="num">
                                      <p:cBhvr additive="base">
                                        <p:cTn id="25" dur="500" fill="hold"/>
                                        <p:tgtEl>
                                          <p:spTgt spid="78853"/>
                                        </p:tgtEl>
                                        <p:attrNameLst>
                                          <p:attrName>ppt_x</p:attrName>
                                        </p:attrNameLst>
                                      </p:cBhvr>
                                      <p:tavLst>
                                        <p:tav tm="0">
                                          <p:val>
                                            <p:strVal val="0-#ppt_w/2"/>
                                          </p:val>
                                        </p:tav>
                                        <p:tav tm="100000">
                                          <p:val>
                                            <p:strVal val="#ppt_x"/>
                                          </p:val>
                                        </p:tav>
                                      </p:tavLst>
                                    </p:anim>
                                    <p:anim calcmode="lin" valueType="num">
                                      <p:cBhvr additive="base">
                                        <p:cTn id="26"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52"/>
                                        </p:tgtEl>
                                        <p:attrNameLst>
                                          <p:attrName>style.visibility</p:attrName>
                                        </p:attrNameLst>
                                      </p:cBhvr>
                                      <p:to>
                                        <p:strVal val="visible"/>
                                      </p:to>
                                    </p:set>
                                    <p:anim calcmode="lin" valueType="num">
                                      <p:cBhvr additive="base">
                                        <p:cTn id="31" dur="500" fill="hold"/>
                                        <p:tgtEl>
                                          <p:spTgt spid="78852"/>
                                        </p:tgtEl>
                                        <p:attrNameLst>
                                          <p:attrName>ppt_x</p:attrName>
                                        </p:attrNameLst>
                                      </p:cBhvr>
                                      <p:tavLst>
                                        <p:tav tm="0">
                                          <p:val>
                                            <p:strVal val="0-#ppt_w/2"/>
                                          </p:val>
                                        </p:tav>
                                        <p:tav tm="100000">
                                          <p:val>
                                            <p:strVal val="#ppt_x"/>
                                          </p:val>
                                        </p:tav>
                                      </p:tavLst>
                                    </p:anim>
                                    <p:anim calcmode="lin" valueType="num">
                                      <p:cBhvr additive="base">
                                        <p:cTn id="32"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6"/>
                                        </p:tgtEl>
                                        <p:attrNameLst>
                                          <p:attrName>style.visibility</p:attrName>
                                        </p:attrNameLst>
                                      </p:cBhvr>
                                      <p:to>
                                        <p:strVal val="visible"/>
                                      </p:to>
                                    </p:set>
                                    <p:anim calcmode="lin" valueType="num">
                                      <p:cBhvr additive="base">
                                        <p:cTn id="37" dur="500" fill="hold"/>
                                        <p:tgtEl>
                                          <p:spTgt spid="78856"/>
                                        </p:tgtEl>
                                        <p:attrNameLst>
                                          <p:attrName>ppt_x</p:attrName>
                                        </p:attrNameLst>
                                      </p:cBhvr>
                                      <p:tavLst>
                                        <p:tav tm="0">
                                          <p:val>
                                            <p:strVal val="0-#ppt_w/2"/>
                                          </p:val>
                                        </p:tav>
                                        <p:tav tm="100000">
                                          <p:val>
                                            <p:strVal val="#ppt_x"/>
                                          </p:val>
                                        </p:tav>
                                      </p:tavLst>
                                    </p:anim>
                                    <p:anim calcmode="lin" valueType="num">
                                      <p:cBhvr additive="base">
                                        <p:cTn id="38" dur="500" fill="hold"/>
                                        <p:tgtEl>
                                          <p:spTgt spid="788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8854"/>
                                        </p:tgtEl>
                                        <p:attrNameLst>
                                          <p:attrName>style.visibility</p:attrName>
                                        </p:attrNameLst>
                                      </p:cBhvr>
                                      <p:to>
                                        <p:strVal val="visible"/>
                                      </p:to>
                                    </p:set>
                                    <p:anim calcmode="lin" valueType="num">
                                      <p:cBhvr additive="base">
                                        <p:cTn id="43" dur="500" fill="hold"/>
                                        <p:tgtEl>
                                          <p:spTgt spid="78854"/>
                                        </p:tgtEl>
                                        <p:attrNameLst>
                                          <p:attrName>ppt_x</p:attrName>
                                        </p:attrNameLst>
                                      </p:cBhvr>
                                      <p:tavLst>
                                        <p:tav tm="0">
                                          <p:val>
                                            <p:strVal val="#ppt_x"/>
                                          </p:val>
                                        </p:tav>
                                        <p:tav tm="100000">
                                          <p:val>
                                            <p:strVal val="#ppt_x"/>
                                          </p:val>
                                        </p:tav>
                                      </p:tavLst>
                                    </p:anim>
                                    <p:anim calcmode="lin" valueType="num">
                                      <p:cBhvr additive="base">
                                        <p:cTn id="44"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1" grpId="0" animBg="1" autoUpdateAnimBg="0"/>
      <p:bldP spid="78852" grpId="0" animBg="1" autoUpdateAnimBg="0"/>
      <p:bldP spid="78853" grpId="0" animBg="1" autoUpdateAnimBg="0"/>
      <p:bldP spid="78854" grpId="0" animBg="1" autoUpdateAnimBg="0"/>
      <p:bldP spid="78855" grpId="0" animBg="1"/>
      <p:bldP spid="788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ChangeArrowheads="1"/>
          </p:cNvSpPr>
          <p:nvPr/>
        </p:nvSpPr>
        <p:spPr bwMode="auto">
          <a:xfrm>
            <a:off x="228600" y="457200"/>
            <a:ext cx="7772400" cy="609600"/>
          </a:xfrm>
          <a:prstGeom prst="rect">
            <a:avLst/>
          </a:prstGeom>
          <a:noFill/>
          <a:ln w="9525">
            <a:noFill/>
            <a:miter lim="800000"/>
            <a:headEnd/>
            <a:tailEnd/>
          </a:ln>
          <a:effectLst/>
        </p:spPr>
        <p:txBody>
          <a:bodyPr anchor="ctr"/>
          <a:lstStyle/>
          <a:p>
            <a:pPr>
              <a:defRPr/>
            </a:pPr>
            <a:r>
              <a:rPr lang="fr-FR" sz="2400" b="1">
                <a:solidFill>
                  <a:schemeClr val="tx2"/>
                </a:solidFill>
                <a:effectLst>
                  <a:outerShdw blurRad="38100" dist="38100" dir="2700000" algn="tl">
                    <a:srgbClr val="C0C0C0"/>
                  </a:outerShdw>
                </a:effectLst>
                <a:cs typeface="Times New Roman" pitchFamily="18" charset="0"/>
              </a:rPr>
              <a:t>2- Loyers</a:t>
            </a:r>
            <a:r>
              <a:rPr lang="fr-FR" sz="2400" b="1">
                <a:solidFill>
                  <a:schemeClr val="tx2"/>
                </a:solidFill>
                <a:effectLst>
                  <a:outerShdw blurRad="38100" dist="38100" dir="2700000" algn="tl">
                    <a:srgbClr val="C0C0C0"/>
                  </a:outerShdw>
                </a:effectLst>
              </a:rPr>
              <a:t> </a:t>
            </a:r>
            <a:r>
              <a:rPr lang="fr-FR" sz="2400" b="1">
                <a:solidFill>
                  <a:schemeClr val="tx2"/>
                </a:solidFill>
                <a:effectLst>
                  <a:outerShdw blurRad="38100" dist="38100" dir="2700000" algn="tl">
                    <a:srgbClr val="C0C0C0"/>
                  </a:outerShdw>
                </a:effectLst>
                <a:cs typeface="Times New Roman" pitchFamily="18" charset="0"/>
              </a:rPr>
              <a:t>de location-financement :</a:t>
            </a:r>
            <a:r>
              <a:rPr lang="fr-FR" sz="2400" b="1">
                <a:solidFill>
                  <a:schemeClr val="tx2"/>
                </a:solidFill>
                <a:effectLst>
                  <a:outerShdw blurRad="38100" dist="38100" dir="2700000" algn="tl">
                    <a:srgbClr val="C0C0C0"/>
                  </a:outerShdw>
                </a:effectLst>
              </a:rPr>
              <a:t> </a:t>
            </a:r>
          </a:p>
        </p:txBody>
      </p:sp>
      <p:sp>
        <p:nvSpPr>
          <p:cNvPr id="79875" name="Oval 1027"/>
          <p:cNvSpPr>
            <a:spLocks noChangeArrowheads="1"/>
          </p:cNvSpPr>
          <p:nvPr/>
        </p:nvSpPr>
        <p:spPr bwMode="auto">
          <a:xfrm>
            <a:off x="76200" y="1676400"/>
            <a:ext cx="2514600" cy="12954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Justificatif</a:t>
            </a:r>
          </a:p>
        </p:txBody>
      </p:sp>
      <p:sp>
        <p:nvSpPr>
          <p:cNvPr id="79876" name="Oval 1028"/>
          <p:cNvSpPr>
            <a:spLocks noChangeArrowheads="1"/>
          </p:cNvSpPr>
          <p:nvPr/>
        </p:nvSpPr>
        <p:spPr bwMode="auto">
          <a:xfrm>
            <a:off x="76200" y="3962400"/>
            <a:ext cx="2514600" cy="12954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Retraitement</a:t>
            </a:r>
          </a:p>
        </p:txBody>
      </p:sp>
      <p:sp>
        <p:nvSpPr>
          <p:cNvPr id="79877" name="Rectangle 1029"/>
          <p:cNvSpPr>
            <a:spLocks noChangeArrowheads="1"/>
          </p:cNvSpPr>
          <p:nvPr/>
        </p:nvSpPr>
        <p:spPr bwMode="auto">
          <a:xfrm>
            <a:off x="3733800" y="1676400"/>
            <a:ext cx="5105400" cy="12192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defRPr/>
            </a:pPr>
            <a:r>
              <a:rPr lang="fr-FR" sz="2400" b="1">
                <a:solidFill>
                  <a:srgbClr val="CC0099"/>
                </a:solidFill>
                <a:cs typeface="Times New Roman" pitchFamily="18" charset="0"/>
              </a:rPr>
              <a:t>Harmonisation de traitement avec des </a:t>
            </a:r>
          </a:p>
          <a:p>
            <a:pPr>
              <a:defRPr/>
            </a:pPr>
            <a:r>
              <a:rPr lang="fr-FR" sz="2400" b="1">
                <a:solidFill>
                  <a:srgbClr val="CC0099"/>
                </a:solidFill>
                <a:cs typeface="Times New Roman" pitchFamily="18" charset="0"/>
              </a:rPr>
              <a:t>immobilisations acquises et financées</a:t>
            </a:r>
          </a:p>
          <a:p>
            <a:pPr>
              <a:defRPr/>
            </a:pPr>
            <a:r>
              <a:rPr lang="fr-FR" sz="2400" b="1">
                <a:solidFill>
                  <a:srgbClr val="CC0099"/>
                </a:solidFill>
                <a:cs typeface="Times New Roman" pitchFamily="18" charset="0"/>
              </a:rPr>
              <a:t> par emprunt</a:t>
            </a:r>
            <a:endParaRPr lang="fr-FR" sz="2400" b="1">
              <a:solidFill>
                <a:srgbClr val="CC0099"/>
              </a:solidFill>
            </a:endParaRPr>
          </a:p>
        </p:txBody>
      </p:sp>
      <p:sp>
        <p:nvSpPr>
          <p:cNvPr id="79878" name="Rectangle 1030"/>
          <p:cNvSpPr>
            <a:spLocks noChangeArrowheads="1"/>
          </p:cNvSpPr>
          <p:nvPr/>
        </p:nvSpPr>
        <p:spPr bwMode="auto">
          <a:xfrm>
            <a:off x="3733800" y="3962400"/>
            <a:ext cx="5105400" cy="12954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defRPr/>
            </a:pPr>
            <a:r>
              <a:rPr lang="fr-FR" sz="2400" b="1">
                <a:solidFill>
                  <a:srgbClr val="CC0099"/>
                </a:solidFill>
              </a:rPr>
              <a:t>Les loyers retirés des charges externes</a:t>
            </a:r>
          </a:p>
          <a:p>
            <a:pPr>
              <a:defRPr/>
            </a:pPr>
            <a:r>
              <a:rPr lang="fr-FR" sz="2400" b="1">
                <a:solidFill>
                  <a:srgbClr val="CC0099"/>
                </a:solidFill>
              </a:rPr>
              <a:t>sont ventilés en dotations aux </a:t>
            </a:r>
          </a:p>
          <a:p>
            <a:pPr>
              <a:defRPr/>
            </a:pPr>
            <a:r>
              <a:rPr lang="fr-FR" sz="2400" b="1">
                <a:solidFill>
                  <a:srgbClr val="CC0099"/>
                </a:solidFill>
              </a:rPr>
              <a:t>amortissements et charges d’intérêt</a:t>
            </a:r>
          </a:p>
        </p:txBody>
      </p:sp>
      <p:sp>
        <p:nvSpPr>
          <p:cNvPr id="33799" name="Line 1031"/>
          <p:cNvSpPr>
            <a:spLocks noChangeShapeType="1"/>
          </p:cNvSpPr>
          <p:nvPr/>
        </p:nvSpPr>
        <p:spPr bwMode="auto">
          <a:xfrm>
            <a:off x="2667000" y="2286000"/>
            <a:ext cx="990600" cy="0"/>
          </a:xfrm>
          <a:prstGeom prst="line">
            <a:avLst/>
          </a:prstGeom>
          <a:noFill/>
          <a:ln w="38100" cmpd="dbl">
            <a:solidFill>
              <a:srgbClr val="CC0099"/>
            </a:solidFill>
            <a:round/>
            <a:headEnd/>
            <a:tailEnd type="triangle" w="med" len="med"/>
          </a:ln>
        </p:spPr>
        <p:txBody>
          <a:bodyPr wrap="none"/>
          <a:lstStyle/>
          <a:p>
            <a:endParaRPr lang="fr-FR"/>
          </a:p>
        </p:txBody>
      </p:sp>
      <p:sp>
        <p:nvSpPr>
          <p:cNvPr id="33800" name="Line 1032"/>
          <p:cNvSpPr>
            <a:spLocks noChangeShapeType="1"/>
          </p:cNvSpPr>
          <p:nvPr/>
        </p:nvSpPr>
        <p:spPr bwMode="auto">
          <a:xfrm>
            <a:off x="2667000" y="4572000"/>
            <a:ext cx="990600" cy="0"/>
          </a:xfrm>
          <a:prstGeom prst="line">
            <a:avLst/>
          </a:prstGeom>
          <a:noFill/>
          <a:ln w="38100" cmpd="dbl">
            <a:solidFill>
              <a:srgbClr val="CC0099"/>
            </a:solidFill>
            <a:round/>
            <a:headEnd/>
            <a:tailEnd type="triangle" w="med" len="med"/>
          </a:ln>
        </p:spPr>
        <p:txBody>
          <a:bodyPr wrap="none"/>
          <a:lstStyle/>
          <a:p>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ChangeArrowheads="1"/>
          </p:cNvSpPr>
          <p:nvPr/>
        </p:nvSpPr>
        <p:spPr bwMode="auto">
          <a:xfrm>
            <a:off x="152400" y="457200"/>
            <a:ext cx="7772400" cy="609600"/>
          </a:xfrm>
          <a:prstGeom prst="rect">
            <a:avLst/>
          </a:prstGeom>
          <a:noFill/>
          <a:ln w="9525">
            <a:noFill/>
            <a:miter lim="800000"/>
            <a:headEnd/>
            <a:tailEnd/>
          </a:ln>
          <a:effectLst/>
        </p:spPr>
        <p:txBody>
          <a:bodyPr anchor="ctr"/>
          <a:lstStyle/>
          <a:p>
            <a:pPr>
              <a:defRPr/>
            </a:pPr>
            <a:r>
              <a:rPr lang="fr-FR" sz="2400" b="1">
                <a:solidFill>
                  <a:schemeClr val="tx2"/>
                </a:solidFill>
                <a:effectLst>
                  <a:outerShdw blurRad="38100" dist="38100" dir="2700000" algn="tl">
                    <a:srgbClr val="C0C0C0"/>
                  </a:outerShdw>
                </a:effectLst>
              </a:rPr>
              <a:t>3- Subventions d’exploitation</a:t>
            </a:r>
          </a:p>
        </p:txBody>
      </p:sp>
      <p:sp>
        <p:nvSpPr>
          <p:cNvPr id="80899" name="Oval 1027"/>
          <p:cNvSpPr>
            <a:spLocks noChangeArrowheads="1"/>
          </p:cNvSpPr>
          <p:nvPr/>
        </p:nvSpPr>
        <p:spPr bwMode="auto">
          <a:xfrm>
            <a:off x="228600" y="1905000"/>
            <a:ext cx="2286000" cy="1219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Justificatif</a:t>
            </a:r>
          </a:p>
        </p:txBody>
      </p:sp>
      <p:sp>
        <p:nvSpPr>
          <p:cNvPr id="80900" name="Oval 1028"/>
          <p:cNvSpPr>
            <a:spLocks noChangeArrowheads="1"/>
          </p:cNvSpPr>
          <p:nvPr/>
        </p:nvSpPr>
        <p:spPr bwMode="auto">
          <a:xfrm>
            <a:off x="304800" y="4267200"/>
            <a:ext cx="2286000" cy="1219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Retraitement</a:t>
            </a:r>
          </a:p>
        </p:txBody>
      </p:sp>
      <p:sp>
        <p:nvSpPr>
          <p:cNvPr id="80901" name="Rectangle 1029"/>
          <p:cNvSpPr>
            <a:spLocks noChangeArrowheads="1"/>
          </p:cNvSpPr>
          <p:nvPr/>
        </p:nvSpPr>
        <p:spPr bwMode="auto">
          <a:xfrm>
            <a:off x="3962400" y="1981200"/>
            <a:ext cx="4876800" cy="9906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defRPr/>
            </a:pPr>
            <a:endParaRPr lang="fr-FR" sz="2400" b="1">
              <a:solidFill>
                <a:srgbClr val="CC0099"/>
              </a:solidFill>
              <a:cs typeface="Times New Roman" pitchFamily="18" charset="0"/>
            </a:endParaRPr>
          </a:p>
          <a:p>
            <a:pPr>
              <a:defRPr/>
            </a:pPr>
            <a:r>
              <a:rPr lang="fr-FR" sz="2400" b="1">
                <a:solidFill>
                  <a:srgbClr val="CC0099"/>
                </a:solidFill>
                <a:cs typeface="Times New Roman" pitchFamily="18" charset="0"/>
              </a:rPr>
              <a:t>Compensent l'insuffisance d'un prix</a:t>
            </a:r>
          </a:p>
          <a:p>
            <a:pPr>
              <a:defRPr/>
            </a:pPr>
            <a:r>
              <a:rPr lang="fr-FR" sz="2400" b="1">
                <a:solidFill>
                  <a:srgbClr val="CC0099"/>
                </a:solidFill>
                <a:cs typeface="Times New Roman" pitchFamily="18" charset="0"/>
              </a:rPr>
              <a:t> de vente</a:t>
            </a:r>
            <a:endParaRPr lang="en-US" sz="2400" b="1">
              <a:solidFill>
                <a:srgbClr val="CC0099"/>
              </a:solidFill>
              <a:latin typeface="Tms Rmn" charset="0"/>
              <a:cs typeface="Times New Roman" pitchFamily="18" charset="0"/>
            </a:endParaRPr>
          </a:p>
          <a:p>
            <a:pPr>
              <a:defRPr/>
            </a:pPr>
            <a:endParaRPr lang="fr-FR" sz="2400" b="1">
              <a:solidFill>
                <a:srgbClr val="CC0099"/>
              </a:solidFill>
            </a:endParaRPr>
          </a:p>
        </p:txBody>
      </p:sp>
      <p:sp>
        <p:nvSpPr>
          <p:cNvPr id="80902" name="Rectangle 1030"/>
          <p:cNvSpPr>
            <a:spLocks noChangeArrowheads="1"/>
          </p:cNvSpPr>
          <p:nvPr/>
        </p:nvSpPr>
        <p:spPr bwMode="auto">
          <a:xfrm>
            <a:off x="3962400" y="4343400"/>
            <a:ext cx="4876800" cy="9906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Ajouter à la production de l’exercice</a:t>
            </a:r>
          </a:p>
        </p:txBody>
      </p:sp>
      <p:sp>
        <p:nvSpPr>
          <p:cNvPr id="34823" name="Line 1031"/>
          <p:cNvSpPr>
            <a:spLocks noChangeShapeType="1"/>
          </p:cNvSpPr>
          <p:nvPr/>
        </p:nvSpPr>
        <p:spPr bwMode="auto">
          <a:xfrm>
            <a:off x="2667000" y="2514600"/>
            <a:ext cx="990600" cy="0"/>
          </a:xfrm>
          <a:prstGeom prst="line">
            <a:avLst/>
          </a:prstGeom>
          <a:noFill/>
          <a:ln w="19050">
            <a:solidFill>
              <a:srgbClr val="CC0099"/>
            </a:solidFill>
            <a:round/>
            <a:headEnd/>
            <a:tailEnd type="triangle" w="med" len="med"/>
          </a:ln>
        </p:spPr>
        <p:txBody>
          <a:bodyPr wrap="none"/>
          <a:lstStyle/>
          <a:p>
            <a:endParaRPr lang="fr-FR"/>
          </a:p>
        </p:txBody>
      </p:sp>
      <p:sp>
        <p:nvSpPr>
          <p:cNvPr id="34824" name="Line 1032"/>
          <p:cNvSpPr>
            <a:spLocks noChangeShapeType="1"/>
          </p:cNvSpPr>
          <p:nvPr/>
        </p:nvSpPr>
        <p:spPr bwMode="auto">
          <a:xfrm>
            <a:off x="2667000" y="4876800"/>
            <a:ext cx="990600" cy="0"/>
          </a:xfrm>
          <a:prstGeom prst="line">
            <a:avLst/>
          </a:prstGeom>
          <a:noFill/>
          <a:ln w="19050">
            <a:solidFill>
              <a:srgbClr val="CC0099"/>
            </a:solidFill>
            <a:round/>
            <a:headEnd/>
            <a:tailEnd type="triangle" w="med" len="med"/>
          </a:ln>
        </p:spPr>
        <p:txBody>
          <a:bodyPr wrap="none"/>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52400" y="457200"/>
            <a:ext cx="7772400" cy="609600"/>
          </a:xfrm>
          <a:prstGeom prst="rect">
            <a:avLst/>
          </a:prstGeom>
          <a:noFill/>
          <a:ln w="9525">
            <a:noFill/>
            <a:miter lim="800000"/>
            <a:headEnd/>
            <a:tailEnd/>
          </a:ln>
          <a:effectLst/>
        </p:spPr>
        <p:txBody>
          <a:bodyPr anchor="ctr"/>
          <a:lstStyle/>
          <a:p>
            <a:pPr>
              <a:defRPr/>
            </a:pPr>
            <a:r>
              <a:rPr lang="fr-FR" sz="2400" b="1">
                <a:solidFill>
                  <a:schemeClr val="tx2"/>
                </a:solidFill>
                <a:effectLst>
                  <a:outerShdw blurRad="38100" dist="38100" dir="2700000" algn="tl">
                    <a:srgbClr val="C0C0C0"/>
                  </a:outerShdw>
                </a:effectLst>
              </a:rPr>
              <a:t>4- Impôts et taxes </a:t>
            </a:r>
          </a:p>
        </p:txBody>
      </p:sp>
      <p:sp>
        <p:nvSpPr>
          <p:cNvPr id="116739" name="Oval 3"/>
          <p:cNvSpPr>
            <a:spLocks noChangeArrowheads="1"/>
          </p:cNvSpPr>
          <p:nvPr/>
        </p:nvSpPr>
        <p:spPr bwMode="auto">
          <a:xfrm>
            <a:off x="0" y="1905000"/>
            <a:ext cx="2286000" cy="1219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Justificatif</a:t>
            </a:r>
          </a:p>
        </p:txBody>
      </p:sp>
      <p:sp>
        <p:nvSpPr>
          <p:cNvPr id="116740" name="Oval 4"/>
          <p:cNvSpPr>
            <a:spLocks noChangeArrowheads="1"/>
          </p:cNvSpPr>
          <p:nvPr/>
        </p:nvSpPr>
        <p:spPr bwMode="auto">
          <a:xfrm>
            <a:off x="0" y="4267200"/>
            <a:ext cx="2286000" cy="1219200"/>
          </a:xfrm>
          <a:prstGeom prst="ellipse">
            <a:avLst/>
          </a:prstGeom>
          <a:gradFill rotWithShape="0">
            <a:gsLst>
              <a:gs pos="0">
                <a:schemeClr val="hlink"/>
              </a:gs>
              <a:gs pos="50000">
                <a:schemeClr val="bg1"/>
              </a:gs>
              <a:gs pos="100000">
                <a:schemeClr val="hlink"/>
              </a:gs>
            </a:gsLst>
            <a:lin ang="5400000" scaled="1"/>
          </a:gradFill>
          <a:ln w="19050">
            <a:solidFill>
              <a:srgbClr val="CC0099"/>
            </a:solidFill>
            <a:round/>
            <a:headEnd/>
            <a:tailEnd/>
          </a:ln>
          <a:effectLst>
            <a:outerShdw dist="107763" dir="18900000" algn="ctr" rotWithShape="0">
              <a:schemeClr val="bg2"/>
            </a:outerShdw>
          </a:effectLst>
        </p:spPr>
        <p:txBody>
          <a:bodyPr wrap="none" anchor="ctr"/>
          <a:lstStyle/>
          <a:p>
            <a:pPr algn="ctr">
              <a:defRPr/>
            </a:pPr>
            <a:r>
              <a:rPr lang="fr-FR" sz="2400" b="1">
                <a:solidFill>
                  <a:srgbClr val="CC0099"/>
                </a:solidFill>
              </a:rPr>
              <a:t>Retraitement</a:t>
            </a:r>
          </a:p>
        </p:txBody>
      </p:sp>
      <p:sp>
        <p:nvSpPr>
          <p:cNvPr id="116741" name="Rectangle 5"/>
          <p:cNvSpPr>
            <a:spLocks noChangeArrowheads="1"/>
          </p:cNvSpPr>
          <p:nvPr/>
        </p:nvSpPr>
        <p:spPr bwMode="auto">
          <a:xfrm>
            <a:off x="3352800" y="1600200"/>
            <a:ext cx="5715000" cy="19050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a:outerShdw dist="107763" dir="18900000" algn="ctr" rotWithShape="0">
              <a:schemeClr val="bg2"/>
            </a:outerShdw>
          </a:effectLst>
        </p:spPr>
        <p:txBody>
          <a:bodyPr wrap="none" anchor="ctr"/>
          <a:lstStyle/>
          <a:p>
            <a:pPr>
              <a:defRPr/>
            </a:pPr>
            <a:endParaRPr lang="fr-FR" sz="2400" b="1">
              <a:solidFill>
                <a:srgbClr val="CC0099"/>
              </a:solidFill>
              <a:cs typeface="Times New Roman" pitchFamily="18" charset="0"/>
            </a:endParaRPr>
          </a:p>
          <a:p>
            <a:pPr>
              <a:defRPr/>
            </a:pPr>
            <a:r>
              <a:rPr lang="fr-FR" sz="2400" b="1">
                <a:solidFill>
                  <a:srgbClr val="CC0099"/>
                </a:solidFill>
                <a:cs typeface="Times New Roman" pitchFamily="18" charset="0"/>
              </a:rPr>
              <a:t>Considérés comme : </a:t>
            </a:r>
          </a:p>
          <a:p>
            <a:pPr lvl="1">
              <a:buFontTx/>
              <a:buChar char="•"/>
              <a:defRPr/>
            </a:pPr>
            <a:r>
              <a:rPr lang="fr-FR" sz="2400" b="1">
                <a:solidFill>
                  <a:srgbClr val="CC0099"/>
                </a:solidFill>
                <a:cs typeface="Times New Roman" pitchFamily="18" charset="0"/>
              </a:rPr>
              <a:t> des rémunérations des services </a:t>
            </a:r>
          </a:p>
          <a:p>
            <a:pPr lvl="1">
              <a:defRPr/>
            </a:pPr>
            <a:r>
              <a:rPr lang="fr-FR" sz="2400" b="1">
                <a:solidFill>
                  <a:srgbClr val="CC0099"/>
                </a:solidFill>
                <a:cs typeface="Times New Roman" pitchFamily="18" charset="0"/>
              </a:rPr>
              <a:t>payés à l’état </a:t>
            </a:r>
          </a:p>
          <a:p>
            <a:pPr lvl="1">
              <a:buFontTx/>
              <a:buChar char="•"/>
              <a:defRPr/>
            </a:pPr>
            <a:r>
              <a:rPr lang="fr-FR" sz="2400" b="1">
                <a:solidFill>
                  <a:srgbClr val="CC0099"/>
                </a:solidFill>
                <a:cs typeface="Times New Roman" pitchFamily="18" charset="0"/>
              </a:rPr>
              <a:t> des taxes relatives à des charges </a:t>
            </a:r>
          </a:p>
          <a:p>
            <a:pPr lvl="1">
              <a:defRPr/>
            </a:pPr>
            <a:r>
              <a:rPr lang="fr-FR" sz="2400" b="1">
                <a:solidFill>
                  <a:srgbClr val="CC0099"/>
                </a:solidFill>
                <a:cs typeface="Times New Roman" pitchFamily="18" charset="0"/>
              </a:rPr>
              <a:t>de personnel</a:t>
            </a:r>
            <a:endParaRPr lang="en-US" sz="2400" b="1">
              <a:solidFill>
                <a:srgbClr val="CC0099"/>
              </a:solidFill>
              <a:latin typeface="Tms Rmn" charset="0"/>
              <a:cs typeface="Times New Roman" pitchFamily="18" charset="0"/>
            </a:endParaRPr>
          </a:p>
          <a:p>
            <a:pPr>
              <a:defRPr/>
            </a:pPr>
            <a:endParaRPr lang="fr-FR" sz="2400" b="1">
              <a:solidFill>
                <a:srgbClr val="CC0099"/>
              </a:solidFill>
            </a:endParaRPr>
          </a:p>
        </p:txBody>
      </p:sp>
      <p:sp>
        <p:nvSpPr>
          <p:cNvPr id="116742" name="Rectangle 6"/>
          <p:cNvSpPr>
            <a:spLocks noChangeArrowheads="1"/>
          </p:cNvSpPr>
          <p:nvPr/>
        </p:nvSpPr>
        <p:spPr bwMode="auto">
          <a:xfrm>
            <a:off x="3352800" y="4114800"/>
            <a:ext cx="5715000" cy="1524000"/>
          </a:xfrm>
          <a:prstGeom prst="rect">
            <a:avLst/>
          </a:prstGeom>
          <a:gradFill rotWithShape="0">
            <a:gsLst>
              <a:gs pos="0">
                <a:schemeClr val="hlink"/>
              </a:gs>
              <a:gs pos="50000">
                <a:schemeClr val="bg1"/>
              </a:gs>
              <a:gs pos="100000">
                <a:schemeClr val="hlink"/>
              </a:gs>
            </a:gsLst>
            <a:lin ang="5400000" scaled="1"/>
          </a:gradFill>
          <a:ln w="19050">
            <a:solidFill>
              <a:srgbClr val="CC0099"/>
            </a:solidFill>
            <a:miter lim="800000"/>
            <a:headEnd/>
            <a:tailEnd/>
          </a:ln>
          <a:effectLst/>
        </p:spPr>
        <p:txBody>
          <a:bodyPr wrap="none" anchor="ctr"/>
          <a:lstStyle/>
          <a:p>
            <a:pPr algn="ctr">
              <a:defRPr/>
            </a:pPr>
            <a:r>
              <a:rPr lang="fr-FR" sz="2400" b="1">
                <a:solidFill>
                  <a:srgbClr val="CC0099"/>
                </a:solidFill>
              </a:rPr>
              <a:t>Ajouter aux consommations intermédiaires</a:t>
            </a:r>
          </a:p>
          <a:p>
            <a:pPr algn="ctr">
              <a:defRPr/>
            </a:pPr>
            <a:r>
              <a:rPr lang="fr-FR" sz="2400" b="1">
                <a:solidFill>
                  <a:srgbClr val="CC0099"/>
                </a:solidFill>
              </a:rPr>
              <a:t>Ou</a:t>
            </a:r>
          </a:p>
          <a:p>
            <a:pPr algn="ctr">
              <a:defRPr/>
            </a:pPr>
            <a:r>
              <a:rPr lang="fr-FR" sz="2400" b="1">
                <a:solidFill>
                  <a:srgbClr val="CC0099"/>
                </a:solidFill>
              </a:rPr>
              <a:t>Aux charges de personnel</a:t>
            </a:r>
          </a:p>
        </p:txBody>
      </p:sp>
      <p:sp>
        <p:nvSpPr>
          <p:cNvPr id="35847" name="Line 7"/>
          <p:cNvSpPr>
            <a:spLocks noChangeShapeType="1"/>
          </p:cNvSpPr>
          <p:nvPr/>
        </p:nvSpPr>
        <p:spPr bwMode="auto">
          <a:xfrm>
            <a:off x="2286000" y="2514600"/>
            <a:ext cx="990600" cy="0"/>
          </a:xfrm>
          <a:prstGeom prst="line">
            <a:avLst/>
          </a:prstGeom>
          <a:noFill/>
          <a:ln w="19050">
            <a:solidFill>
              <a:srgbClr val="CC0099"/>
            </a:solidFill>
            <a:round/>
            <a:headEnd/>
            <a:tailEnd type="triangle" w="med" len="med"/>
          </a:ln>
        </p:spPr>
        <p:txBody>
          <a:bodyPr wrap="none"/>
          <a:lstStyle/>
          <a:p>
            <a:endParaRPr lang="fr-FR"/>
          </a:p>
        </p:txBody>
      </p:sp>
      <p:sp>
        <p:nvSpPr>
          <p:cNvPr id="35848" name="Line 8"/>
          <p:cNvSpPr>
            <a:spLocks noChangeShapeType="1"/>
          </p:cNvSpPr>
          <p:nvPr/>
        </p:nvSpPr>
        <p:spPr bwMode="auto">
          <a:xfrm>
            <a:off x="2286000" y="4876800"/>
            <a:ext cx="990600" cy="0"/>
          </a:xfrm>
          <a:prstGeom prst="line">
            <a:avLst/>
          </a:prstGeom>
          <a:noFill/>
          <a:ln w="19050">
            <a:solidFill>
              <a:srgbClr val="CC0099"/>
            </a:solidFill>
            <a:round/>
            <a:headEnd/>
            <a:tailEnd type="triangle" w="med" len="med"/>
          </a:ln>
        </p:spPr>
        <p:txBody>
          <a:bodyPr wrap="none"/>
          <a:lstStyle/>
          <a:p>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3848" y="404664"/>
            <a:ext cx="2587568" cy="523220"/>
          </a:xfrm>
          <a:prstGeom prst="rect">
            <a:avLst/>
          </a:prstGeom>
        </p:spPr>
        <p:txBody>
          <a:bodyPr wrap="none">
            <a:spAutoFit/>
          </a:bodyPr>
          <a:lstStyle/>
          <a:p>
            <a:r>
              <a:rPr lang="fr-FR" b="1" dirty="0" smtClean="0"/>
              <a:t>Quelques ratios</a:t>
            </a:r>
            <a:endParaRPr lang="fr-FR" b="1" dirty="0"/>
          </a:p>
        </p:txBody>
      </p:sp>
      <p:sp>
        <p:nvSpPr>
          <p:cNvPr id="3" name="Rectangle 2"/>
          <p:cNvSpPr/>
          <p:nvPr/>
        </p:nvSpPr>
        <p:spPr>
          <a:xfrm>
            <a:off x="179512" y="1124744"/>
            <a:ext cx="8784976" cy="2862322"/>
          </a:xfrm>
          <a:prstGeom prst="rect">
            <a:avLst/>
          </a:prstGeom>
        </p:spPr>
        <p:txBody>
          <a:bodyPr wrap="square">
            <a:spAutoFit/>
          </a:bodyPr>
          <a:lstStyle/>
          <a:p>
            <a:pPr algn="just"/>
            <a:r>
              <a:rPr lang="fr-FR" sz="1800" dirty="0" smtClean="0"/>
              <a:t>Un certain nombre de ratios (rapport entre deux nombres) sont construits sur la base des données fournies par le compte de résultat.</a:t>
            </a:r>
          </a:p>
          <a:p>
            <a:pPr algn="just"/>
            <a:endParaRPr lang="fr-FR" sz="1800" dirty="0" smtClean="0"/>
          </a:p>
          <a:p>
            <a:pPr algn="just"/>
            <a:r>
              <a:rPr lang="fr-FR" sz="1800" dirty="0" smtClean="0"/>
              <a:t>Il importe d'abord de considérer des taux de variations d'une année sur l'autre pour appréhender la dynamique de l'entreprise.</a:t>
            </a:r>
          </a:p>
          <a:p>
            <a:pPr algn="just"/>
            <a:endParaRPr lang="fr-FR" sz="1800" dirty="0" smtClean="0"/>
          </a:p>
          <a:p>
            <a:pPr algn="just"/>
            <a:r>
              <a:rPr lang="fr-FR" sz="1800" dirty="0" smtClean="0"/>
              <a:t>Les variations du chiffres d'affaires, du résultat d'exploitation, des charges financières méritent votre attention et demandent des explications. Ces explications pourront être trouvées dans le compte de résultat (pour les soldes globaux) ou en prospectant auprès des dirigeants sur la stratégie de l'entreprise.</a:t>
            </a:r>
            <a:endParaRPr lang="fr-FR"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784976" cy="1815882"/>
          </a:xfrm>
          <a:prstGeom prst="rect">
            <a:avLst/>
          </a:prstGeom>
        </p:spPr>
        <p:txBody>
          <a:bodyPr wrap="square">
            <a:spAutoFit/>
          </a:bodyPr>
          <a:lstStyle/>
          <a:p>
            <a:pPr algn="ctr"/>
            <a:r>
              <a:rPr lang="fr-FR" b="1" dirty="0" smtClean="0"/>
              <a:t>Sur la stratégie commerciale</a:t>
            </a:r>
          </a:p>
          <a:p>
            <a:pPr algn="ctr"/>
            <a:r>
              <a:rPr lang="fr-FR" dirty="0" smtClean="0"/>
              <a:t>Le haut du compte de résultat nous renseigne sur la stratégie commerciale de l'entreprise. </a:t>
            </a:r>
          </a:p>
          <a:p>
            <a:pPr algn="ctr"/>
            <a:r>
              <a:rPr lang="fr-FR" dirty="0" smtClean="0"/>
              <a:t>Différentes marges peuvent être calculées :</a:t>
            </a:r>
            <a:endParaRPr lang="fr-FR" dirty="0"/>
          </a:p>
        </p:txBody>
      </p:sp>
      <p:pic>
        <p:nvPicPr>
          <p:cNvPr id="134148" name="Picture 4" descr="http://ressources.aunege.fr/nuxeo/site/esupversions/a5f34a95-96f7-4009-8043-3d240135c411/AnaFinPax/res/2_3_1_formule1.jpg"/>
          <p:cNvPicPr>
            <a:picLocks noChangeAspect="1" noChangeArrowheads="1"/>
          </p:cNvPicPr>
          <p:nvPr/>
        </p:nvPicPr>
        <p:blipFill>
          <a:blip r:embed="rId2" cstate="print"/>
          <a:srcRect/>
          <a:stretch>
            <a:fillRect/>
          </a:stretch>
        </p:blipFill>
        <p:spPr bwMode="auto">
          <a:xfrm>
            <a:off x="2411760" y="2996952"/>
            <a:ext cx="3419475" cy="409575"/>
          </a:xfrm>
          <a:prstGeom prst="rect">
            <a:avLst/>
          </a:prstGeom>
          <a:noFill/>
        </p:spPr>
      </p:pic>
      <p:sp>
        <p:nvSpPr>
          <p:cNvPr id="5" name="Rectangle 4"/>
          <p:cNvSpPr/>
          <p:nvPr/>
        </p:nvSpPr>
        <p:spPr>
          <a:xfrm>
            <a:off x="467544" y="4149080"/>
            <a:ext cx="8496944" cy="1015663"/>
          </a:xfrm>
          <a:prstGeom prst="rect">
            <a:avLst/>
          </a:prstGeom>
        </p:spPr>
        <p:txBody>
          <a:bodyPr wrap="square">
            <a:spAutoFit/>
          </a:bodyPr>
          <a:lstStyle/>
          <a:p>
            <a:pPr algn="just"/>
            <a:r>
              <a:rPr lang="fr-FR" sz="2000" dirty="0" smtClean="0"/>
              <a:t>Le taux de marge indique la part du chiffre d'affaire qui reste dans l'entreprise. Il concerne surtout les entreprises commerciales. Il importe de le comparer avec les concurrents.</a:t>
            </a:r>
            <a:endParaRPr lang="fr-FR" sz="2000" dirty="0"/>
          </a:p>
        </p:txBody>
      </p:sp>
      <p:sp>
        <p:nvSpPr>
          <p:cNvPr id="6" name="Text Box 10"/>
          <p:cNvSpPr txBox="1">
            <a:spLocks noChangeArrowheads="1"/>
          </p:cNvSpPr>
          <p:nvPr/>
        </p:nvSpPr>
        <p:spPr bwMode="auto">
          <a:xfrm>
            <a:off x="152400" y="5470525"/>
            <a:ext cx="8458200" cy="701675"/>
          </a:xfrm>
          <a:prstGeom prst="rect">
            <a:avLst/>
          </a:prstGeom>
          <a:noFill/>
          <a:ln w="9525">
            <a:noFill/>
            <a:miter lim="800000"/>
            <a:headEnd/>
            <a:tailEnd/>
          </a:ln>
        </p:spPr>
        <p:txBody>
          <a:bodyPr>
            <a:spAutoFit/>
          </a:bodyPr>
          <a:lstStyle/>
          <a:p>
            <a:pPr algn="just">
              <a:spcBef>
                <a:spcPct val="50000"/>
              </a:spcBef>
            </a:pPr>
            <a:r>
              <a:rPr lang="fr-FR" sz="2000" b="1" dirty="0"/>
              <a:t>Ce ratio mesure l’évolution de la performance de la politique des approvisionnements de l’entreprise.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1" name="Rectangle 15"/>
          <p:cNvSpPr>
            <a:spLocks noChangeArrowheads="1"/>
          </p:cNvSpPr>
          <p:nvPr/>
        </p:nvSpPr>
        <p:spPr bwMode="auto">
          <a:xfrm>
            <a:off x="457200" y="457200"/>
            <a:ext cx="8305800" cy="2590800"/>
          </a:xfrm>
          <a:prstGeom prst="rect">
            <a:avLst/>
          </a:prstGeom>
          <a:noFill/>
          <a:ln w="9525">
            <a:noFill/>
            <a:miter lim="800000"/>
            <a:headEnd/>
            <a:tailEnd/>
          </a:ln>
          <a:effectLst/>
        </p:spPr>
        <p:txBody>
          <a:bodyPr/>
          <a:lstStyle/>
          <a:p>
            <a:pPr marL="342900" indent="-342900">
              <a:spcBef>
                <a:spcPct val="20000"/>
              </a:spcBef>
              <a:defRPr/>
            </a:pPr>
            <a:r>
              <a:rPr lang="fr-FR" sz="2400" b="1" i="1" u="sng">
                <a:solidFill>
                  <a:srgbClr val="FF3300"/>
                </a:solidFill>
                <a:effectLst>
                  <a:outerShdw blurRad="38100" dist="38100" dir="2700000" algn="tl">
                    <a:srgbClr val="C0C0C0"/>
                  </a:outerShdw>
                </a:effectLst>
              </a:rPr>
              <a:t>L’analyse financière :</a:t>
            </a:r>
          </a:p>
          <a:p>
            <a:pPr marL="342900" indent="-342900" algn="just">
              <a:spcBef>
                <a:spcPct val="20000"/>
              </a:spcBef>
              <a:defRPr/>
            </a:pPr>
            <a:r>
              <a:rPr lang="fr-FR" sz="2000" b="1"/>
              <a:t>    C’est un ensemble de réflexions et de travaux qui permettent, à partir de l’étude de documents comptables et financiers, de caractériser la situation financière d’une entreprise, d’interpréter ses résultats et de prévoir son évolution à plus ou moins long terme, afin de prendre les décisions qui découlent de ce travail de réflexions.</a:t>
            </a:r>
          </a:p>
          <a:p>
            <a:pPr marL="342900" indent="-342900" algn="just">
              <a:spcBef>
                <a:spcPct val="20000"/>
              </a:spcBef>
              <a:defRPr/>
            </a:pPr>
            <a:endParaRPr lang="fr-FR" sz="2000" b="1"/>
          </a:p>
        </p:txBody>
      </p:sp>
      <p:sp>
        <p:nvSpPr>
          <p:cNvPr id="39952" name="Rectangle 16"/>
          <p:cNvSpPr>
            <a:spLocks noChangeArrowheads="1"/>
          </p:cNvSpPr>
          <p:nvPr/>
        </p:nvSpPr>
        <p:spPr bwMode="auto">
          <a:xfrm>
            <a:off x="304800" y="3048000"/>
            <a:ext cx="8382000" cy="2743200"/>
          </a:xfrm>
          <a:prstGeom prst="rect">
            <a:avLst/>
          </a:prstGeom>
          <a:noFill/>
          <a:ln w="9525">
            <a:noFill/>
            <a:miter lim="800000"/>
            <a:headEnd/>
            <a:tailEnd/>
          </a:ln>
          <a:effectLst/>
        </p:spPr>
        <p:txBody>
          <a:bodyPr/>
          <a:lstStyle/>
          <a:p>
            <a:pPr marL="342900" indent="-342900">
              <a:spcBef>
                <a:spcPct val="20000"/>
              </a:spcBef>
              <a:buClr>
                <a:schemeClr val="accent1"/>
              </a:buClr>
              <a:defRPr/>
            </a:pPr>
            <a:r>
              <a:rPr lang="fr-FR" sz="2400" b="1" i="1" u="sng">
                <a:solidFill>
                  <a:srgbClr val="FF3300"/>
                </a:solidFill>
                <a:effectLst>
                  <a:outerShdw blurRad="38100" dist="38100" dir="2700000" algn="tl">
                    <a:srgbClr val="C0C0C0"/>
                  </a:outerShdw>
                </a:effectLst>
              </a:rPr>
              <a:t>Le diagnostic financier :</a:t>
            </a:r>
          </a:p>
          <a:p>
            <a:pPr marL="342900" indent="-342900" algn="just">
              <a:spcBef>
                <a:spcPct val="20000"/>
              </a:spcBef>
              <a:buClr>
                <a:schemeClr val="accent1"/>
              </a:buClr>
              <a:defRPr/>
            </a:pPr>
            <a:r>
              <a:rPr lang="fr-FR" sz="2000" b="1"/>
              <a:t>    C’est l’action qui consiste à identifier un dysfonctionnement en repérant ses signes ou  ses symptômes.</a:t>
            </a:r>
          </a:p>
          <a:p>
            <a:pPr marL="342900" indent="-342900" algn="just">
              <a:spcBef>
                <a:spcPct val="20000"/>
              </a:spcBef>
              <a:buClr>
                <a:schemeClr val="accent1"/>
              </a:buClr>
              <a:defRPr/>
            </a:pPr>
            <a:r>
              <a:rPr lang="fr-FR" sz="2000" b="1"/>
              <a:t>    Tout diagnostic comprend trois étapes :</a:t>
            </a:r>
          </a:p>
          <a:p>
            <a:pPr marL="742950" lvl="1" indent="-285750" algn="just">
              <a:spcBef>
                <a:spcPct val="20000"/>
              </a:spcBef>
              <a:buClr>
                <a:schemeClr val="hlink"/>
              </a:buClr>
              <a:buFont typeface="Wingdings" pitchFamily="2" charset="2"/>
              <a:buChar char="ü"/>
              <a:defRPr/>
            </a:pPr>
            <a:r>
              <a:rPr lang="fr-FR" sz="2000" b="1"/>
              <a:t>	L’identification des signes de difficultés financières</a:t>
            </a:r>
          </a:p>
          <a:p>
            <a:pPr marL="742950" lvl="1" indent="-285750" algn="just">
              <a:spcBef>
                <a:spcPct val="20000"/>
              </a:spcBef>
              <a:buClr>
                <a:schemeClr val="hlink"/>
              </a:buClr>
              <a:buFont typeface="Wingdings" pitchFamily="2" charset="2"/>
              <a:buChar char="ü"/>
              <a:defRPr/>
            </a:pPr>
            <a:r>
              <a:rPr lang="fr-FR" sz="2000" b="1"/>
              <a:t>	L’identification des causes de dysfonctionnements</a:t>
            </a:r>
          </a:p>
          <a:p>
            <a:pPr marL="742950" lvl="1" indent="-285750" algn="just">
              <a:spcBef>
                <a:spcPct val="20000"/>
              </a:spcBef>
              <a:buClr>
                <a:schemeClr val="hlink"/>
              </a:buClr>
              <a:buFont typeface="Wingdings" pitchFamily="2" charset="2"/>
              <a:buChar char="ü"/>
              <a:defRPr/>
            </a:pPr>
            <a:r>
              <a:rPr lang="fr-FR" sz="2000" b="1"/>
              <a:t>	Le pronostic et les recommandations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51"/>
                                        </p:tgtEl>
                                        <p:attrNameLst>
                                          <p:attrName>style.visibility</p:attrName>
                                        </p:attrNameLst>
                                      </p:cBhvr>
                                      <p:to>
                                        <p:strVal val="visible"/>
                                      </p:to>
                                    </p:set>
                                    <p:anim calcmode="lin" valueType="num">
                                      <p:cBhvr additive="base">
                                        <p:cTn id="7" dur="500" fill="hold"/>
                                        <p:tgtEl>
                                          <p:spTgt spid="39951"/>
                                        </p:tgtEl>
                                        <p:attrNameLst>
                                          <p:attrName>ppt_x</p:attrName>
                                        </p:attrNameLst>
                                      </p:cBhvr>
                                      <p:tavLst>
                                        <p:tav tm="0">
                                          <p:val>
                                            <p:strVal val="0-#ppt_w/2"/>
                                          </p:val>
                                        </p:tav>
                                        <p:tav tm="100000">
                                          <p:val>
                                            <p:strVal val="#ppt_x"/>
                                          </p:val>
                                        </p:tav>
                                      </p:tavLst>
                                    </p:anim>
                                    <p:anim calcmode="lin" valueType="num">
                                      <p:cBhvr additive="base">
                                        <p:cTn id="8" dur="500" fill="hold"/>
                                        <p:tgtEl>
                                          <p:spTgt spid="399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52"/>
                                        </p:tgtEl>
                                        <p:attrNameLst>
                                          <p:attrName>style.visibility</p:attrName>
                                        </p:attrNameLst>
                                      </p:cBhvr>
                                      <p:to>
                                        <p:strVal val="visible"/>
                                      </p:to>
                                    </p:set>
                                    <p:anim calcmode="lin" valueType="num">
                                      <p:cBhvr additive="base">
                                        <p:cTn id="13" dur="500" fill="hold"/>
                                        <p:tgtEl>
                                          <p:spTgt spid="39952"/>
                                        </p:tgtEl>
                                        <p:attrNameLst>
                                          <p:attrName>ppt_x</p:attrName>
                                        </p:attrNameLst>
                                      </p:cBhvr>
                                      <p:tavLst>
                                        <p:tav tm="0">
                                          <p:val>
                                            <p:strVal val="0-#ppt_w/2"/>
                                          </p:val>
                                        </p:tav>
                                        <p:tav tm="100000">
                                          <p:val>
                                            <p:strVal val="#ppt_x"/>
                                          </p:val>
                                        </p:tav>
                                      </p:tavLst>
                                    </p:anim>
                                    <p:anim calcmode="lin" valueType="num">
                                      <p:cBhvr additive="base">
                                        <p:cTn id="14" dur="500" fill="hold"/>
                                        <p:tgtEl>
                                          <p:spTgt spid="399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1" grpId="0" autoUpdateAnimBg="0"/>
      <p:bldP spid="399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http://ressources.aunege.fr/nuxeo/site/esupversions/a5f34a95-96f7-4009-8043-3d240135c411/AnaFinPax/res/2_3_1_formule2.jpg"/>
          <p:cNvPicPr>
            <a:picLocks noChangeAspect="1" noChangeArrowheads="1"/>
          </p:cNvPicPr>
          <p:nvPr/>
        </p:nvPicPr>
        <p:blipFill>
          <a:blip r:embed="rId2" cstate="print"/>
          <a:srcRect/>
          <a:stretch>
            <a:fillRect/>
          </a:stretch>
        </p:blipFill>
        <p:spPr bwMode="auto">
          <a:xfrm>
            <a:off x="2411760" y="692696"/>
            <a:ext cx="3533775" cy="533400"/>
          </a:xfrm>
          <a:prstGeom prst="rect">
            <a:avLst/>
          </a:prstGeom>
          <a:noFill/>
        </p:spPr>
      </p:pic>
      <p:sp>
        <p:nvSpPr>
          <p:cNvPr id="138243" name="Rectangle 3"/>
          <p:cNvSpPr>
            <a:spLocks noChangeArrowheads="1"/>
          </p:cNvSpPr>
          <p:nvPr/>
        </p:nvSpPr>
        <p:spPr bwMode="auto">
          <a:xfrm>
            <a:off x="1043608" y="1834952"/>
            <a:ext cx="7581035"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Le </a:t>
            </a:r>
            <a:r>
              <a:rPr kumimoji="0" lang="en-US" sz="2000" b="0" i="0" u="none" strike="noStrike" cap="none" normalizeH="0" baseline="0" dirty="0" err="1" smtClean="0">
                <a:ln>
                  <a:noFill/>
                </a:ln>
                <a:solidFill>
                  <a:schemeClr val="tx1"/>
                </a:solidFill>
                <a:effectLst/>
                <a:latin typeface="Times New Roman" pitchFamily="18" charset="0"/>
              </a:rPr>
              <a:t>taux</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marge</a:t>
            </a:r>
            <a:r>
              <a:rPr kumimoji="0" lang="en-US" sz="2000" b="0" i="0" u="none" strike="noStrike" cap="none" normalizeH="0" baseline="0" dirty="0" smtClean="0">
                <a:ln>
                  <a:noFill/>
                </a:ln>
                <a:solidFill>
                  <a:schemeClr val="tx1"/>
                </a:solidFill>
                <a:effectLst/>
                <a:latin typeface="Times New Roman" pitchFamily="18" charset="0"/>
              </a:rPr>
              <a:t> brute </a:t>
            </a:r>
            <a:r>
              <a:rPr kumimoji="0" lang="en-US" sz="2000" b="0" i="0" u="none" strike="noStrike" cap="none" normalizeH="0" baseline="0" dirty="0" err="1" smtClean="0">
                <a:ln>
                  <a:noFill/>
                </a:ln>
                <a:solidFill>
                  <a:schemeClr val="tx1"/>
                </a:solidFill>
                <a:effectLst/>
                <a:latin typeface="Times New Roman" pitchFamily="18" charset="0"/>
              </a:rPr>
              <a:t>d'exploitation</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est</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l'équivalent</a:t>
            </a:r>
            <a:r>
              <a:rPr kumimoji="0" lang="en-US" sz="2000" b="0" i="0" u="none" strike="noStrike" cap="none" normalizeH="0" baseline="0" dirty="0" smtClean="0">
                <a:ln>
                  <a:noFill/>
                </a:ln>
                <a:solidFill>
                  <a:schemeClr val="tx1"/>
                </a:solidFill>
                <a:effectLst/>
                <a:latin typeface="Times New Roman" pitchFamily="18" charset="0"/>
              </a:rPr>
              <a:t> du </a:t>
            </a:r>
            <a:r>
              <a:rPr kumimoji="0" lang="en-US" sz="2000" b="0" i="0" u="none" strike="noStrike" cap="none" normalizeH="0" baseline="0" dirty="0" err="1" smtClean="0">
                <a:ln>
                  <a:noFill/>
                </a:ln>
                <a:solidFill>
                  <a:schemeClr val="tx1"/>
                </a:solidFill>
                <a:effectLst/>
                <a:latin typeface="Times New Roman" pitchFamily="18" charset="0"/>
              </a:rPr>
              <a:t>taux</a:t>
            </a:r>
            <a:r>
              <a:rPr kumimoji="0" lang="en-US" sz="2000" b="0" i="0" u="none" strike="noStrike" cap="none" normalizeH="0" baseline="0" dirty="0" smtClean="0">
                <a:ln>
                  <a:noFill/>
                </a:ln>
                <a:solidFill>
                  <a:schemeClr val="tx1"/>
                </a:solidFill>
                <a:effectLst/>
                <a:latin typeface="Times New Roman" pitchFamily="18" charset="0"/>
              </a:rPr>
              <a:t> de </a:t>
            </a:r>
            <a:r>
              <a:rPr kumimoji="0" lang="en-US" sz="2000" b="0" i="0" u="none" strike="noStrike" cap="none" normalizeH="0" baseline="0" dirty="0" err="1" smtClean="0">
                <a:ln>
                  <a:noFill/>
                </a:ln>
                <a:solidFill>
                  <a:schemeClr val="tx1"/>
                </a:solidFill>
                <a:effectLst/>
                <a:latin typeface="Times New Roman" pitchFamily="18" charset="0"/>
              </a:rPr>
              <a:t>marge</a:t>
            </a:r>
            <a:r>
              <a:rPr kumimoji="0" lang="en-US" sz="2000" b="0" i="0" u="none" strike="noStrike" cap="none" normalizeH="0" baseline="0" dirty="0" smtClean="0">
                <a:ln>
                  <a:noFill/>
                </a:ln>
                <a:solidFill>
                  <a:schemeClr val="tx1"/>
                </a:solidFill>
                <a:effectLst/>
                <a:latin typeface="Times New Roman" pitchFamily="18" charset="0"/>
              </a:rPr>
              <a:t> pour les </a:t>
            </a:r>
            <a:r>
              <a:rPr kumimoji="0" lang="en-US" sz="2000" b="0" i="0" u="none" strike="noStrike" cap="none" normalizeH="0" baseline="0" dirty="0" err="1" smtClean="0">
                <a:ln>
                  <a:noFill/>
                </a:ln>
                <a:solidFill>
                  <a:schemeClr val="tx1"/>
                </a:solidFill>
                <a:effectLst/>
                <a:latin typeface="Times New Roman" pitchFamily="18" charset="0"/>
              </a:rPr>
              <a:t>entreprises</a:t>
            </a:r>
            <a:r>
              <a:rPr kumimoji="0" lang="en-US" sz="2000" b="0" i="0" u="none" strike="noStrike" cap="none" normalizeH="0" baseline="0" dirty="0" smtClean="0">
                <a:ln>
                  <a:noFill/>
                </a:ln>
                <a:solidFill>
                  <a:schemeClr val="tx1"/>
                </a:solidFill>
                <a:effectLst/>
                <a:latin typeface="Times New Roman" pitchFamily="18" charset="0"/>
              </a:rPr>
              <a:t> non </a:t>
            </a:r>
            <a:r>
              <a:rPr kumimoji="0" lang="en-US" sz="2000" b="0" i="0" u="none" strike="noStrike" cap="none" normalizeH="0" baseline="0" dirty="0" err="1" smtClean="0">
                <a:ln>
                  <a:noFill/>
                </a:ln>
                <a:solidFill>
                  <a:schemeClr val="tx1"/>
                </a:solidFill>
                <a:effectLst/>
                <a:latin typeface="Times New Roman" pitchFamily="18" charset="0"/>
              </a:rPr>
              <a:t>commerciales</a:t>
            </a:r>
            <a:r>
              <a:rPr kumimoji="0" lang="en-US" sz="2000" b="0" i="0" u="none" strike="noStrike" cap="none" normalizeH="0" baseline="0" dirty="0" smtClean="0">
                <a:ln>
                  <a:noFill/>
                </a:ln>
                <a:solidFill>
                  <a:schemeClr val="tx1"/>
                </a:solidFill>
                <a:effectLst/>
                <a:latin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Il </a:t>
            </a:r>
            <a:r>
              <a:rPr kumimoji="0" lang="en-US" sz="2000" b="0" i="0" u="none" strike="noStrike" cap="none" normalizeH="0" baseline="0" dirty="0" err="1" smtClean="0">
                <a:ln>
                  <a:noFill/>
                </a:ln>
                <a:solidFill>
                  <a:schemeClr val="tx1"/>
                </a:solidFill>
                <a:effectLst/>
                <a:latin typeface="Times New Roman" pitchFamily="18" charset="0"/>
              </a:rPr>
              <a:t>indique</a:t>
            </a:r>
            <a:r>
              <a:rPr kumimoji="0" lang="en-US" sz="2000" b="0" i="0" u="none" strike="noStrike" cap="none" normalizeH="0" baseline="0" dirty="0" smtClean="0">
                <a:ln>
                  <a:noFill/>
                </a:ln>
                <a:solidFill>
                  <a:schemeClr val="tx1"/>
                </a:solidFill>
                <a:effectLst/>
                <a:latin typeface="Times New Roman" pitchFamily="18" charset="0"/>
              </a:rPr>
              <a:t> la part du </a:t>
            </a:r>
            <a:r>
              <a:rPr kumimoji="0" lang="en-US" sz="2000" b="0" i="0" u="none" strike="noStrike" cap="none" normalizeH="0" baseline="0" dirty="0" err="1" smtClean="0">
                <a:ln>
                  <a:noFill/>
                </a:ln>
                <a:solidFill>
                  <a:schemeClr val="tx1"/>
                </a:solidFill>
                <a:effectLst/>
                <a:latin typeface="Times New Roman" pitchFamily="18" charset="0"/>
              </a:rPr>
              <a:t>chiffre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d'affaire</a:t>
            </a:r>
            <a:r>
              <a:rPr kumimoji="0" lang="en-US" sz="2000" b="0" i="0" u="none" strike="noStrike" cap="none" normalizeH="0" baseline="0" dirty="0" smtClean="0">
                <a:ln>
                  <a:noFill/>
                </a:ln>
                <a:solidFill>
                  <a:schemeClr val="tx1"/>
                </a:solidFill>
                <a:effectLst/>
                <a:latin typeface="Times New Roman" pitchFamily="18" charset="0"/>
              </a:rPr>
              <a:t> qui </a:t>
            </a:r>
            <a:r>
              <a:rPr kumimoji="0" lang="en-US" sz="2000" b="0" i="0" u="none" strike="noStrike" cap="none" normalizeH="0" baseline="0" dirty="0" err="1" smtClean="0">
                <a:ln>
                  <a:noFill/>
                </a:ln>
                <a:solidFill>
                  <a:schemeClr val="tx1"/>
                </a:solidFill>
                <a:effectLst/>
                <a:latin typeface="Times New Roman" pitchFamily="18" charset="0"/>
              </a:rPr>
              <a:t>reste</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dans</a:t>
            </a:r>
            <a:r>
              <a:rPr kumimoji="0" lang="en-US" sz="2000" b="0" i="0" u="none" strike="noStrike" cap="none" normalizeH="0" baseline="0" dirty="0" smtClean="0">
                <a:ln>
                  <a:noFill/>
                </a:ln>
                <a:solidFill>
                  <a:schemeClr val="tx1"/>
                </a:solidFill>
                <a:effectLst/>
                <a:latin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rPr>
              <a:t>l'entreprise</a:t>
            </a:r>
            <a:r>
              <a:rPr kumimoji="0" lang="en-US" sz="2000" b="0" i="0" u="none" strike="noStrike" cap="none" normalizeH="0" baseline="0" dirty="0" smtClean="0">
                <a:ln>
                  <a:noFill/>
                </a:ln>
                <a:solidFill>
                  <a:schemeClr val="tx1"/>
                </a:solidFill>
                <a:effectLst/>
                <a:latin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Il </a:t>
            </a:r>
            <a:r>
              <a:rPr kumimoji="0" lang="en-US" sz="2000" b="0" i="0" u="none" strike="noStrike" cap="none" normalizeH="0" baseline="0" dirty="0" err="1" smtClean="0">
                <a:ln>
                  <a:noFill/>
                </a:ln>
                <a:solidFill>
                  <a:schemeClr val="tx1"/>
                </a:solidFill>
                <a:effectLst/>
                <a:latin typeface="Times New Roman" pitchFamily="18" charset="0"/>
              </a:rPr>
              <a:t>importe</a:t>
            </a:r>
            <a:r>
              <a:rPr kumimoji="0" lang="en-US" sz="2000" b="0" i="0" u="none" strike="noStrike" cap="none" normalizeH="0" baseline="0" dirty="0" smtClean="0">
                <a:ln>
                  <a:noFill/>
                </a:ln>
                <a:solidFill>
                  <a:schemeClr val="tx1"/>
                </a:solidFill>
                <a:effectLst/>
                <a:latin typeface="Times New Roman" pitchFamily="18" charset="0"/>
              </a:rPr>
              <a:t> de le comparer avec les </a:t>
            </a:r>
            <a:r>
              <a:rPr kumimoji="0" lang="en-US" sz="2000" b="0" i="0" u="none" strike="noStrike" cap="none" normalizeH="0" baseline="0" dirty="0" err="1" smtClean="0">
                <a:ln>
                  <a:noFill/>
                </a:ln>
                <a:solidFill>
                  <a:schemeClr val="tx1"/>
                </a:solidFill>
                <a:effectLst/>
                <a:latin typeface="Times New Roman" pitchFamily="18" charset="0"/>
              </a:rPr>
              <a:t>concurrents</a:t>
            </a:r>
            <a:r>
              <a:rPr kumimoji="0" lang="en-US" sz="2000" b="0" i="0" u="none" strike="noStrike" cap="none" normalizeH="0" baseline="0" dirty="0" smtClean="0">
                <a:ln>
                  <a:noFill/>
                </a:ln>
                <a:solidFill>
                  <a:schemeClr val="tx1"/>
                </a:solidFill>
                <a:effectLst/>
                <a:latin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76200" y="304800"/>
            <a:ext cx="89154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marge brute ou rentabilité de l’activité ou taux profitabilité :</a:t>
            </a:r>
          </a:p>
        </p:txBody>
      </p:sp>
      <p:sp>
        <p:nvSpPr>
          <p:cNvPr id="68612" name="Text Box 4"/>
          <p:cNvSpPr txBox="1">
            <a:spLocks noChangeArrowheads="1"/>
          </p:cNvSpPr>
          <p:nvPr/>
        </p:nvSpPr>
        <p:spPr bwMode="auto">
          <a:xfrm>
            <a:off x="76200" y="2117725"/>
            <a:ext cx="8458200" cy="701675"/>
          </a:xfrm>
          <a:prstGeom prst="rect">
            <a:avLst/>
          </a:prstGeom>
          <a:noFill/>
          <a:ln w="9525">
            <a:noFill/>
            <a:miter lim="800000"/>
            <a:headEnd/>
            <a:tailEnd/>
          </a:ln>
        </p:spPr>
        <p:txBody>
          <a:bodyPr>
            <a:spAutoFit/>
          </a:bodyPr>
          <a:lstStyle/>
          <a:p>
            <a:pPr algn="just">
              <a:spcBef>
                <a:spcPct val="50000"/>
              </a:spcBef>
            </a:pPr>
            <a:r>
              <a:rPr lang="fr-FR" sz="2000" b="1"/>
              <a:t>Il mesure la capacité de l’entreprise à générer une rentabilité à partir du chiffre d’affaires. </a:t>
            </a:r>
          </a:p>
        </p:txBody>
      </p:sp>
      <p:sp>
        <p:nvSpPr>
          <p:cNvPr id="68616" name="Rectangle 8"/>
          <p:cNvSpPr>
            <a:spLocks noChangeArrowheads="1"/>
          </p:cNvSpPr>
          <p:nvPr/>
        </p:nvSpPr>
        <p:spPr bwMode="auto">
          <a:xfrm>
            <a:off x="76200" y="3276600"/>
            <a:ext cx="89154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rentabilité économique :</a:t>
            </a:r>
          </a:p>
        </p:txBody>
      </p:sp>
      <p:grpSp>
        <p:nvGrpSpPr>
          <p:cNvPr id="2" name="Group 14"/>
          <p:cNvGrpSpPr>
            <a:grpSpLocks/>
          </p:cNvGrpSpPr>
          <p:nvPr/>
        </p:nvGrpSpPr>
        <p:grpSpPr bwMode="auto">
          <a:xfrm>
            <a:off x="1752600" y="3733800"/>
            <a:ext cx="4191000" cy="1066800"/>
            <a:chOff x="1104" y="2352"/>
            <a:chExt cx="2640" cy="672"/>
          </a:xfrm>
        </p:grpSpPr>
        <p:sp>
          <p:nvSpPr>
            <p:cNvPr id="27661" name="Rectangle 9"/>
            <p:cNvSpPr>
              <a:spLocks noChangeArrowheads="1"/>
            </p:cNvSpPr>
            <p:nvPr/>
          </p:nvSpPr>
          <p:spPr bwMode="auto">
            <a:xfrm>
              <a:off x="1152" y="2352"/>
              <a:ext cx="259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EBE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Actif économique ou capitaux investis </a:t>
              </a:r>
              <a:endParaRPr lang="en-US" sz="2000">
                <a:latin typeface="Tms Rmn" charset="0"/>
                <a:cs typeface="Times New Roman" pitchFamily="18" charset="0"/>
              </a:endParaRPr>
            </a:p>
            <a:p>
              <a:pPr marL="342900" indent="-342900">
                <a:spcBef>
                  <a:spcPct val="20000"/>
                </a:spcBef>
              </a:pPr>
              <a:endParaRPr lang="fr-FR" sz="2000"/>
            </a:p>
          </p:txBody>
        </p:sp>
        <p:sp>
          <p:nvSpPr>
            <p:cNvPr id="27662" name="Line 10"/>
            <p:cNvSpPr>
              <a:spLocks noChangeShapeType="1"/>
            </p:cNvSpPr>
            <p:nvPr/>
          </p:nvSpPr>
          <p:spPr bwMode="auto">
            <a:xfrm>
              <a:off x="1104" y="2650"/>
              <a:ext cx="2640" cy="0"/>
            </a:xfrm>
            <a:prstGeom prst="line">
              <a:avLst/>
            </a:prstGeom>
            <a:noFill/>
            <a:ln w="9525">
              <a:solidFill>
                <a:schemeClr val="tx1"/>
              </a:solidFill>
              <a:round/>
              <a:headEnd/>
              <a:tailEnd/>
            </a:ln>
          </p:spPr>
          <p:txBody>
            <a:bodyPr/>
            <a:lstStyle/>
            <a:p>
              <a:endParaRPr lang="fr-FR"/>
            </a:p>
          </p:txBody>
        </p:sp>
      </p:grpSp>
      <p:sp>
        <p:nvSpPr>
          <p:cNvPr id="68619" name="Text Box 11"/>
          <p:cNvSpPr txBox="1">
            <a:spLocks noChangeArrowheads="1"/>
          </p:cNvSpPr>
          <p:nvPr/>
        </p:nvSpPr>
        <p:spPr bwMode="auto">
          <a:xfrm>
            <a:off x="76200" y="4724400"/>
            <a:ext cx="8458200" cy="396875"/>
          </a:xfrm>
          <a:prstGeom prst="rect">
            <a:avLst/>
          </a:prstGeom>
          <a:noFill/>
          <a:ln w="9525">
            <a:noFill/>
            <a:miter lim="800000"/>
            <a:headEnd/>
            <a:tailEnd/>
          </a:ln>
        </p:spPr>
        <p:txBody>
          <a:bodyPr>
            <a:spAutoFit/>
          </a:bodyPr>
          <a:lstStyle/>
          <a:p>
            <a:pPr algn="just">
              <a:spcBef>
                <a:spcPct val="50000"/>
              </a:spcBef>
            </a:pPr>
            <a:r>
              <a:rPr lang="fr-FR" sz="2000" b="1"/>
              <a:t>Il mesure la capacité de l’entreprise à rentabiliser ses investissements. </a:t>
            </a:r>
          </a:p>
        </p:txBody>
      </p:sp>
      <p:grpSp>
        <p:nvGrpSpPr>
          <p:cNvPr id="3" name="Group 13"/>
          <p:cNvGrpSpPr>
            <a:grpSpLocks/>
          </p:cNvGrpSpPr>
          <p:nvPr/>
        </p:nvGrpSpPr>
        <p:grpSpPr bwMode="auto">
          <a:xfrm>
            <a:off x="152400" y="762000"/>
            <a:ext cx="8991600" cy="1066800"/>
            <a:chOff x="96" y="480"/>
            <a:chExt cx="5664" cy="672"/>
          </a:xfrm>
        </p:grpSpPr>
        <p:sp>
          <p:nvSpPr>
            <p:cNvPr id="27656" name="Rectangle 3"/>
            <p:cNvSpPr>
              <a:spLocks noChangeArrowheads="1"/>
            </p:cNvSpPr>
            <p:nvPr/>
          </p:nvSpPr>
          <p:spPr bwMode="auto">
            <a:xfrm>
              <a:off x="96" y="480"/>
              <a:ext cx="259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EBE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CA HT</a:t>
              </a:r>
              <a:endParaRPr lang="en-US" sz="2000">
                <a:latin typeface="Tms Rmn" charset="0"/>
                <a:cs typeface="Times New Roman" pitchFamily="18" charset="0"/>
              </a:endParaRPr>
            </a:p>
            <a:p>
              <a:pPr marL="342900" indent="-342900">
                <a:spcBef>
                  <a:spcPct val="20000"/>
                </a:spcBef>
              </a:pPr>
              <a:endParaRPr lang="fr-FR" sz="2000"/>
            </a:p>
          </p:txBody>
        </p:sp>
        <p:sp>
          <p:nvSpPr>
            <p:cNvPr id="27657" name="Line 5"/>
            <p:cNvSpPr>
              <a:spLocks noChangeShapeType="1"/>
            </p:cNvSpPr>
            <p:nvPr/>
          </p:nvSpPr>
          <p:spPr bwMode="auto">
            <a:xfrm>
              <a:off x="576" y="768"/>
              <a:ext cx="1632" cy="0"/>
            </a:xfrm>
            <a:prstGeom prst="line">
              <a:avLst/>
            </a:prstGeom>
            <a:noFill/>
            <a:ln w="9525">
              <a:solidFill>
                <a:schemeClr val="tx1"/>
              </a:solidFill>
              <a:round/>
              <a:headEnd/>
              <a:tailEnd/>
            </a:ln>
          </p:spPr>
          <p:txBody>
            <a:bodyPr/>
            <a:lstStyle/>
            <a:p>
              <a:endParaRPr lang="fr-FR"/>
            </a:p>
          </p:txBody>
        </p:sp>
        <p:sp>
          <p:nvSpPr>
            <p:cNvPr id="27658" name="Rectangle 6"/>
            <p:cNvSpPr>
              <a:spLocks noChangeArrowheads="1"/>
            </p:cNvSpPr>
            <p:nvPr/>
          </p:nvSpPr>
          <p:spPr bwMode="auto">
            <a:xfrm>
              <a:off x="3120" y="480"/>
              <a:ext cx="2640"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EBE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Production </a:t>
              </a:r>
              <a:endParaRPr lang="en-US" sz="2000">
                <a:latin typeface="Tms Rmn" charset="0"/>
                <a:cs typeface="Times New Roman" pitchFamily="18" charset="0"/>
              </a:endParaRPr>
            </a:p>
            <a:p>
              <a:pPr marL="342900" indent="-342900">
                <a:spcBef>
                  <a:spcPct val="20000"/>
                </a:spcBef>
              </a:pPr>
              <a:endParaRPr lang="fr-FR" sz="2000"/>
            </a:p>
          </p:txBody>
        </p:sp>
        <p:sp>
          <p:nvSpPr>
            <p:cNvPr id="27659" name="Line 7"/>
            <p:cNvSpPr>
              <a:spLocks noChangeShapeType="1"/>
            </p:cNvSpPr>
            <p:nvPr/>
          </p:nvSpPr>
          <p:spPr bwMode="auto">
            <a:xfrm>
              <a:off x="3648" y="778"/>
              <a:ext cx="1632" cy="0"/>
            </a:xfrm>
            <a:prstGeom prst="line">
              <a:avLst/>
            </a:prstGeom>
            <a:noFill/>
            <a:ln w="9525">
              <a:solidFill>
                <a:schemeClr val="tx1"/>
              </a:solidFill>
              <a:round/>
              <a:headEnd/>
              <a:tailEnd/>
            </a:ln>
          </p:spPr>
          <p:txBody>
            <a:bodyPr/>
            <a:lstStyle/>
            <a:p>
              <a:endParaRPr lang="fr-FR"/>
            </a:p>
          </p:txBody>
        </p:sp>
        <p:sp>
          <p:nvSpPr>
            <p:cNvPr id="27660" name="Text Box 12"/>
            <p:cNvSpPr txBox="1">
              <a:spLocks noChangeArrowheads="1"/>
            </p:cNvSpPr>
            <p:nvPr/>
          </p:nvSpPr>
          <p:spPr bwMode="auto">
            <a:xfrm>
              <a:off x="2400" y="624"/>
              <a:ext cx="1008" cy="288"/>
            </a:xfrm>
            <a:prstGeom prst="rect">
              <a:avLst/>
            </a:prstGeom>
            <a:noFill/>
            <a:ln w="9525">
              <a:noFill/>
              <a:miter lim="800000"/>
              <a:headEnd/>
              <a:tailEnd/>
            </a:ln>
          </p:spPr>
          <p:txBody>
            <a:bodyPr>
              <a:spAutoFit/>
            </a:bodyPr>
            <a:lstStyle/>
            <a:p>
              <a:pPr algn="ctr">
                <a:spcBef>
                  <a:spcPct val="50000"/>
                </a:spcBef>
              </a:pPr>
              <a:r>
                <a:rPr lang="fr-FR" sz="2400"/>
                <a:t>Ou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500" fill="hold"/>
                                        <p:tgtEl>
                                          <p:spTgt spid="68610"/>
                                        </p:tgtEl>
                                        <p:attrNameLst>
                                          <p:attrName>ppt_x</p:attrName>
                                        </p:attrNameLst>
                                      </p:cBhvr>
                                      <p:tavLst>
                                        <p:tav tm="0">
                                          <p:val>
                                            <p:strVal val="0-#ppt_w/2"/>
                                          </p:val>
                                        </p:tav>
                                        <p:tav tm="100000">
                                          <p:val>
                                            <p:strVal val="#ppt_x"/>
                                          </p:val>
                                        </p:tav>
                                      </p:tavLst>
                                    </p:anim>
                                    <p:anim calcmode="lin" valueType="num">
                                      <p:cBhvr additive="base">
                                        <p:cTn id="8"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2"/>
                                        </p:tgtEl>
                                        <p:attrNameLst>
                                          <p:attrName>style.visibility</p:attrName>
                                        </p:attrNameLst>
                                      </p:cBhvr>
                                      <p:to>
                                        <p:strVal val="visible"/>
                                      </p:to>
                                    </p:set>
                                    <p:anim calcmode="lin" valueType="num">
                                      <p:cBhvr additive="base">
                                        <p:cTn id="19" dur="500" fill="hold"/>
                                        <p:tgtEl>
                                          <p:spTgt spid="68612"/>
                                        </p:tgtEl>
                                        <p:attrNameLst>
                                          <p:attrName>ppt_x</p:attrName>
                                        </p:attrNameLst>
                                      </p:cBhvr>
                                      <p:tavLst>
                                        <p:tav tm="0">
                                          <p:val>
                                            <p:strVal val="0-#ppt_w/2"/>
                                          </p:val>
                                        </p:tav>
                                        <p:tav tm="100000">
                                          <p:val>
                                            <p:strVal val="#ppt_x"/>
                                          </p:val>
                                        </p:tav>
                                      </p:tavLst>
                                    </p:anim>
                                    <p:anim calcmode="lin" valueType="num">
                                      <p:cBhvr additive="base">
                                        <p:cTn id="20"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6"/>
                                        </p:tgtEl>
                                        <p:attrNameLst>
                                          <p:attrName>style.visibility</p:attrName>
                                        </p:attrNameLst>
                                      </p:cBhvr>
                                      <p:to>
                                        <p:strVal val="visible"/>
                                      </p:to>
                                    </p:set>
                                    <p:anim calcmode="lin" valueType="num">
                                      <p:cBhvr additive="base">
                                        <p:cTn id="25" dur="500" fill="hold"/>
                                        <p:tgtEl>
                                          <p:spTgt spid="68616"/>
                                        </p:tgtEl>
                                        <p:attrNameLst>
                                          <p:attrName>ppt_x</p:attrName>
                                        </p:attrNameLst>
                                      </p:cBhvr>
                                      <p:tavLst>
                                        <p:tav tm="0">
                                          <p:val>
                                            <p:strVal val="0-#ppt_w/2"/>
                                          </p:val>
                                        </p:tav>
                                        <p:tav tm="100000">
                                          <p:val>
                                            <p:strVal val="#ppt_x"/>
                                          </p:val>
                                        </p:tav>
                                      </p:tavLst>
                                    </p:anim>
                                    <p:anim calcmode="lin" valueType="num">
                                      <p:cBhvr additive="base">
                                        <p:cTn id="26"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619"/>
                                        </p:tgtEl>
                                        <p:attrNameLst>
                                          <p:attrName>style.visibility</p:attrName>
                                        </p:attrNameLst>
                                      </p:cBhvr>
                                      <p:to>
                                        <p:strVal val="visible"/>
                                      </p:to>
                                    </p:set>
                                    <p:anim calcmode="lin" valueType="num">
                                      <p:cBhvr additive="base">
                                        <p:cTn id="37" dur="500" fill="hold"/>
                                        <p:tgtEl>
                                          <p:spTgt spid="68619"/>
                                        </p:tgtEl>
                                        <p:attrNameLst>
                                          <p:attrName>ppt_x</p:attrName>
                                        </p:attrNameLst>
                                      </p:cBhvr>
                                      <p:tavLst>
                                        <p:tav tm="0">
                                          <p:val>
                                            <p:strVal val="0-#ppt_w/2"/>
                                          </p:val>
                                        </p:tav>
                                        <p:tav tm="100000">
                                          <p:val>
                                            <p:strVal val="#ppt_x"/>
                                          </p:val>
                                        </p:tav>
                                      </p:tavLst>
                                    </p:anim>
                                    <p:anim calcmode="lin" valueType="num">
                                      <p:cBhvr additive="base">
                                        <p:cTn id="38" dur="500" fill="hold"/>
                                        <p:tgtEl>
                                          <p:spTgt spid="686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2" grpId="0" autoUpdateAnimBg="0"/>
      <p:bldP spid="68616" grpId="0" autoUpdateAnimBg="0"/>
      <p:bldP spid="6861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descr="http://ressources.aunege.fr/nuxeo/site/esupversions/a5f34a95-96f7-4009-8043-3d240135c411/AnaFinPax/res/2_3_1_formule3.jpg"/>
          <p:cNvPicPr>
            <a:picLocks noChangeAspect="1" noChangeArrowheads="1"/>
          </p:cNvPicPr>
          <p:nvPr/>
        </p:nvPicPr>
        <p:blipFill>
          <a:blip r:embed="rId2" cstate="print"/>
          <a:srcRect/>
          <a:stretch>
            <a:fillRect/>
          </a:stretch>
        </p:blipFill>
        <p:spPr bwMode="auto">
          <a:xfrm>
            <a:off x="3275856" y="836712"/>
            <a:ext cx="2362200" cy="533400"/>
          </a:xfrm>
          <a:prstGeom prst="rect">
            <a:avLst/>
          </a:prstGeom>
          <a:noFill/>
        </p:spPr>
      </p:pic>
      <p:sp>
        <p:nvSpPr>
          <p:cNvPr id="3" name="Rectangle 2"/>
          <p:cNvSpPr/>
          <p:nvPr/>
        </p:nvSpPr>
        <p:spPr>
          <a:xfrm>
            <a:off x="539552" y="2305616"/>
            <a:ext cx="8136904" cy="707886"/>
          </a:xfrm>
          <a:prstGeom prst="rect">
            <a:avLst/>
          </a:prstGeom>
        </p:spPr>
        <p:txBody>
          <a:bodyPr wrap="square">
            <a:spAutoFit/>
          </a:bodyPr>
          <a:lstStyle/>
          <a:p>
            <a:r>
              <a:rPr lang="fr-FR" sz="2000" dirty="0" smtClean="0"/>
              <a:t>Le taux de VA permet de déduire l'activité de l'entreprise.</a:t>
            </a:r>
          </a:p>
          <a:p>
            <a:r>
              <a:rPr lang="fr-FR" sz="2000" dirty="0" smtClean="0"/>
              <a:t> Un ratio supérieur à 30% indique qu'il s'agit d'une entreprise industrielle.</a:t>
            </a:r>
            <a:endParaRPr lang="fr-FR" sz="2000" dirty="0"/>
          </a:p>
        </p:txBody>
      </p:sp>
      <p:sp>
        <p:nvSpPr>
          <p:cNvPr id="4" name="Rectangle 10"/>
          <p:cNvSpPr>
            <a:spLocks noChangeArrowheads="1"/>
          </p:cNvSpPr>
          <p:nvPr/>
        </p:nvSpPr>
        <p:spPr bwMode="auto">
          <a:xfrm>
            <a:off x="611560" y="260648"/>
            <a:ext cx="7315200" cy="365125"/>
          </a:xfrm>
          <a:prstGeom prst="rect">
            <a:avLst/>
          </a:prstGeom>
          <a:noFill/>
          <a:ln w="9525">
            <a:noFill/>
            <a:miter lim="800000"/>
            <a:headEnd/>
            <a:tailEnd/>
          </a:ln>
          <a:effectLst/>
        </p:spPr>
        <p:txBody>
          <a:bodyPr anchor="ctr"/>
          <a:lstStyle/>
          <a:p>
            <a:pPr>
              <a:defRPr/>
            </a:pPr>
            <a:r>
              <a:rPr lang="fr-FR" sz="2400" b="1" i="1" u="sng" dirty="0">
                <a:solidFill>
                  <a:srgbClr val="FF3300"/>
                </a:solidFill>
                <a:effectLst>
                  <a:outerShdw blurRad="38100" dist="38100" dir="2700000" algn="tl">
                    <a:srgbClr val="C0C0C0"/>
                  </a:outerShdw>
                </a:effectLst>
              </a:rPr>
              <a:t>Taux d’intégration :</a:t>
            </a:r>
          </a:p>
        </p:txBody>
      </p:sp>
      <p:sp>
        <p:nvSpPr>
          <p:cNvPr id="5" name="Rectangle 11"/>
          <p:cNvSpPr>
            <a:spLocks noChangeArrowheads="1"/>
          </p:cNvSpPr>
          <p:nvPr/>
        </p:nvSpPr>
        <p:spPr bwMode="auto">
          <a:xfrm>
            <a:off x="971600" y="3429000"/>
            <a:ext cx="6781800" cy="1066800"/>
          </a:xfrm>
          <a:prstGeom prst="rect">
            <a:avLst/>
          </a:prstGeom>
          <a:noFill/>
          <a:ln w="9525">
            <a:noFill/>
            <a:miter lim="800000"/>
            <a:headEnd/>
            <a:tailEnd/>
          </a:ln>
        </p:spPr>
        <p:txBody>
          <a:bodyPr/>
          <a:lstStyle/>
          <a:p>
            <a:pPr marL="342900" indent="-342900" algn="ctr">
              <a:spcBef>
                <a:spcPct val="20000"/>
              </a:spcBef>
            </a:pPr>
            <a:r>
              <a:rPr lang="fr-FR" sz="2000" dirty="0">
                <a:cs typeface="Times New Roman" pitchFamily="18" charset="0"/>
              </a:rPr>
              <a:t>VA </a:t>
            </a:r>
            <a:r>
              <a:rPr lang="fr-FR" dirty="0">
                <a:cs typeface="Times New Roman" pitchFamily="18" charset="0"/>
              </a:rPr>
              <a:t> </a:t>
            </a:r>
            <a:endParaRPr lang="fr-FR" sz="2000" dirty="0">
              <a:cs typeface="Times New Roman" pitchFamily="18" charset="0"/>
            </a:endParaRPr>
          </a:p>
          <a:p>
            <a:pPr marL="342900" indent="-342900" algn="ctr">
              <a:spcBef>
                <a:spcPct val="20000"/>
              </a:spcBef>
            </a:pPr>
            <a:r>
              <a:rPr lang="fr-FR" sz="2000" dirty="0">
                <a:cs typeface="Times New Roman" pitchFamily="18" charset="0"/>
              </a:rPr>
              <a:t>CA HT ou production de l’exercice</a:t>
            </a:r>
            <a:endParaRPr lang="en-US" sz="2000" dirty="0">
              <a:latin typeface="Tms Rmn" charset="0"/>
              <a:cs typeface="Times New Roman" pitchFamily="18" charset="0"/>
            </a:endParaRPr>
          </a:p>
          <a:p>
            <a:pPr marL="342900" indent="-342900">
              <a:spcBef>
                <a:spcPct val="20000"/>
              </a:spcBef>
            </a:pPr>
            <a:endParaRPr lang="fr-FR" sz="2000" dirty="0"/>
          </a:p>
        </p:txBody>
      </p:sp>
      <p:sp>
        <p:nvSpPr>
          <p:cNvPr id="6" name="Line 12"/>
          <p:cNvSpPr>
            <a:spLocks noChangeShapeType="1"/>
          </p:cNvSpPr>
          <p:nvPr/>
        </p:nvSpPr>
        <p:spPr bwMode="auto">
          <a:xfrm>
            <a:off x="2267744" y="3933056"/>
            <a:ext cx="4191000" cy="1588"/>
          </a:xfrm>
          <a:prstGeom prst="line">
            <a:avLst/>
          </a:prstGeom>
          <a:noFill/>
          <a:ln w="9525">
            <a:solidFill>
              <a:schemeClr val="tx1"/>
            </a:solidFill>
            <a:round/>
            <a:headEnd/>
            <a:tailEnd/>
          </a:ln>
        </p:spPr>
        <p:txBody>
          <a:bodyPr/>
          <a:lstStyle/>
          <a:p>
            <a:endParaRPr lang="fr-FR"/>
          </a:p>
        </p:txBody>
      </p:sp>
      <p:sp>
        <p:nvSpPr>
          <p:cNvPr id="7" name="Text Box 13"/>
          <p:cNvSpPr txBox="1">
            <a:spLocks noChangeArrowheads="1"/>
          </p:cNvSpPr>
          <p:nvPr/>
        </p:nvSpPr>
        <p:spPr bwMode="auto">
          <a:xfrm>
            <a:off x="395536" y="4653136"/>
            <a:ext cx="8458200" cy="701675"/>
          </a:xfrm>
          <a:prstGeom prst="rect">
            <a:avLst/>
          </a:prstGeom>
          <a:noFill/>
          <a:ln w="9525">
            <a:noFill/>
            <a:miter lim="800000"/>
            <a:headEnd/>
            <a:tailEnd/>
          </a:ln>
        </p:spPr>
        <p:txBody>
          <a:bodyPr>
            <a:spAutoFit/>
          </a:bodyPr>
          <a:lstStyle/>
          <a:p>
            <a:pPr algn="just">
              <a:spcBef>
                <a:spcPct val="50000"/>
              </a:spcBef>
            </a:pPr>
            <a:r>
              <a:rPr lang="fr-FR" sz="2000" b="1" dirty="0"/>
              <a:t>Il mesure le taux d’intégration de l’entreprise dans le processus de production ainsi que le poids de charges externes.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28600" y="228600"/>
            <a:ext cx="7315200" cy="457200"/>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marque</a:t>
            </a:r>
          </a:p>
        </p:txBody>
      </p:sp>
      <p:grpSp>
        <p:nvGrpSpPr>
          <p:cNvPr id="2" name="Group 11"/>
          <p:cNvGrpSpPr>
            <a:grpSpLocks/>
          </p:cNvGrpSpPr>
          <p:nvPr/>
        </p:nvGrpSpPr>
        <p:grpSpPr bwMode="auto">
          <a:xfrm>
            <a:off x="228600" y="762000"/>
            <a:ext cx="6781800" cy="1066800"/>
            <a:chOff x="144" y="480"/>
            <a:chExt cx="4272" cy="672"/>
          </a:xfrm>
        </p:grpSpPr>
        <p:sp>
          <p:nvSpPr>
            <p:cNvPr id="19466" name="Rectangle 3"/>
            <p:cNvSpPr>
              <a:spLocks noChangeArrowheads="1"/>
            </p:cNvSpPr>
            <p:nvPr/>
          </p:nvSpPr>
          <p:spPr bwMode="auto">
            <a:xfrm>
              <a:off x="144" y="480"/>
              <a:ext cx="427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Marge commerciale</a:t>
              </a:r>
              <a:r>
                <a:rPr lang="fr-FR" sz="2000" u="sng">
                  <a:cs typeface="Times New Roman" pitchFamily="18" charset="0"/>
                </a:rPr>
                <a:t> </a:t>
              </a:r>
            </a:p>
            <a:p>
              <a:pPr marL="342900" indent="-342900" algn="ctr">
                <a:spcBef>
                  <a:spcPct val="20000"/>
                </a:spcBef>
              </a:pPr>
              <a:endParaRPr lang="fr-FR" sz="2000" u="sng">
                <a:cs typeface="Times New Roman" pitchFamily="18" charset="0"/>
              </a:endParaRPr>
            </a:p>
            <a:p>
              <a:pPr marL="342900" indent="-342900" algn="ctr">
                <a:spcBef>
                  <a:spcPct val="20000"/>
                </a:spcBef>
              </a:pPr>
              <a:r>
                <a:rPr lang="fr-FR" sz="2000">
                  <a:cs typeface="Times New Roman" pitchFamily="18" charset="0"/>
                </a:rPr>
                <a:t>Ventes de marchandises HT</a:t>
              </a:r>
              <a:endParaRPr lang="en-US" sz="2000">
                <a:latin typeface="Tms Rmn" charset="0"/>
                <a:cs typeface="Times New Roman" pitchFamily="18" charset="0"/>
              </a:endParaRPr>
            </a:p>
            <a:p>
              <a:pPr marL="342900" indent="-342900">
                <a:spcBef>
                  <a:spcPct val="20000"/>
                </a:spcBef>
              </a:pPr>
              <a:endParaRPr lang="fr-FR" sz="2000"/>
            </a:p>
          </p:txBody>
        </p:sp>
        <p:sp>
          <p:nvSpPr>
            <p:cNvPr id="19467" name="Line 4"/>
            <p:cNvSpPr>
              <a:spLocks noChangeShapeType="1"/>
            </p:cNvSpPr>
            <p:nvPr/>
          </p:nvSpPr>
          <p:spPr bwMode="auto">
            <a:xfrm>
              <a:off x="864" y="816"/>
              <a:ext cx="2640" cy="0"/>
            </a:xfrm>
            <a:prstGeom prst="line">
              <a:avLst/>
            </a:prstGeom>
            <a:noFill/>
            <a:ln w="9525">
              <a:solidFill>
                <a:schemeClr val="tx1"/>
              </a:solidFill>
              <a:round/>
              <a:headEnd/>
              <a:tailEnd/>
            </a:ln>
          </p:spPr>
          <p:txBody>
            <a:bodyPr/>
            <a:lstStyle/>
            <a:p>
              <a:endParaRPr lang="fr-FR"/>
            </a:p>
          </p:txBody>
        </p:sp>
      </p:grpSp>
      <p:sp>
        <p:nvSpPr>
          <p:cNvPr id="63494" name="Text Box 6"/>
          <p:cNvSpPr txBox="1">
            <a:spLocks noChangeArrowheads="1"/>
          </p:cNvSpPr>
          <p:nvPr/>
        </p:nvSpPr>
        <p:spPr bwMode="auto">
          <a:xfrm>
            <a:off x="152400" y="2209800"/>
            <a:ext cx="8458200" cy="701675"/>
          </a:xfrm>
          <a:prstGeom prst="rect">
            <a:avLst/>
          </a:prstGeom>
          <a:noFill/>
          <a:ln w="9525">
            <a:noFill/>
            <a:miter lim="800000"/>
            <a:headEnd/>
            <a:tailEnd/>
          </a:ln>
        </p:spPr>
        <p:txBody>
          <a:bodyPr>
            <a:spAutoFit/>
          </a:bodyPr>
          <a:lstStyle/>
          <a:p>
            <a:pPr algn="just">
              <a:spcBef>
                <a:spcPct val="50000"/>
              </a:spcBef>
            </a:pPr>
            <a:r>
              <a:rPr lang="fr-FR" sz="2000" b="1"/>
              <a:t>Ce ratio mesure l’évolution de la performance de l’activité commerciale de l’entreprise.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0-#ppt_w/2"/>
                                          </p:val>
                                        </p:tav>
                                        <p:tav tm="100000">
                                          <p:val>
                                            <p:strVal val="#ppt_x"/>
                                          </p:val>
                                        </p:tav>
                                      </p:tavLst>
                                    </p:anim>
                                    <p:anim calcmode="lin" valueType="num">
                                      <p:cBhvr additive="base">
                                        <p:cTn id="8"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additive="base">
                                        <p:cTn id="19" dur="500" fill="hold"/>
                                        <p:tgtEl>
                                          <p:spTgt spid="63494"/>
                                        </p:tgtEl>
                                        <p:attrNameLst>
                                          <p:attrName>ppt_x</p:attrName>
                                        </p:attrNameLst>
                                      </p:cBhvr>
                                      <p:tavLst>
                                        <p:tav tm="0">
                                          <p:val>
                                            <p:strVal val="0-#ppt_w/2"/>
                                          </p:val>
                                        </p:tav>
                                        <p:tav tm="100000">
                                          <p:val>
                                            <p:strVal val="#ppt_x"/>
                                          </p:val>
                                        </p:tav>
                                      </p:tavLst>
                                    </p:anim>
                                    <p:anim calcmode="lin" valueType="num">
                                      <p:cBhvr additive="base">
                                        <p:cTn id="20" dur="500" fill="hold"/>
                                        <p:tgtEl>
                                          <p:spTgt spid="63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692696"/>
            <a:ext cx="4067075" cy="523220"/>
          </a:xfrm>
          <a:prstGeom prst="rect">
            <a:avLst/>
          </a:prstGeom>
        </p:spPr>
        <p:txBody>
          <a:bodyPr wrap="none">
            <a:spAutoFit/>
          </a:bodyPr>
          <a:lstStyle/>
          <a:p>
            <a:r>
              <a:rPr lang="fr-FR" b="1" dirty="0" smtClean="0"/>
              <a:t>Sur l'activité économique</a:t>
            </a:r>
            <a:endParaRPr lang="fr-FR" b="1" dirty="0"/>
          </a:p>
        </p:txBody>
      </p:sp>
      <p:pic>
        <p:nvPicPr>
          <p:cNvPr id="141314" name="Picture 2" descr="http://ressources.aunege.fr/nuxeo/site/esupversions/a5f34a95-96f7-4009-8043-3d240135c411/AnaFinPax/res/2_3_2_formule1.jpg"/>
          <p:cNvPicPr>
            <a:picLocks noChangeAspect="1" noChangeArrowheads="1"/>
          </p:cNvPicPr>
          <p:nvPr/>
        </p:nvPicPr>
        <p:blipFill>
          <a:blip r:embed="rId2" cstate="print"/>
          <a:srcRect/>
          <a:stretch>
            <a:fillRect/>
          </a:stretch>
        </p:blipFill>
        <p:spPr bwMode="auto">
          <a:xfrm>
            <a:off x="2267744" y="1700808"/>
            <a:ext cx="4295775" cy="695325"/>
          </a:xfrm>
          <a:prstGeom prst="rect">
            <a:avLst/>
          </a:prstGeom>
          <a:noFill/>
        </p:spPr>
      </p:pic>
      <p:sp>
        <p:nvSpPr>
          <p:cNvPr id="4" name="Rectangle 3"/>
          <p:cNvSpPr/>
          <p:nvPr/>
        </p:nvSpPr>
        <p:spPr>
          <a:xfrm>
            <a:off x="251520" y="2708920"/>
            <a:ext cx="8640960" cy="707886"/>
          </a:xfrm>
          <a:prstGeom prst="rect">
            <a:avLst/>
          </a:prstGeom>
        </p:spPr>
        <p:txBody>
          <a:bodyPr wrap="square">
            <a:spAutoFit/>
          </a:bodyPr>
          <a:lstStyle/>
          <a:p>
            <a:r>
              <a:rPr lang="fr-FR" sz="2000" dirty="0" smtClean="0"/>
              <a:t>Il est intéressant d'analyser l'usage qui est fait de la VA au sein de l'entreprise.</a:t>
            </a:r>
          </a:p>
          <a:p>
            <a:r>
              <a:rPr lang="fr-FR" sz="2000" dirty="0" smtClean="0"/>
              <a:t>En moyenne, en France, les salaires représentent 60% de la VA .</a:t>
            </a:r>
            <a:endParaRPr lang="fr-FR" sz="2000" dirty="0"/>
          </a:p>
        </p:txBody>
      </p:sp>
      <p:pic>
        <p:nvPicPr>
          <p:cNvPr id="141316" name="Picture 4" descr="http://ressources.aunege.fr/nuxeo/site/esupversions/a5f34a95-96f7-4009-8043-3d240135c411/AnaFinPax/res/2_3_2_formule2.jpg"/>
          <p:cNvPicPr>
            <a:picLocks noChangeAspect="1" noChangeArrowheads="1"/>
          </p:cNvPicPr>
          <p:nvPr/>
        </p:nvPicPr>
        <p:blipFill>
          <a:blip r:embed="rId3" cstate="print"/>
          <a:srcRect/>
          <a:stretch>
            <a:fillRect/>
          </a:stretch>
        </p:blipFill>
        <p:spPr bwMode="auto">
          <a:xfrm>
            <a:off x="2411760" y="3717032"/>
            <a:ext cx="4162425" cy="381000"/>
          </a:xfrm>
          <a:prstGeom prst="rect">
            <a:avLst/>
          </a:prstGeom>
          <a:noFill/>
        </p:spPr>
      </p:pic>
      <p:sp>
        <p:nvSpPr>
          <p:cNvPr id="6" name="Rectangle 5"/>
          <p:cNvSpPr/>
          <p:nvPr/>
        </p:nvSpPr>
        <p:spPr>
          <a:xfrm>
            <a:off x="323528" y="4509120"/>
            <a:ext cx="8208912" cy="707886"/>
          </a:xfrm>
          <a:prstGeom prst="rect">
            <a:avLst/>
          </a:prstGeom>
        </p:spPr>
        <p:txBody>
          <a:bodyPr wrap="square">
            <a:spAutoFit/>
          </a:bodyPr>
          <a:lstStyle/>
          <a:p>
            <a:r>
              <a:rPr lang="fr-FR" sz="2000" dirty="0" smtClean="0"/>
              <a:t>Ce taux est très important. Il utilise un poste du bilan, nous y reviendrons dans le module suivant.</a:t>
            </a:r>
            <a:endParaRPr lang="fr-F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ChangeArrowheads="1"/>
          </p:cNvSpPr>
          <p:nvPr/>
        </p:nvSpPr>
        <p:spPr bwMode="auto">
          <a:xfrm>
            <a:off x="228600" y="228600"/>
            <a:ext cx="73152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Partage de la valeur ajoutée :</a:t>
            </a:r>
          </a:p>
        </p:txBody>
      </p:sp>
      <p:sp>
        <p:nvSpPr>
          <p:cNvPr id="66565" name="Text Box 1029"/>
          <p:cNvSpPr txBox="1">
            <a:spLocks noChangeArrowheads="1"/>
          </p:cNvSpPr>
          <p:nvPr/>
        </p:nvSpPr>
        <p:spPr bwMode="auto">
          <a:xfrm>
            <a:off x="152400" y="1279525"/>
            <a:ext cx="8458200" cy="701675"/>
          </a:xfrm>
          <a:prstGeom prst="rect">
            <a:avLst/>
          </a:prstGeom>
          <a:noFill/>
          <a:ln w="9525">
            <a:noFill/>
            <a:miter lim="800000"/>
            <a:headEnd/>
            <a:tailEnd/>
          </a:ln>
        </p:spPr>
        <p:txBody>
          <a:bodyPr>
            <a:spAutoFit/>
          </a:bodyPr>
          <a:lstStyle/>
          <a:p>
            <a:pPr algn="just">
              <a:spcBef>
                <a:spcPct val="50000"/>
              </a:spcBef>
            </a:pPr>
            <a:r>
              <a:rPr lang="fr-FR" sz="2000" b="1"/>
              <a:t>Il mesure la part de richesse qui sert à rémunérer les apporteurs de capitaux et à renouveler le capital investi. </a:t>
            </a:r>
          </a:p>
        </p:txBody>
      </p:sp>
      <p:grpSp>
        <p:nvGrpSpPr>
          <p:cNvPr id="2" name="Group 1049"/>
          <p:cNvGrpSpPr>
            <a:grpSpLocks/>
          </p:cNvGrpSpPr>
          <p:nvPr/>
        </p:nvGrpSpPr>
        <p:grpSpPr bwMode="auto">
          <a:xfrm>
            <a:off x="1828800" y="365125"/>
            <a:ext cx="5257800" cy="1066800"/>
            <a:chOff x="1152" y="230"/>
            <a:chExt cx="3312" cy="672"/>
          </a:xfrm>
        </p:grpSpPr>
        <p:sp>
          <p:nvSpPr>
            <p:cNvPr id="26634" name="Rectangle 1027"/>
            <p:cNvSpPr>
              <a:spLocks noChangeArrowheads="1"/>
            </p:cNvSpPr>
            <p:nvPr/>
          </p:nvSpPr>
          <p:spPr bwMode="auto">
            <a:xfrm>
              <a:off x="1152" y="230"/>
              <a:ext cx="331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EBE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VA</a:t>
              </a:r>
              <a:endParaRPr lang="en-US" sz="2000">
                <a:latin typeface="Tms Rmn" charset="0"/>
                <a:cs typeface="Times New Roman" pitchFamily="18" charset="0"/>
              </a:endParaRPr>
            </a:p>
            <a:p>
              <a:pPr marL="342900" indent="-342900">
                <a:spcBef>
                  <a:spcPct val="20000"/>
                </a:spcBef>
              </a:pPr>
              <a:endParaRPr lang="fr-FR" sz="2000"/>
            </a:p>
          </p:txBody>
        </p:sp>
        <p:sp>
          <p:nvSpPr>
            <p:cNvPr id="26635" name="Line 1030"/>
            <p:cNvSpPr>
              <a:spLocks noChangeShapeType="1"/>
            </p:cNvSpPr>
            <p:nvPr/>
          </p:nvSpPr>
          <p:spPr bwMode="auto">
            <a:xfrm>
              <a:off x="2016" y="528"/>
              <a:ext cx="1632" cy="0"/>
            </a:xfrm>
            <a:prstGeom prst="line">
              <a:avLst/>
            </a:prstGeom>
            <a:noFill/>
            <a:ln w="9525">
              <a:solidFill>
                <a:schemeClr val="tx1"/>
              </a:solidFill>
              <a:round/>
              <a:headEnd/>
              <a:tailEnd/>
            </a:ln>
          </p:spPr>
          <p:txBody>
            <a:bodyPr/>
            <a:lstStyle/>
            <a:p>
              <a:endParaRPr lang="fr-FR"/>
            </a:p>
          </p:txBody>
        </p:sp>
      </p:grpSp>
      <p:sp>
        <p:nvSpPr>
          <p:cNvPr id="66581" name="Rectangle 1045"/>
          <p:cNvSpPr>
            <a:spLocks noChangeArrowheads="1"/>
          </p:cNvSpPr>
          <p:nvPr/>
        </p:nvSpPr>
        <p:spPr bwMode="auto">
          <a:xfrm>
            <a:off x="228600" y="3048000"/>
            <a:ext cx="73152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Poids de l’endettement :</a:t>
            </a:r>
          </a:p>
        </p:txBody>
      </p:sp>
      <p:sp>
        <p:nvSpPr>
          <p:cNvPr id="66583" name="Text Box 1047"/>
          <p:cNvSpPr txBox="1">
            <a:spLocks noChangeArrowheads="1"/>
          </p:cNvSpPr>
          <p:nvPr/>
        </p:nvSpPr>
        <p:spPr bwMode="auto">
          <a:xfrm>
            <a:off x="152400" y="4953000"/>
            <a:ext cx="8458200" cy="396875"/>
          </a:xfrm>
          <a:prstGeom prst="rect">
            <a:avLst/>
          </a:prstGeom>
          <a:noFill/>
          <a:ln w="9525">
            <a:noFill/>
            <a:miter lim="800000"/>
            <a:headEnd/>
            <a:tailEnd/>
          </a:ln>
        </p:spPr>
        <p:txBody>
          <a:bodyPr>
            <a:spAutoFit/>
          </a:bodyPr>
          <a:lstStyle/>
          <a:p>
            <a:pPr algn="just">
              <a:spcBef>
                <a:spcPct val="50000"/>
              </a:spcBef>
            </a:pPr>
            <a:r>
              <a:rPr lang="fr-FR" sz="2000" b="1"/>
              <a:t>Il mesure le poids de l’endettement de l’entreprise. </a:t>
            </a:r>
          </a:p>
        </p:txBody>
      </p:sp>
      <p:grpSp>
        <p:nvGrpSpPr>
          <p:cNvPr id="3" name="Group 1050"/>
          <p:cNvGrpSpPr>
            <a:grpSpLocks/>
          </p:cNvGrpSpPr>
          <p:nvPr/>
        </p:nvGrpSpPr>
        <p:grpSpPr bwMode="auto">
          <a:xfrm>
            <a:off x="1828800" y="3794125"/>
            <a:ext cx="5257800" cy="1066800"/>
            <a:chOff x="1152" y="1910"/>
            <a:chExt cx="3312" cy="672"/>
          </a:xfrm>
        </p:grpSpPr>
        <p:sp>
          <p:nvSpPr>
            <p:cNvPr id="26632" name="Rectangle 1046"/>
            <p:cNvSpPr>
              <a:spLocks noChangeArrowheads="1"/>
            </p:cNvSpPr>
            <p:nvPr/>
          </p:nvSpPr>
          <p:spPr bwMode="auto">
            <a:xfrm>
              <a:off x="1152" y="1910"/>
              <a:ext cx="331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Charges d’intérêts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EBE</a:t>
              </a:r>
              <a:endParaRPr lang="en-US" sz="2000">
                <a:latin typeface="Tms Rmn" charset="0"/>
                <a:cs typeface="Times New Roman" pitchFamily="18" charset="0"/>
              </a:endParaRPr>
            </a:p>
            <a:p>
              <a:pPr marL="342900" indent="-342900">
                <a:spcBef>
                  <a:spcPct val="20000"/>
                </a:spcBef>
              </a:pPr>
              <a:endParaRPr lang="fr-FR" sz="2000"/>
            </a:p>
          </p:txBody>
        </p:sp>
        <p:sp>
          <p:nvSpPr>
            <p:cNvPr id="26633" name="Line 1048"/>
            <p:cNvSpPr>
              <a:spLocks noChangeShapeType="1"/>
            </p:cNvSpPr>
            <p:nvPr/>
          </p:nvSpPr>
          <p:spPr bwMode="auto">
            <a:xfrm>
              <a:off x="2016" y="2208"/>
              <a:ext cx="1632" cy="0"/>
            </a:xfrm>
            <a:prstGeom prst="line">
              <a:avLst/>
            </a:prstGeom>
            <a:noFill/>
            <a:ln w="9525">
              <a:solidFill>
                <a:schemeClr val="tx1"/>
              </a:solidFill>
              <a:round/>
              <a:headEnd/>
              <a:tailEnd/>
            </a:ln>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additive="base">
                                        <p:cTn id="7" dur="500" fill="hold"/>
                                        <p:tgtEl>
                                          <p:spTgt spid="66562"/>
                                        </p:tgtEl>
                                        <p:attrNameLst>
                                          <p:attrName>ppt_x</p:attrName>
                                        </p:attrNameLst>
                                      </p:cBhvr>
                                      <p:tavLst>
                                        <p:tav tm="0">
                                          <p:val>
                                            <p:strVal val="0-#ppt_w/2"/>
                                          </p:val>
                                        </p:tav>
                                        <p:tav tm="100000">
                                          <p:val>
                                            <p:strVal val="#ppt_x"/>
                                          </p:val>
                                        </p:tav>
                                      </p:tavLst>
                                    </p:anim>
                                    <p:anim calcmode="lin" valueType="num">
                                      <p:cBhvr additive="base">
                                        <p:cTn id="8" dur="500" fill="hold"/>
                                        <p:tgtEl>
                                          <p:spTgt spid="665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additive="base">
                                        <p:cTn id="19" dur="500" fill="hold"/>
                                        <p:tgtEl>
                                          <p:spTgt spid="66565"/>
                                        </p:tgtEl>
                                        <p:attrNameLst>
                                          <p:attrName>ppt_x</p:attrName>
                                        </p:attrNameLst>
                                      </p:cBhvr>
                                      <p:tavLst>
                                        <p:tav tm="0">
                                          <p:val>
                                            <p:strVal val="0-#ppt_w/2"/>
                                          </p:val>
                                        </p:tav>
                                        <p:tav tm="100000">
                                          <p:val>
                                            <p:strVal val="#ppt_x"/>
                                          </p:val>
                                        </p:tav>
                                      </p:tavLst>
                                    </p:anim>
                                    <p:anim calcmode="lin" valueType="num">
                                      <p:cBhvr additive="base">
                                        <p:cTn id="20"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81"/>
                                        </p:tgtEl>
                                        <p:attrNameLst>
                                          <p:attrName>style.visibility</p:attrName>
                                        </p:attrNameLst>
                                      </p:cBhvr>
                                      <p:to>
                                        <p:strVal val="visible"/>
                                      </p:to>
                                    </p:set>
                                    <p:anim calcmode="lin" valueType="num">
                                      <p:cBhvr additive="base">
                                        <p:cTn id="25" dur="500" fill="hold"/>
                                        <p:tgtEl>
                                          <p:spTgt spid="66581"/>
                                        </p:tgtEl>
                                        <p:attrNameLst>
                                          <p:attrName>ppt_x</p:attrName>
                                        </p:attrNameLst>
                                      </p:cBhvr>
                                      <p:tavLst>
                                        <p:tav tm="0">
                                          <p:val>
                                            <p:strVal val="0-#ppt_w/2"/>
                                          </p:val>
                                        </p:tav>
                                        <p:tav tm="100000">
                                          <p:val>
                                            <p:strVal val="#ppt_x"/>
                                          </p:val>
                                        </p:tav>
                                      </p:tavLst>
                                    </p:anim>
                                    <p:anim calcmode="lin" valueType="num">
                                      <p:cBhvr additive="base">
                                        <p:cTn id="26" dur="500" fill="hold"/>
                                        <p:tgtEl>
                                          <p:spTgt spid="665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83"/>
                                        </p:tgtEl>
                                        <p:attrNameLst>
                                          <p:attrName>style.visibility</p:attrName>
                                        </p:attrNameLst>
                                      </p:cBhvr>
                                      <p:to>
                                        <p:strVal val="visible"/>
                                      </p:to>
                                    </p:set>
                                    <p:anim calcmode="lin" valueType="num">
                                      <p:cBhvr additive="base">
                                        <p:cTn id="37" dur="500" fill="hold"/>
                                        <p:tgtEl>
                                          <p:spTgt spid="66583"/>
                                        </p:tgtEl>
                                        <p:attrNameLst>
                                          <p:attrName>ppt_x</p:attrName>
                                        </p:attrNameLst>
                                      </p:cBhvr>
                                      <p:tavLst>
                                        <p:tav tm="0">
                                          <p:val>
                                            <p:strVal val="0-#ppt_w/2"/>
                                          </p:val>
                                        </p:tav>
                                        <p:tav tm="100000">
                                          <p:val>
                                            <p:strVal val="#ppt_x"/>
                                          </p:val>
                                        </p:tav>
                                      </p:tavLst>
                                    </p:anim>
                                    <p:anim calcmode="lin" valueType="num">
                                      <p:cBhvr additive="base">
                                        <p:cTn id="38" dur="500" fill="hold"/>
                                        <p:tgtEl>
                                          <p:spTgt spid="66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5" grpId="0" autoUpdateAnimBg="0"/>
      <p:bldP spid="66581" grpId="0" autoUpdateAnimBg="0"/>
      <p:bldP spid="6658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228600" y="152400"/>
            <a:ext cx="7315200" cy="304800"/>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croissance de la valeur ajoutée :</a:t>
            </a:r>
          </a:p>
        </p:txBody>
      </p:sp>
      <p:grpSp>
        <p:nvGrpSpPr>
          <p:cNvPr id="2" name="Group 23"/>
          <p:cNvGrpSpPr>
            <a:grpSpLocks/>
          </p:cNvGrpSpPr>
          <p:nvPr/>
        </p:nvGrpSpPr>
        <p:grpSpPr bwMode="auto">
          <a:xfrm>
            <a:off x="228600" y="457200"/>
            <a:ext cx="6781800" cy="914400"/>
            <a:chOff x="144" y="288"/>
            <a:chExt cx="4272" cy="576"/>
          </a:xfrm>
        </p:grpSpPr>
        <p:sp>
          <p:nvSpPr>
            <p:cNvPr id="23569" name="Rectangle 3"/>
            <p:cNvSpPr>
              <a:spLocks noChangeArrowheads="1"/>
            </p:cNvSpPr>
            <p:nvPr/>
          </p:nvSpPr>
          <p:spPr bwMode="auto">
            <a:xfrm>
              <a:off x="144" y="288"/>
              <a:ext cx="4272" cy="576"/>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VA </a:t>
              </a:r>
              <a:r>
                <a:rPr lang="fr-FR" baseline="-25000">
                  <a:cs typeface="Times New Roman" pitchFamily="18" charset="0"/>
                </a:rPr>
                <a:t>n</a:t>
              </a:r>
              <a:r>
                <a:rPr lang="fr-FR">
                  <a:cs typeface="Times New Roman" pitchFamily="18" charset="0"/>
                </a:rPr>
                <a:t> </a:t>
              </a:r>
              <a:r>
                <a:rPr lang="fr-FR" sz="2000">
                  <a:cs typeface="Times New Roman" pitchFamily="18" charset="0"/>
                </a:rPr>
                <a:t>– VA </a:t>
              </a:r>
              <a:r>
                <a:rPr lang="fr-FR" baseline="-25000">
                  <a:cs typeface="Times New Roman" pitchFamily="18" charset="0"/>
                </a:rPr>
                <a:t>n-1</a:t>
              </a:r>
              <a:endParaRPr lang="fr-FR" sz="2000">
                <a:cs typeface="Times New Roman" pitchFamily="18" charset="0"/>
              </a:endParaRPr>
            </a:p>
            <a:p>
              <a:pPr marL="342900" indent="-342900" algn="ctr">
                <a:spcBef>
                  <a:spcPct val="20000"/>
                </a:spcBef>
              </a:pPr>
              <a:r>
                <a:rPr lang="fr-FR" sz="2000">
                  <a:cs typeface="Times New Roman" pitchFamily="18" charset="0"/>
                </a:rPr>
                <a:t>VA </a:t>
              </a:r>
              <a:r>
                <a:rPr lang="fr-FR" baseline="-25000">
                  <a:cs typeface="Times New Roman" pitchFamily="18" charset="0"/>
                </a:rPr>
                <a:t>n-1</a:t>
              </a:r>
              <a:endParaRPr lang="en-US" sz="2000">
                <a:latin typeface="Tms Rmn" charset="0"/>
                <a:cs typeface="Times New Roman" pitchFamily="18" charset="0"/>
              </a:endParaRPr>
            </a:p>
            <a:p>
              <a:pPr marL="342900" indent="-342900">
                <a:spcBef>
                  <a:spcPct val="20000"/>
                </a:spcBef>
              </a:pPr>
              <a:endParaRPr lang="fr-FR" sz="2000"/>
            </a:p>
          </p:txBody>
        </p:sp>
        <p:sp>
          <p:nvSpPr>
            <p:cNvPr id="23570" name="Line 4"/>
            <p:cNvSpPr>
              <a:spLocks noChangeShapeType="1"/>
            </p:cNvSpPr>
            <p:nvPr/>
          </p:nvSpPr>
          <p:spPr bwMode="auto">
            <a:xfrm>
              <a:off x="864" y="624"/>
              <a:ext cx="2640" cy="0"/>
            </a:xfrm>
            <a:prstGeom prst="line">
              <a:avLst/>
            </a:prstGeom>
            <a:noFill/>
            <a:ln w="9525">
              <a:solidFill>
                <a:schemeClr val="tx1"/>
              </a:solidFill>
              <a:round/>
              <a:headEnd/>
              <a:tailEnd/>
            </a:ln>
          </p:spPr>
          <p:txBody>
            <a:bodyPr/>
            <a:lstStyle/>
            <a:p>
              <a:endParaRPr lang="fr-FR"/>
            </a:p>
          </p:txBody>
        </p:sp>
      </p:grpSp>
      <p:sp>
        <p:nvSpPr>
          <p:cNvPr id="65541" name="Text Box 5"/>
          <p:cNvSpPr txBox="1">
            <a:spLocks noChangeArrowheads="1"/>
          </p:cNvSpPr>
          <p:nvPr/>
        </p:nvSpPr>
        <p:spPr bwMode="auto">
          <a:xfrm>
            <a:off x="152400" y="1508125"/>
            <a:ext cx="8458200" cy="701675"/>
          </a:xfrm>
          <a:prstGeom prst="rect">
            <a:avLst/>
          </a:prstGeom>
          <a:noFill/>
          <a:ln w="9525">
            <a:noFill/>
            <a:miter lim="800000"/>
            <a:headEnd/>
            <a:tailEnd/>
          </a:ln>
        </p:spPr>
        <p:txBody>
          <a:bodyPr>
            <a:spAutoFit/>
          </a:bodyPr>
          <a:lstStyle/>
          <a:p>
            <a:pPr algn="just">
              <a:spcBef>
                <a:spcPct val="50000"/>
              </a:spcBef>
            </a:pPr>
            <a:r>
              <a:rPr lang="fr-FR" sz="2000" b="1"/>
              <a:t>L’évolution de la valeur ajoutée est un indicateur de croissance plus significatif que le taux de croissance du chiffre d’affaires. </a:t>
            </a:r>
          </a:p>
        </p:txBody>
      </p:sp>
      <p:sp>
        <p:nvSpPr>
          <p:cNvPr id="65550" name="Rectangle 14"/>
          <p:cNvSpPr>
            <a:spLocks noChangeArrowheads="1"/>
          </p:cNvSpPr>
          <p:nvPr/>
        </p:nvSpPr>
        <p:spPr bwMode="auto">
          <a:xfrm>
            <a:off x="152400" y="4387850"/>
            <a:ext cx="7315200" cy="457200"/>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rendement du capital et de la main d’oeuvre  :</a:t>
            </a:r>
          </a:p>
        </p:txBody>
      </p:sp>
      <p:grpSp>
        <p:nvGrpSpPr>
          <p:cNvPr id="3" name="Group 25"/>
          <p:cNvGrpSpPr>
            <a:grpSpLocks/>
          </p:cNvGrpSpPr>
          <p:nvPr/>
        </p:nvGrpSpPr>
        <p:grpSpPr bwMode="auto">
          <a:xfrm>
            <a:off x="152400" y="4784725"/>
            <a:ext cx="8686800" cy="1066800"/>
            <a:chOff x="96" y="3014"/>
            <a:chExt cx="5472" cy="672"/>
          </a:xfrm>
        </p:grpSpPr>
        <p:sp>
          <p:nvSpPr>
            <p:cNvPr id="23563" name="Rectangle 18"/>
            <p:cNvSpPr>
              <a:spLocks noChangeArrowheads="1"/>
            </p:cNvSpPr>
            <p:nvPr/>
          </p:nvSpPr>
          <p:spPr bwMode="auto">
            <a:xfrm>
              <a:off x="96" y="3014"/>
              <a:ext cx="2976"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VA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Capitaux investis</a:t>
              </a:r>
              <a:endParaRPr lang="en-US" sz="2000">
                <a:latin typeface="Tms Rmn" charset="0"/>
                <a:cs typeface="Times New Roman" pitchFamily="18" charset="0"/>
              </a:endParaRPr>
            </a:p>
            <a:p>
              <a:pPr marL="342900" indent="-342900">
                <a:spcBef>
                  <a:spcPct val="20000"/>
                </a:spcBef>
              </a:pPr>
              <a:endParaRPr lang="fr-FR" sz="2000"/>
            </a:p>
          </p:txBody>
        </p:sp>
        <p:sp>
          <p:nvSpPr>
            <p:cNvPr id="23564" name="Line 19"/>
            <p:cNvSpPr>
              <a:spLocks noChangeShapeType="1"/>
            </p:cNvSpPr>
            <p:nvPr/>
          </p:nvSpPr>
          <p:spPr bwMode="auto">
            <a:xfrm>
              <a:off x="528" y="3302"/>
              <a:ext cx="1920" cy="0"/>
            </a:xfrm>
            <a:prstGeom prst="line">
              <a:avLst/>
            </a:prstGeom>
            <a:noFill/>
            <a:ln w="9525">
              <a:solidFill>
                <a:schemeClr val="tx1"/>
              </a:solidFill>
              <a:round/>
              <a:headEnd/>
              <a:tailEnd/>
            </a:ln>
          </p:spPr>
          <p:txBody>
            <a:bodyPr/>
            <a:lstStyle/>
            <a:p>
              <a:endParaRPr lang="fr-FR"/>
            </a:p>
          </p:txBody>
        </p:sp>
        <p:sp>
          <p:nvSpPr>
            <p:cNvPr id="23565" name="Rectangle 20"/>
            <p:cNvSpPr>
              <a:spLocks noChangeArrowheads="1"/>
            </p:cNvSpPr>
            <p:nvPr/>
          </p:nvSpPr>
          <p:spPr bwMode="auto">
            <a:xfrm>
              <a:off x="2592" y="3014"/>
              <a:ext cx="2976"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VA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Effectifs </a:t>
              </a:r>
              <a:endParaRPr lang="en-US" sz="2000">
                <a:latin typeface="Tms Rmn" charset="0"/>
                <a:cs typeface="Times New Roman" pitchFamily="18" charset="0"/>
              </a:endParaRPr>
            </a:p>
            <a:p>
              <a:pPr marL="342900" indent="-342900">
                <a:spcBef>
                  <a:spcPct val="20000"/>
                </a:spcBef>
              </a:pPr>
              <a:endParaRPr lang="fr-FR" sz="2000"/>
            </a:p>
          </p:txBody>
        </p:sp>
        <p:sp>
          <p:nvSpPr>
            <p:cNvPr id="23566" name="Line 21"/>
            <p:cNvSpPr>
              <a:spLocks noChangeShapeType="1"/>
            </p:cNvSpPr>
            <p:nvPr/>
          </p:nvSpPr>
          <p:spPr bwMode="auto">
            <a:xfrm>
              <a:off x="3024" y="3302"/>
              <a:ext cx="1920" cy="0"/>
            </a:xfrm>
            <a:prstGeom prst="line">
              <a:avLst/>
            </a:prstGeom>
            <a:noFill/>
            <a:ln w="9525">
              <a:solidFill>
                <a:schemeClr val="tx1"/>
              </a:solidFill>
              <a:round/>
              <a:headEnd/>
              <a:tailEnd/>
            </a:ln>
          </p:spPr>
          <p:txBody>
            <a:bodyPr/>
            <a:lstStyle/>
            <a:p>
              <a:endParaRPr lang="fr-FR"/>
            </a:p>
          </p:txBody>
        </p:sp>
      </p:grpSp>
      <p:sp>
        <p:nvSpPr>
          <p:cNvPr id="65558" name="Text Box 22"/>
          <p:cNvSpPr txBox="1">
            <a:spLocks noChangeArrowheads="1"/>
          </p:cNvSpPr>
          <p:nvPr/>
        </p:nvSpPr>
        <p:spPr bwMode="auto">
          <a:xfrm>
            <a:off x="152400" y="5775325"/>
            <a:ext cx="8458200" cy="701675"/>
          </a:xfrm>
          <a:prstGeom prst="rect">
            <a:avLst/>
          </a:prstGeom>
          <a:noFill/>
          <a:ln w="9525">
            <a:noFill/>
            <a:miter lim="800000"/>
            <a:headEnd/>
            <a:tailEnd/>
          </a:ln>
        </p:spPr>
        <p:txBody>
          <a:bodyPr>
            <a:spAutoFit/>
          </a:bodyPr>
          <a:lstStyle/>
          <a:p>
            <a:pPr algn="just">
              <a:spcBef>
                <a:spcPct val="50000"/>
              </a:spcBef>
            </a:pPr>
            <a:r>
              <a:rPr lang="fr-FR" sz="2000" b="1" dirty="0"/>
              <a:t>Ces ratios sont des indicateurs </a:t>
            </a:r>
            <a:r>
              <a:rPr lang="fr-FR" sz="2000" b="1" dirty="0" smtClean="0"/>
              <a:t>de la VA </a:t>
            </a:r>
            <a:r>
              <a:rPr lang="fr-FR" sz="2000" b="1" dirty="0"/>
              <a:t>créés par </a:t>
            </a:r>
            <a:r>
              <a:rPr lang="fr-FR" sz="2000" b="1" dirty="0" smtClean="0"/>
              <a:t>capitaux </a:t>
            </a:r>
            <a:r>
              <a:rPr lang="fr-FR" sz="2000" b="1" dirty="0"/>
              <a:t>investis et par tête d’employé.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0-#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1"/>
                                        </p:tgtEl>
                                        <p:attrNameLst>
                                          <p:attrName>style.visibility</p:attrName>
                                        </p:attrNameLst>
                                      </p:cBhvr>
                                      <p:to>
                                        <p:strVal val="visible"/>
                                      </p:to>
                                    </p:set>
                                    <p:anim calcmode="lin" valueType="num">
                                      <p:cBhvr additive="base">
                                        <p:cTn id="19" dur="500" fill="hold"/>
                                        <p:tgtEl>
                                          <p:spTgt spid="65541"/>
                                        </p:tgtEl>
                                        <p:attrNameLst>
                                          <p:attrName>ppt_x</p:attrName>
                                        </p:attrNameLst>
                                      </p:cBhvr>
                                      <p:tavLst>
                                        <p:tav tm="0">
                                          <p:val>
                                            <p:strVal val="0-#ppt_w/2"/>
                                          </p:val>
                                        </p:tav>
                                        <p:tav tm="100000">
                                          <p:val>
                                            <p:strVal val="#ppt_x"/>
                                          </p:val>
                                        </p:tav>
                                      </p:tavLst>
                                    </p:anim>
                                    <p:anim calcmode="lin" valueType="num">
                                      <p:cBhvr additive="base">
                                        <p:cTn id="20" dur="5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50"/>
                                        </p:tgtEl>
                                        <p:attrNameLst>
                                          <p:attrName>style.visibility</p:attrName>
                                        </p:attrNameLst>
                                      </p:cBhvr>
                                      <p:to>
                                        <p:strVal val="visible"/>
                                      </p:to>
                                    </p:set>
                                    <p:anim calcmode="lin" valueType="num">
                                      <p:cBhvr additive="base">
                                        <p:cTn id="25" dur="500" fill="hold"/>
                                        <p:tgtEl>
                                          <p:spTgt spid="65550"/>
                                        </p:tgtEl>
                                        <p:attrNameLst>
                                          <p:attrName>ppt_x</p:attrName>
                                        </p:attrNameLst>
                                      </p:cBhvr>
                                      <p:tavLst>
                                        <p:tav tm="0">
                                          <p:val>
                                            <p:strVal val="0-#ppt_w/2"/>
                                          </p:val>
                                        </p:tav>
                                        <p:tav tm="100000">
                                          <p:val>
                                            <p:strVal val="#ppt_x"/>
                                          </p:val>
                                        </p:tav>
                                      </p:tavLst>
                                    </p:anim>
                                    <p:anim calcmode="lin" valueType="num">
                                      <p:cBhvr additive="base">
                                        <p:cTn id="26" dur="500" fill="hold"/>
                                        <p:tgtEl>
                                          <p:spTgt spid="655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58"/>
                                        </p:tgtEl>
                                        <p:attrNameLst>
                                          <p:attrName>style.visibility</p:attrName>
                                        </p:attrNameLst>
                                      </p:cBhvr>
                                      <p:to>
                                        <p:strVal val="visible"/>
                                      </p:to>
                                    </p:set>
                                    <p:anim calcmode="lin" valueType="num">
                                      <p:cBhvr additive="base">
                                        <p:cTn id="37" dur="500" fill="hold"/>
                                        <p:tgtEl>
                                          <p:spTgt spid="65558"/>
                                        </p:tgtEl>
                                        <p:attrNameLst>
                                          <p:attrName>ppt_x</p:attrName>
                                        </p:attrNameLst>
                                      </p:cBhvr>
                                      <p:tavLst>
                                        <p:tav tm="0">
                                          <p:val>
                                            <p:strVal val="0-#ppt_w/2"/>
                                          </p:val>
                                        </p:tav>
                                        <p:tav tm="100000">
                                          <p:val>
                                            <p:strVal val="#ppt_x"/>
                                          </p:val>
                                        </p:tav>
                                      </p:tavLst>
                                    </p:anim>
                                    <p:anim calcmode="lin" valueType="num">
                                      <p:cBhvr additive="base">
                                        <p:cTn id="38"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41" grpId="0" autoUpdateAnimBg="0"/>
      <p:bldP spid="65550" grpId="0" autoUpdateAnimBg="0"/>
      <p:bldP spid="6555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28600" y="228600"/>
            <a:ext cx="73152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marge nette :</a:t>
            </a:r>
          </a:p>
        </p:txBody>
      </p:sp>
      <p:sp>
        <p:nvSpPr>
          <p:cNvPr id="67588" name="Text Box 4"/>
          <p:cNvSpPr txBox="1">
            <a:spLocks noChangeArrowheads="1"/>
          </p:cNvSpPr>
          <p:nvPr/>
        </p:nvSpPr>
        <p:spPr bwMode="auto">
          <a:xfrm>
            <a:off x="152400" y="1279525"/>
            <a:ext cx="8458200" cy="701675"/>
          </a:xfrm>
          <a:prstGeom prst="rect">
            <a:avLst/>
          </a:prstGeom>
          <a:noFill/>
          <a:ln w="9525">
            <a:noFill/>
            <a:miter lim="800000"/>
            <a:headEnd/>
            <a:tailEnd/>
          </a:ln>
        </p:spPr>
        <p:txBody>
          <a:bodyPr>
            <a:spAutoFit/>
          </a:bodyPr>
          <a:lstStyle/>
          <a:p>
            <a:pPr algn="just">
              <a:spcBef>
                <a:spcPct val="50000"/>
              </a:spcBef>
            </a:pPr>
            <a:r>
              <a:rPr lang="fr-FR" sz="2000" b="1"/>
              <a:t>Il mesure la capacité de l’entreprise à générer un bénéfice net à partir du chiffre d’affaires. </a:t>
            </a:r>
          </a:p>
        </p:txBody>
      </p:sp>
      <p:grpSp>
        <p:nvGrpSpPr>
          <p:cNvPr id="2" name="Group 11"/>
          <p:cNvGrpSpPr>
            <a:grpSpLocks/>
          </p:cNvGrpSpPr>
          <p:nvPr/>
        </p:nvGrpSpPr>
        <p:grpSpPr bwMode="auto">
          <a:xfrm>
            <a:off x="1828800" y="365125"/>
            <a:ext cx="5257800" cy="1066800"/>
            <a:chOff x="1152" y="230"/>
            <a:chExt cx="3312" cy="672"/>
          </a:xfrm>
        </p:grpSpPr>
        <p:sp>
          <p:nvSpPr>
            <p:cNvPr id="30730" name="Rectangle 3"/>
            <p:cNvSpPr>
              <a:spLocks noChangeArrowheads="1"/>
            </p:cNvSpPr>
            <p:nvPr/>
          </p:nvSpPr>
          <p:spPr bwMode="auto">
            <a:xfrm>
              <a:off x="1152" y="230"/>
              <a:ext cx="331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Résultat net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CA HT</a:t>
              </a:r>
              <a:endParaRPr lang="en-US" sz="2000">
                <a:latin typeface="Tms Rmn" charset="0"/>
                <a:cs typeface="Times New Roman" pitchFamily="18" charset="0"/>
              </a:endParaRPr>
            </a:p>
            <a:p>
              <a:pPr marL="342900" indent="-342900">
                <a:spcBef>
                  <a:spcPct val="20000"/>
                </a:spcBef>
              </a:pPr>
              <a:endParaRPr lang="fr-FR" sz="2000"/>
            </a:p>
          </p:txBody>
        </p:sp>
        <p:sp>
          <p:nvSpPr>
            <p:cNvPr id="30731" name="Line 5"/>
            <p:cNvSpPr>
              <a:spLocks noChangeShapeType="1"/>
            </p:cNvSpPr>
            <p:nvPr/>
          </p:nvSpPr>
          <p:spPr bwMode="auto">
            <a:xfrm>
              <a:off x="2016" y="528"/>
              <a:ext cx="1632" cy="0"/>
            </a:xfrm>
            <a:prstGeom prst="line">
              <a:avLst/>
            </a:prstGeom>
            <a:noFill/>
            <a:ln w="9525">
              <a:solidFill>
                <a:schemeClr val="tx1"/>
              </a:solidFill>
              <a:round/>
              <a:headEnd/>
              <a:tailEnd/>
            </a:ln>
          </p:spPr>
          <p:txBody>
            <a:bodyPr/>
            <a:lstStyle/>
            <a:p>
              <a:endParaRPr lang="fr-FR"/>
            </a:p>
          </p:txBody>
        </p:sp>
      </p:grpSp>
      <p:sp>
        <p:nvSpPr>
          <p:cNvPr id="67590" name="Rectangle 6"/>
          <p:cNvSpPr>
            <a:spLocks noChangeArrowheads="1"/>
          </p:cNvSpPr>
          <p:nvPr/>
        </p:nvSpPr>
        <p:spPr bwMode="auto">
          <a:xfrm>
            <a:off x="228600" y="2743200"/>
            <a:ext cx="7315200" cy="365125"/>
          </a:xfrm>
          <a:prstGeom prst="rect">
            <a:avLst/>
          </a:prstGeom>
          <a:noFill/>
          <a:ln w="9525">
            <a:noFill/>
            <a:miter lim="800000"/>
            <a:headEnd/>
            <a:tailEnd/>
          </a:ln>
          <a:effectLst/>
        </p:spPr>
        <p:txBody>
          <a:bodyPr anchor="ctr"/>
          <a:lstStyle/>
          <a:p>
            <a:pPr>
              <a:defRPr/>
            </a:pPr>
            <a:r>
              <a:rPr lang="fr-FR" sz="2400" b="1" i="1" u="sng">
                <a:solidFill>
                  <a:srgbClr val="FF3300"/>
                </a:solidFill>
                <a:effectLst>
                  <a:outerShdw blurRad="38100" dist="38100" dir="2700000" algn="tl">
                    <a:srgbClr val="C0C0C0"/>
                  </a:outerShdw>
                </a:effectLst>
              </a:rPr>
              <a:t>Taux de rentabilité financière :</a:t>
            </a:r>
          </a:p>
        </p:txBody>
      </p:sp>
      <p:grpSp>
        <p:nvGrpSpPr>
          <p:cNvPr id="3" name="Group 12"/>
          <p:cNvGrpSpPr>
            <a:grpSpLocks/>
          </p:cNvGrpSpPr>
          <p:nvPr/>
        </p:nvGrpSpPr>
        <p:grpSpPr bwMode="auto">
          <a:xfrm>
            <a:off x="2057400" y="3124200"/>
            <a:ext cx="5257800" cy="1066800"/>
            <a:chOff x="1296" y="1968"/>
            <a:chExt cx="3312" cy="672"/>
          </a:xfrm>
        </p:grpSpPr>
        <p:sp>
          <p:nvSpPr>
            <p:cNvPr id="30728" name="Rectangle 7"/>
            <p:cNvSpPr>
              <a:spLocks noChangeArrowheads="1"/>
            </p:cNvSpPr>
            <p:nvPr/>
          </p:nvSpPr>
          <p:spPr bwMode="auto">
            <a:xfrm>
              <a:off x="1296" y="1968"/>
              <a:ext cx="3312" cy="672"/>
            </a:xfrm>
            <a:prstGeom prst="rect">
              <a:avLst/>
            </a:prstGeom>
            <a:noFill/>
            <a:ln w="9525">
              <a:noFill/>
              <a:miter lim="800000"/>
              <a:headEnd/>
              <a:tailEnd/>
            </a:ln>
          </p:spPr>
          <p:txBody>
            <a:bodyPr/>
            <a:lstStyle/>
            <a:p>
              <a:pPr marL="342900" indent="-342900" algn="ctr">
                <a:spcBef>
                  <a:spcPct val="20000"/>
                </a:spcBef>
              </a:pPr>
              <a:r>
                <a:rPr lang="fr-FR" sz="2000">
                  <a:cs typeface="Times New Roman" pitchFamily="18" charset="0"/>
                </a:rPr>
                <a:t>Résultat net </a:t>
              </a:r>
              <a:r>
                <a:rPr lang="fr-FR">
                  <a:cs typeface="Times New Roman" pitchFamily="18" charset="0"/>
                </a:rPr>
                <a:t> </a:t>
              </a:r>
              <a:endParaRPr lang="fr-FR" sz="2000">
                <a:cs typeface="Times New Roman" pitchFamily="18" charset="0"/>
              </a:endParaRPr>
            </a:p>
            <a:p>
              <a:pPr marL="342900" indent="-342900" algn="ctr">
                <a:spcBef>
                  <a:spcPct val="20000"/>
                </a:spcBef>
              </a:pPr>
              <a:r>
                <a:rPr lang="fr-FR" sz="2000">
                  <a:cs typeface="Times New Roman" pitchFamily="18" charset="0"/>
                </a:rPr>
                <a:t>Capitaux propres</a:t>
              </a:r>
              <a:endParaRPr lang="en-US" sz="2000">
                <a:latin typeface="Tms Rmn" charset="0"/>
                <a:cs typeface="Times New Roman" pitchFamily="18" charset="0"/>
              </a:endParaRPr>
            </a:p>
            <a:p>
              <a:pPr marL="342900" indent="-342900">
                <a:spcBef>
                  <a:spcPct val="20000"/>
                </a:spcBef>
              </a:pPr>
              <a:endParaRPr lang="fr-FR" sz="2000"/>
            </a:p>
          </p:txBody>
        </p:sp>
        <p:sp>
          <p:nvSpPr>
            <p:cNvPr id="30729" name="Line 9"/>
            <p:cNvSpPr>
              <a:spLocks noChangeShapeType="1"/>
            </p:cNvSpPr>
            <p:nvPr/>
          </p:nvSpPr>
          <p:spPr bwMode="auto">
            <a:xfrm>
              <a:off x="2112" y="2266"/>
              <a:ext cx="1632" cy="0"/>
            </a:xfrm>
            <a:prstGeom prst="line">
              <a:avLst/>
            </a:prstGeom>
            <a:noFill/>
            <a:ln w="9525">
              <a:solidFill>
                <a:schemeClr val="tx1"/>
              </a:solidFill>
              <a:round/>
              <a:headEnd/>
              <a:tailEnd/>
            </a:ln>
          </p:spPr>
          <p:txBody>
            <a:bodyPr/>
            <a:lstStyle/>
            <a:p>
              <a:endParaRPr lang="fr-FR"/>
            </a:p>
          </p:txBody>
        </p:sp>
      </p:grpSp>
      <p:sp>
        <p:nvSpPr>
          <p:cNvPr id="67594" name="Text Box 10"/>
          <p:cNvSpPr txBox="1">
            <a:spLocks noChangeArrowheads="1"/>
          </p:cNvSpPr>
          <p:nvPr/>
        </p:nvSpPr>
        <p:spPr bwMode="auto">
          <a:xfrm>
            <a:off x="76200" y="4114800"/>
            <a:ext cx="8458200" cy="701675"/>
          </a:xfrm>
          <a:prstGeom prst="rect">
            <a:avLst/>
          </a:prstGeom>
          <a:noFill/>
          <a:ln w="9525">
            <a:noFill/>
            <a:miter lim="800000"/>
            <a:headEnd/>
            <a:tailEnd/>
          </a:ln>
        </p:spPr>
        <p:txBody>
          <a:bodyPr>
            <a:spAutoFit/>
          </a:bodyPr>
          <a:lstStyle/>
          <a:p>
            <a:pPr algn="just">
              <a:spcBef>
                <a:spcPct val="50000"/>
              </a:spcBef>
            </a:pPr>
            <a:r>
              <a:rPr lang="fr-FR" sz="2000" b="1"/>
              <a:t>Il mesure la capacité de l’entreprise à rentabiliser les fonds propres apportés par les associés.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8"/>
                                        </p:tgtEl>
                                        <p:attrNameLst>
                                          <p:attrName>style.visibility</p:attrName>
                                        </p:attrNameLst>
                                      </p:cBhvr>
                                      <p:to>
                                        <p:strVal val="visible"/>
                                      </p:to>
                                    </p:set>
                                    <p:anim calcmode="lin" valueType="num">
                                      <p:cBhvr additive="base">
                                        <p:cTn id="19" dur="500" fill="hold"/>
                                        <p:tgtEl>
                                          <p:spTgt spid="67588"/>
                                        </p:tgtEl>
                                        <p:attrNameLst>
                                          <p:attrName>ppt_x</p:attrName>
                                        </p:attrNameLst>
                                      </p:cBhvr>
                                      <p:tavLst>
                                        <p:tav tm="0">
                                          <p:val>
                                            <p:strVal val="0-#ppt_w/2"/>
                                          </p:val>
                                        </p:tav>
                                        <p:tav tm="100000">
                                          <p:val>
                                            <p:strVal val="#ppt_x"/>
                                          </p:val>
                                        </p:tav>
                                      </p:tavLst>
                                    </p:anim>
                                    <p:anim calcmode="lin" valueType="num">
                                      <p:cBhvr additive="base">
                                        <p:cTn id="20"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90"/>
                                        </p:tgtEl>
                                        <p:attrNameLst>
                                          <p:attrName>style.visibility</p:attrName>
                                        </p:attrNameLst>
                                      </p:cBhvr>
                                      <p:to>
                                        <p:strVal val="visible"/>
                                      </p:to>
                                    </p:set>
                                    <p:anim calcmode="lin" valueType="num">
                                      <p:cBhvr additive="base">
                                        <p:cTn id="25" dur="500" fill="hold"/>
                                        <p:tgtEl>
                                          <p:spTgt spid="67590"/>
                                        </p:tgtEl>
                                        <p:attrNameLst>
                                          <p:attrName>ppt_x</p:attrName>
                                        </p:attrNameLst>
                                      </p:cBhvr>
                                      <p:tavLst>
                                        <p:tav tm="0">
                                          <p:val>
                                            <p:strVal val="0-#ppt_w/2"/>
                                          </p:val>
                                        </p:tav>
                                        <p:tav tm="100000">
                                          <p:val>
                                            <p:strVal val="#ppt_x"/>
                                          </p:val>
                                        </p:tav>
                                      </p:tavLst>
                                    </p:anim>
                                    <p:anim calcmode="lin" valueType="num">
                                      <p:cBhvr additive="base">
                                        <p:cTn id="26" dur="500" fill="hold"/>
                                        <p:tgtEl>
                                          <p:spTgt spid="675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94"/>
                                        </p:tgtEl>
                                        <p:attrNameLst>
                                          <p:attrName>style.visibility</p:attrName>
                                        </p:attrNameLst>
                                      </p:cBhvr>
                                      <p:to>
                                        <p:strVal val="visible"/>
                                      </p:to>
                                    </p:set>
                                    <p:anim calcmode="lin" valueType="num">
                                      <p:cBhvr additive="base">
                                        <p:cTn id="37" dur="500" fill="hold"/>
                                        <p:tgtEl>
                                          <p:spTgt spid="67594"/>
                                        </p:tgtEl>
                                        <p:attrNameLst>
                                          <p:attrName>ppt_x</p:attrName>
                                        </p:attrNameLst>
                                      </p:cBhvr>
                                      <p:tavLst>
                                        <p:tav tm="0">
                                          <p:val>
                                            <p:strVal val="0-#ppt_w/2"/>
                                          </p:val>
                                        </p:tav>
                                        <p:tav tm="100000">
                                          <p:val>
                                            <p:strVal val="#ppt_x"/>
                                          </p:val>
                                        </p:tav>
                                      </p:tavLst>
                                    </p:anim>
                                    <p:anim calcmode="lin" valueType="num">
                                      <p:cBhvr additive="base">
                                        <p:cTn id="38" dur="500" fill="hold"/>
                                        <p:tgtEl>
                                          <p:spTgt spid="675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8" grpId="0" autoUpdateAnimBg="0"/>
      <p:bldP spid="67590" grpId="0" autoUpdateAnimBg="0"/>
      <p:bldP spid="6759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07704" y="260648"/>
            <a:ext cx="5256584" cy="523220"/>
          </a:xfrm>
          <a:prstGeom prst="rect">
            <a:avLst/>
          </a:prstGeom>
          <a:noFill/>
        </p:spPr>
        <p:txBody>
          <a:bodyPr wrap="square" rtlCol="0">
            <a:spAutoFit/>
          </a:bodyPr>
          <a:lstStyle/>
          <a:p>
            <a:pPr algn="ctr"/>
            <a:r>
              <a:rPr lang="fr-FR" dirty="0" smtClean="0"/>
              <a:t>EXERCICE</a:t>
            </a:r>
            <a:endParaRPr lang="fr-FR" dirty="0"/>
          </a:p>
        </p:txBody>
      </p:sp>
      <p:sp>
        <p:nvSpPr>
          <p:cNvPr id="3" name="Rectangle 2"/>
          <p:cNvSpPr/>
          <p:nvPr/>
        </p:nvSpPr>
        <p:spPr>
          <a:xfrm>
            <a:off x="467544" y="1196752"/>
            <a:ext cx="8496944" cy="400110"/>
          </a:xfrm>
          <a:prstGeom prst="rect">
            <a:avLst/>
          </a:prstGeom>
        </p:spPr>
        <p:txBody>
          <a:bodyPr wrap="square">
            <a:spAutoFit/>
          </a:bodyPr>
          <a:lstStyle/>
          <a:p>
            <a:r>
              <a:rPr lang="fr-FR" sz="2000" b="1" dirty="0" smtClean="0"/>
              <a:t>Analyse de l'information fournie par le compte de résultat</a:t>
            </a:r>
            <a:endParaRPr lang="fr-FR" sz="2000" b="1" dirty="0"/>
          </a:p>
        </p:txBody>
      </p:sp>
      <p:pic>
        <p:nvPicPr>
          <p:cNvPr id="143362" name="Picture 2" descr="http://ressources.aunege.fr/nuxeo/site/esupversions/a5f34a95-96f7-4009-8043-3d240135c411/AnaFinPax/res/exo_M2_compte_resultat.gif"/>
          <p:cNvPicPr>
            <a:picLocks noChangeAspect="1" noChangeArrowheads="1"/>
          </p:cNvPicPr>
          <p:nvPr/>
        </p:nvPicPr>
        <p:blipFill>
          <a:blip r:embed="rId2" cstate="print"/>
          <a:srcRect/>
          <a:stretch>
            <a:fillRect/>
          </a:stretch>
        </p:blipFill>
        <p:spPr bwMode="auto">
          <a:xfrm>
            <a:off x="1547664" y="1700808"/>
            <a:ext cx="6000750" cy="448627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09" name="Picture 1"/>
          <p:cNvPicPr>
            <a:picLocks noChangeAspect="1" noChangeArrowheads="1"/>
          </p:cNvPicPr>
          <p:nvPr/>
        </p:nvPicPr>
        <p:blipFill>
          <a:blip r:embed="rId2" cstate="print"/>
          <a:srcRect/>
          <a:stretch>
            <a:fillRect/>
          </a:stretch>
        </p:blipFill>
        <p:spPr bwMode="auto">
          <a:xfrm>
            <a:off x="179512" y="188640"/>
            <a:ext cx="8199040" cy="65744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76200"/>
            <a:ext cx="8610600" cy="519113"/>
          </a:xfrm>
          <a:prstGeom prst="rect">
            <a:avLst/>
          </a:prstGeom>
          <a:noFill/>
          <a:ln w="9525">
            <a:noFill/>
            <a:miter lim="800000"/>
            <a:headEnd/>
            <a:tailEnd/>
          </a:ln>
          <a:effectLst/>
        </p:spPr>
        <p:txBody>
          <a:bodyPr>
            <a:spAutoFit/>
          </a:bodyPr>
          <a:lstStyle/>
          <a:p>
            <a:pPr>
              <a:spcBef>
                <a:spcPct val="50000"/>
              </a:spcBef>
              <a:defRPr/>
            </a:pPr>
            <a:r>
              <a:rPr lang="fr-FR" b="1" i="1" u="sng">
                <a:effectLst>
                  <a:outerShdw blurRad="38100" dist="38100" dir="2700000" algn="tl">
                    <a:srgbClr val="C0C0C0"/>
                  </a:outerShdw>
                </a:effectLst>
              </a:rPr>
              <a:t>Objectifs de l’analyse financière : </a:t>
            </a:r>
          </a:p>
        </p:txBody>
      </p:sp>
      <p:sp>
        <p:nvSpPr>
          <p:cNvPr id="43011" name="Oval 3"/>
          <p:cNvSpPr>
            <a:spLocks noChangeArrowheads="1"/>
          </p:cNvSpPr>
          <p:nvPr/>
        </p:nvSpPr>
        <p:spPr bwMode="auto">
          <a:xfrm>
            <a:off x="609600" y="1828800"/>
            <a:ext cx="2514600" cy="9144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Assurer sa continuité et</a:t>
            </a:r>
          </a:p>
          <a:p>
            <a:pPr algn="ctr">
              <a:defRPr/>
            </a:pPr>
            <a:r>
              <a:rPr lang="fr-FR" sz="1800" b="1"/>
              <a:t>son développement </a:t>
            </a:r>
          </a:p>
        </p:txBody>
      </p:sp>
      <p:sp>
        <p:nvSpPr>
          <p:cNvPr id="43012" name="Oval 4"/>
          <p:cNvSpPr>
            <a:spLocks noChangeArrowheads="1"/>
          </p:cNvSpPr>
          <p:nvPr/>
        </p:nvSpPr>
        <p:spPr bwMode="auto">
          <a:xfrm>
            <a:off x="3276600" y="1828800"/>
            <a:ext cx="2514600" cy="9144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Payer ses créanciers et </a:t>
            </a:r>
          </a:p>
          <a:p>
            <a:pPr algn="ctr">
              <a:defRPr/>
            </a:pPr>
            <a:r>
              <a:rPr lang="fr-FR" sz="1800" b="1"/>
              <a:t>partenaires</a:t>
            </a:r>
          </a:p>
        </p:txBody>
      </p:sp>
      <p:sp>
        <p:nvSpPr>
          <p:cNvPr id="43013" name="Oval 5"/>
          <p:cNvSpPr>
            <a:spLocks noChangeArrowheads="1"/>
          </p:cNvSpPr>
          <p:nvPr/>
        </p:nvSpPr>
        <p:spPr bwMode="auto">
          <a:xfrm>
            <a:off x="5943600" y="1828800"/>
            <a:ext cx="2514600" cy="9144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Rémunérer </a:t>
            </a:r>
          </a:p>
          <a:p>
            <a:pPr algn="ctr">
              <a:defRPr/>
            </a:pPr>
            <a:r>
              <a:rPr lang="fr-FR" sz="1800" b="1"/>
              <a:t>ses actionnaires</a:t>
            </a:r>
          </a:p>
        </p:txBody>
      </p:sp>
      <p:grpSp>
        <p:nvGrpSpPr>
          <p:cNvPr id="2" name="Group 21"/>
          <p:cNvGrpSpPr>
            <a:grpSpLocks/>
          </p:cNvGrpSpPr>
          <p:nvPr/>
        </p:nvGrpSpPr>
        <p:grpSpPr bwMode="auto">
          <a:xfrm>
            <a:off x="1752600" y="838200"/>
            <a:ext cx="5486400" cy="990600"/>
            <a:chOff x="1104" y="528"/>
            <a:chExt cx="3456" cy="624"/>
          </a:xfrm>
        </p:grpSpPr>
        <p:sp>
          <p:nvSpPr>
            <p:cNvPr id="6163" name="Line 6"/>
            <p:cNvSpPr>
              <a:spLocks noChangeShapeType="1"/>
            </p:cNvSpPr>
            <p:nvPr/>
          </p:nvSpPr>
          <p:spPr bwMode="auto">
            <a:xfrm>
              <a:off x="2880" y="816"/>
              <a:ext cx="0" cy="336"/>
            </a:xfrm>
            <a:prstGeom prst="line">
              <a:avLst/>
            </a:prstGeom>
            <a:noFill/>
            <a:ln w="19050">
              <a:solidFill>
                <a:srgbClr val="FF3300"/>
              </a:solidFill>
              <a:round/>
              <a:headEnd/>
              <a:tailEnd type="triangle" w="med" len="med"/>
            </a:ln>
          </p:spPr>
          <p:txBody>
            <a:bodyPr/>
            <a:lstStyle/>
            <a:p>
              <a:endParaRPr lang="fr-FR"/>
            </a:p>
          </p:txBody>
        </p:sp>
        <p:sp>
          <p:nvSpPr>
            <p:cNvPr id="6164" name="Line 7"/>
            <p:cNvSpPr>
              <a:spLocks noChangeShapeType="1"/>
            </p:cNvSpPr>
            <p:nvPr/>
          </p:nvSpPr>
          <p:spPr bwMode="auto">
            <a:xfrm flipH="1">
              <a:off x="1104" y="816"/>
              <a:ext cx="1776" cy="336"/>
            </a:xfrm>
            <a:prstGeom prst="line">
              <a:avLst/>
            </a:prstGeom>
            <a:noFill/>
            <a:ln w="19050">
              <a:solidFill>
                <a:srgbClr val="FF3300"/>
              </a:solidFill>
              <a:round/>
              <a:headEnd/>
              <a:tailEnd type="triangle" w="med" len="med"/>
            </a:ln>
          </p:spPr>
          <p:txBody>
            <a:bodyPr/>
            <a:lstStyle/>
            <a:p>
              <a:endParaRPr lang="fr-FR"/>
            </a:p>
          </p:txBody>
        </p:sp>
        <p:sp>
          <p:nvSpPr>
            <p:cNvPr id="6165" name="Line 8"/>
            <p:cNvSpPr>
              <a:spLocks noChangeShapeType="1"/>
            </p:cNvSpPr>
            <p:nvPr/>
          </p:nvSpPr>
          <p:spPr bwMode="auto">
            <a:xfrm>
              <a:off x="2880" y="816"/>
              <a:ext cx="1680" cy="336"/>
            </a:xfrm>
            <a:prstGeom prst="line">
              <a:avLst/>
            </a:prstGeom>
            <a:noFill/>
            <a:ln w="19050">
              <a:solidFill>
                <a:srgbClr val="FF3300"/>
              </a:solidFill>
              <a:round/>
              <a:headEnd/>
              <a:tailEnd type="triangle" w="med" len="med"/>
            </a:ln>
          </p:spPr>
          <p:txBody>
            <a:bodyPr/>
            <a:lstStyle/>
            <a:p>
              <a:endParaRPr lang="fr-FR"/>
            </a:p>
          </p:txBody>
        </p:sp>
        <p:sp>
          <p:nvSpPr>
            <p:cNvPr id="43017" name="Rectangle 9"/>
            <p:cNvSpPr>
              <a:spLocks noChangeArrowheads="1"/>
            </p:cNvSpPr>
            <p:nvPr/>
          </p:nvSpPr>
          <p:spPr bwMode="auto">
            <a:xfrm>
              <a:off x="1872" y="528"/>
              <a:ext cx="2064" cy="288"/>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a:t>Impératifs de l’entreprise </a:t>
              </a:r>
            </a:p>
          </p:txBody>
        </p:sp>
      </p:grpSp>
      <p:sp>
        <p:nvSpPr>
          <p:cNvPr id="43019" name="Oval 11"/>
          <p:cNvSpPr>
            <a:spLocks noChangeArrowheads="1"/>
          </p:cNvSpPr>
          <p:nvPr/>
        </p:nvSpPr>
        <p:spPr bwMode="auto">
          <a:xfrm>
            <a:off x="685800" y="4419600"/>
            <a:ext cx="1981200" cy="6858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Rentabilité</a:t>
            </a:r>
          </a:p>
        </p:txBody>
      </p:sp>
      <p:sp>
        <p:nvSpPr>
          <p:cNvPr id="43020" name="Oval 12"/>
          <p:cNvSpPr>
            <a:spLocks noChangeArrowheads="1"/>
          </p:cNvSpPr>
          <p:nvPr/>
        </p:nvSpPr>
        <p:spPr bwMode="auto">
          <a:xfrm>
            <a:off x="2743200" y="4419600"/>
            <a:ext cx="1981200" cy="6858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Liquidité </a:t>
            </a:r>
          </a:p>
        </p:txBody>
      </p:sp>
      <p:sp>
        <p:nvSpPr>
          <p:cNvPr id="43021" name="Oval 13"/>
          <p:cNvSpPr>
            <a:spLocks noChangeArrowheads="1"/>
          </p:cNvSpPr>
          <p:nvPr/>
        </p:nvSpPr>
        <p:spPr bwMode="auto">
          <a:xfrm>
            <a:off x="4800600" y="4419600"/>
            <a:ext cx="1981200" cy="6858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Solvabilité </a:t>
            </a:r>
          </a:p>
        </p:txBody>
      </p:sp>
      <p:sp>
        <p:nvSpPr>
          <p:cNvPr id="43022" name="Oval 14"/>
          <p:cNvSpPr>
            <a:spLocks noChangeArrowheads="1"/>
          </p:cNvSpPr>
          <p:nvPr/>
        </p:nvSpPr>
        <p:spPr bwMode="auto">
          <a:xfrm>
            <a:off x="6858000" y="4419600"/>
            <a:ext cx="1981200" cy="685800"/>
          </a:xfrm>
          <a:prstGeom prst="ellipse">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r>
              <a:rPr lang="fr-FR" sz="1800" b="1"/>
              <a:t>Indépendance </a:t>
            </a:r>
          </a:p>
        </p:txBody>
      </p:sp>
      <p:grpSp>
        <p:nvGrpSpPr>
          <p:cNvPr id="3" name="Group 22"/>
          <p:cNvGrpSpPr>
            <a:grpSpLocks/>
          </p:cNvGrpSpPr>
          <p:nvPr/>
        </p:nvGrpSpPr>
        <p:grpSpPr bwMode="auto">
          <a:xfrm>
            <a:off x="1600200" y="3352800"/>
            <a:ext cx="6248400" cy="1066800"/>
            <a:chOff x="1008" y="2112"/>
            <a:chExt cx="3936" cy="672"/>
          </a:xfrm>
        </p:grpSpPr>
        <p:sp>
          <p:nvSpPr>
            <p:cNvPr id="43018" name="Rectangle 10"/>
            <p:cNvSpPr>
              <a:spLocks noChangeArrowheads="1"/>
            </p:cNvSpPr>
            <p:nvPr/>
          </p:nvSpPr>
          <p:spPr bwMode="auto">
            <a:xfrm>
              <a:off x="1872" y="2112"/>
              <a:ext cx="2064" cy="288"/>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800" b="1"/>
                <a:t> Objectifs de l’analyse financière  </a:t>
              </a:r>
            </a:p>
          </p:txBody>
        </p:sp>
        <p:sp>
          <p:nvSpPr>
            <p:cNvPr id="6159" name="Line 15"/>
            <p:cNvSpPr>
              <a:spLocks noChangeShapeType="1"/>
            </p:cNvSpPr>
            <p:nvPr/>
          </p:nvSpPr>
          <p:spPr bwMode="auto">
            <a:xfrm flipH="1">
              <a:off x="1008" y="2400"/>
              <a:ext cx="1824" cy="384"/>
            </a:xfrm>
            <a:prstGeom prst="line">
              <a:avLst/>
            </a:prstGeom>
            <a:noFill/>
            <a:ln w="19050">
              <a:solidFill>
                <a:srgbClr val="FF3300"/>
              </a:solidFill>
              <a:round/>
              <a:headEnd/>
              <a:tailEnd type="triangle" w="med" len="med"/>
            </a:ln>
          </p:spPr>
          <p:txBody>
            <a:bodyPr/>
            <a:lstStyle/>
            <a:p>
              <a:endParaRPr lang="fr-FR"/>
            </a:p>
          </p:txBody>
        </p:sp>
        <p:sp>
          <p:nvSpPr>
            <p:cNvPr id="6160" name="Line 16"/>
            <p:cNvSpPr>
              <a:spLocks noChangeShapeType="1"/>
            </p:cNvSpPr>
            <p:nvPr/>
          </p:nvSpPr>
          <p:spPr bwMode="auto">
            <a:xfrm flipH="1">
              <a:off x="2352" y="2400"/>
              <a:ext cx="528" cy="384"/>
            </a:xfrm>
            <a:prstGeom prst="line">
              <a:avLst/>
            </a:prstGeom>
            <a:noFill/>
            <a:ln w="19050">
              <a:solidFill>
                <a:srgbClr val="FF3300"/>
              </a:solidFill>
              <a:round/>
              <a:headEnd/>
              <a:tailEnd type="triangle" w="med" len="med"/>
            </a:ln>
          </p:spPr>
          <p:txBody>
            <a:bodyPr/>
            <a:lstStyle/>
            <a:p>
              <a:endParaRPr lang="fr-FR"/>
            </a:p>
          </p:txBody>
        </p:sp>
        <p:sp>
          <p:nvSpPr>
            <p:cNvPr id="6161" name="Line 17"/>
            <p:cNvSpPr>
              <a:spLocks noChangeShapeType="1"/>
            </p:cNvSpPr>
            <p:nvPr/>
          </p:nvSpPr>
          <p:spPr bwMode="auto">
            <a:xfrm>
              <a:off x="2880" y="2400"/>
              <a:ext cx="768" cy="384"/>
            </a:xfrm>
            <a:prstGeom prst="line">
              <a:avLst/>
            </a:prstGeom>
            <a:noFill/>
            <a:ln w="19050">
              <a:solidFill>
                <a:srgbClr val="FF3300"/>
              </a:solidFill>
              <a:round/>
              <a:headEnd/>
              <a:tailEnd type="triangle" w="med" len="med"/>
            </a:ln>
          </p:spPr>
          <p:txBody>
            <a:bodyPr/>
            <a:lstStyle/>
            <a:p>
              <a:endParaRPr lang="fr-FR"/>
            </a:p>
          </p:txBody>
        </p:sp>
        <p:sp>
          <p:nvSpPr>
            <p:cNvPr id="6162" name="Line 18"/>
            <p:cNvSpPr>
              <a:spLocks noChangeShapeType="1"/>
            </p:cNvSpPr>
            <p:nvPr/>
          </p:nvSpPr>
          <p:spPr bwMode="auto">
            <a:xfrm>
              <a:off x="2880" y="2400"/>
              <a:ext cx="2064" cy="384"/>
            </a:xfrm>
            <a:prstGeom prst="line">
              <a:avLst/>
            </a:prstGeom>
            <a:noFill/>
            <a:ln w="19050">
              <a:solidFill>
                <a:srgbClr val="FF3300"/>
              </a:solidFill>
              <a:round/>
              <a:headEnd/>
              <a:tailEnd type="triangle" w="med" len="med"/>
            </a:ln>
          </p:spPr>
          <p:txBody>
            <a:bodyPr/>
            <a:lstStyle/>
            <a:p>
              <a:endParaRPr lang="fr-FR"/>
            </a:p>
          </p:txBody>
        </p:sp>
      </p:grpSp>
      <p:sp>
        <p:nvSpPr>
          <p:cNvPr id="43027" name="AutoShape 19"/>
          <p:cNvSpPr>
            <a:spLocks noChangeArrowheads="1"/>
          </p:cNvSpPr>
          <p:nvPr/>
        </p:nvSpPr>
        <p:spPr bwMode="auto">
          <a:xfrm rot="5381649">
            <a:off x="4302919" y="2856706"/>
            <a:ext cx="458788" cy="384175"/>
          </a:xfrm>
          <a:custGeom>
            <a:avLst/>
            <a:gdLst>
              <a:gd name="T0" fmla="*/ 344091 w 21600"/>
              <a:gd name="T1" fmla="*/ 0 h 21600"/>
              <a:gd name="T2" fmla="*/ 0 w 21600"/>
              <a:gd name="T3" fmla="*/ 192088 h 21600"/>
              <a:gd name="T4" fmla="*/ 344091 w 21600"/>
              <a:gd name="T5" fmla="*/ 384175 h 21600"/>
              <a:gd name="T6" fmla="*/ 458788 w 21600"/>
              <a:gd name="T7" fmla="*/ 1920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3300"/>
              </a:gs>
            </a:gsLst>
            <a:lin ang="5400000" scaled="1"/>
          </a:gradFill>
          <a:ln w="9525">
            <a:solidFill>
              <a:schemeClr val="bg2"/>
            </a:solidFill>
            <a:miter lim="800000"/>
            <a:headEnd/>
            <a:tailEnd/>
          </a:ln>
        </p:spPr>
        <p:txBody>
          <a:bodyPr rot="10800000" vert="eaVert" wrap="none" anchor="ctr"/>
          <a:lstStyle/>
          <a:p>
            <a:endParaRPr lang="fr-FR"/>
          </a:p>
        </p:txBody>
      </p:sp>
      <p:sp>
        <p:nvSpPr>
          <p:cNvPr id="43028" name="Text Box 20"/>
          <p:cNvSpPr txBox="1">
            <a:spLocks noChangeArrowheads="1"/>
          </p:cNvSpPr>
          <p:nvPr/>
        </p:nvSpPr>
        <p:spPr bwMode="auto">
          <a:xfrm>
            <a:off x="304800" y="5410200"/>
            <a:ext cx="8610600" cy="701675"/>
          </a:xfrm>
          <a:prstGeom prst="rect">
            <a:avLst/>
          </a:prstGeom>
          <a:gradFill rotWithShape="0">
            <a:gsLst>
              <a:gs pos="0">
                <a:schemeClr val="hlink"/>
              </a:gs>
              <a:gs pos="50000">
                <a:srgbClr val="FFFFFF"/>
              </a:gs>
              <a:gs pos="100000">
                <a:schemeClr val="hlink"/>
              </a:gs>
            </a:gsLst>
            <a:lin ang="5400000" scaled="1"/>
          </a:gradFill>
          <a:ln w="9525">
            <a:noFill/>
            <a:miter lim="800000"/>
            <a:headEnd/>
            <a:tailEnd/>
          </a:ln>
          <a:effectLst>
            <a:outerShdw dist="107763" dir="18900000" algn="ctr" rotWithShape="0">
              <a:schemeClr val="bg2"/>
            </a:outerShdw>
          </a:effectLst>
        </p:spPr>
        <p:txBody>
          <a:bodyPr>
            <a:spAutoFit/>
          </a:bodyPr>
          <a:lstStyle/>
          <a:p>
            <a:pPr algn="ctr">
              <a:spcBef>
                <a:spcPct val="50000"/>
              </a:spcBef>
              <a:defRPr/>
            </a:pPr>
            <a:r>
              <a:rPr lang="fr-FR" sz="2000" b="1">
                <a:solidFill>
                  <a:srgbClr val="FF3300"/>
                </a:solidFill>
                <a:effectLst>
                  <a:outerShdw blurRad="38100" dist="38100" dir="2700000" algn="tl">
                    <a:srgbClr val="000000"/>
                  </a:outerShdw>
                </a:effectLst>
              </a:rPr>
              <a:t>Il ressort de cette analyse que les différents acteurs s’intéressant à la santé de l’entreprise auront des objectifs et des intérêts divergents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0-#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gtEl>
                                        <p:attrNameLst>
                                          <p:attrName>style.visibility</p:attrName>
                                        </p:attrNameLst>
                                      </p:cBhvr>
                                      <p:to>
                                        <p:strVal val="visible"/>
                                      </p:to>
                                    </p:set>
                                    <p:anim calcmode="lin" valueType="num">
                                      <p:cBhvr additive="base">
                                        <p:cTn id="19" dur="500" fill="hold"/>
                                        <p:tgtEl>
                                          <p:spTgt spid="43011"/>
                                        </p:tgtEl>
                                        <p:attrNameLst>
                                          <p:attrName>ppt_x</p:attrName>
                                        </p:attrNameLst>
                                      </p:cBhvr>
                                      <p:tavLst>
                                        <p:tav tm="0">
                                          <p:val>
                                            <p:strVal val="0-#ppt_w/2"/>
                                          </p:val>
                                        </p:tav>
                                        <p:tav tm="100000">
                                          <p:val>
                                            <p:strVal val="#ppt_x"/>
                                          </p:val>
                                        </p:tav>
                                      </p:tavLst>
                                    </p:anim>
                                    <p:anim calcmode="lin" valueType="num">
                                      <p:cBhvr additive="base">
                                        <p:cTn id="20"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2"/>
                                        </p:tgtEl>
                                        <p:attrNameLst>
                                          <p:attrName>style.visibility</p:attrName>
                                        </p:attrNameLst>
                                      </p:cBhvr>
                                      <p:to>
                                        <p:strVal val="visible"/>
                                      </p:to>
                                    </p:set>
                                    <p:anim calcmode="lin" valueType="num">
                                      <p:cBhvr additive="base">
                                        <p:cTn id="25" dur="500" fill="hold"/>
                                        <p:tgtEl>
                                          <p:spTgt spid="43012"/>
                                        </p:tgtEl>
                                        <p:attrNameLst>
                                          <p:attrName>ppt_x</p:attrName>
                                        </p:attrNameLst>
                                      </p:cBhvr>
                                      <p:tavLst>
                                        <p:tav tm="0">
                                          <p:val>
                                            <p:strVal val="0-#ppt_w/2"/>
                                          </p:val>
                                        </p:tav>
                                        <p:tav tm="100000">
                                          <p:val>
                                            <p:strVal val="#ppt_x"/>
                                          </p:val>
                                        </p:tav>
                                      </p:tavLst>
                                    </p:anim>
                                    <p:anim calcmode="lin" valueType="num">
                                      <p:cBhvr additive="base">
                                        <p:cTn id="26"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3"/>
                                        </p:tgtEl>
                                        <p:attrNameLst>
                                          <p:attrName>style.visibility</p:attrName>
                                        </p:attrNameLst>
                                      </p:cBhvr>
                                      <p:to>
                                        <p:strVal val="visible"/>
                                      </p:to>
                                    </p:set>
                                    <p:anim calcmode="lin" valueType="num">
                                      <p:cBhvr additive="base">
                                        <p:cTn id="31" dur="500" fill="hold"/>
                                        <p:tgtEl>
                                          <p:spTgt spid="43013"/>
                                        </p:tgtEl>
                                        <p:attrNameLst>
                                          <p:attrName>ppt_x</p:attrName>
                                        </p:attrNameLst>
                                      </p:cBhvr>
                                      <p:tavLst>
                                        <p:tav tm="0">
                                          <p:val>
                                            <p:strVal val="0-#ppt_w/2"/>
                                          </p:val>
                                        </p:tav>
                                        <p:tav tm="100000">
                                          <p:val>
                                            <p:strVal val="#ppt_x"/>
                                          </p:val>
                                        </p:tav>
                                      </p:tavLst>
                                    </p:anim>
                                    <p:anim calcmode="lin" valueType="num">
                                      <p:cBhvr additive="base">
                                        <p:cTn id="32"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27"/>
                                        </p:tgtEl>
                                        <p:attrNameLst>
                                          <p:attrName>style.visibility</p:attrName>
                                        </p:attrNameLst>
                                      </p:cBhvr>
                                      <p:to>
                                        <p:strVal val="visible"/>
                                      </p:to>
                                    </p:set>
                                    <p:anim calcmode="lin" valueType="num">
                                      <p:cBhvr additive="base">
                                        <p:cTn id="37" dur="500" fill="hold"/>
                                        <p:tgtEl>
                                          <p:spTgt spid="43027"/>
                                        </p:tgtEl>
                                        <p:attrNameLst>
                                          <p:attrName>ppt_x</p:attrName>
                                        </p:attrNameLst>
                                      </p:cBhvr>
                                      <p:tavLst>
                                        <p:tav tm="0">
                                          <p:val>
                                            <p:strVal val="0-#ppt_w/2"/>
                                          </p:val>
                                        </p:tav>
                                        <p:tav tm="100000">
                                          <p:val>
                                            <p:strVal val="#ppt_x"/>
                                          </p:val>
                                        </p:tav>
                                      </p:tavLst>
                                    </p:anim>
                                    <p:anim calcmode="lin" valueType="num">
                                      <p:cBhvr additive="base">
                                        <p:cTn id="38" dur="500" fill="hold"/>
                                        <p:tgtEl>
                                          <p:spTgt spid="430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3019"/>
                                        </p:tgtEl>
                                        <p:attrNameLst>
                                          <p:attrName>style.visibility</p:attrName>
                                        </p:attrNameLst>
                                      </p:cBhvr>
                                      <p:to>
                                        <p:strVal val="visible"/>
                                      </p:to>
                                    </p:set>
                                    <p:anim calcmode="lin" valueType="num">
                                      <p:cBhvr additive="base">
                                        <p:cTn id="49" dur="500" fill="hold"/>
                                        <p:tgtEl>
                                          <p:spTgt spid="43019"/>
                                        </p:tgtEl>
                                        <p:attrNameLst>
                                          <p:attrName>ppt_x</p:attrName>
                                        </p:attrNameLst>
                                      </p:cBhvr>
                                      <p:tavLst>
                                        <p:tav tm="0">
                                          <p:val>
                                            <p:strVal val="0-#ppt_w/2"/>
                                          </p:val>
                                        </p:tav>
                                        <p:tav tm="100000">
                                          <p:val>
                                            <p:strVal val="#ppt_x"/>
                                          </p:val>
                                        </p:tav>
                                      </p:tavLst>
                                    </p:anim>
                                    <p:anim calcmode="lin" valueType="num">
                                      <p:cBhvr additive="base">
                                        <p:cTn id="50" dur="500" fill="hold"/>
                                        <p:tgtEl>
                                          <p:spTgt spid="4301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020"/>
                                        </p:tgtEl>
                                        <p:attrNameLst>
                                          <p:attrName>style.visibility</p:attrName>
                                        </p:attrNameLst>
                                      </p:cBhvr>
                                      <p:to>
                                        <p:strVal val="visible"/>
                                      </p:to>
                                    </p:set>
                                    <p:anim calcmode="lin" valueType="num">
                                      <p:cBhvr additive="base">
                                        <p:cTn id="55" dur="500" fill="hold"/>
                                        <p:tgtEl>
                                          <p:spTgt spid="43020"/>
                                        </p:tgtEl>
                                        <p:attrNameLst>
                                          <p:attrName>ppt_x</p:attrName>
                                        </p:attrNameLst>
                                      </p:cBhvr>
                                      <p:tavLst>
                                        <p:tav tm="0">
                                          <p:val>
                                            <p:strVal val="0-#ppt_w/2"/>
                                          </p:val>
                                        </p:tav>
                                        <p:tav tm="100000">
                                          <p:val>
                                            <p:strVal val="#ppt_x"/>
                                          </p:val>
                                        </p:tav>
                                      </p:tavLst>
                                    </p:anim>
                                    <p:anim calcmode="lin" valueType="num">
                                      <p:cBhvr additive="base">
                                        <p:cTn id="56" dur="500" fill="hold"/>
                                        <p:tgtEl>
                                          <p:spTgt spid="4302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3021"/>
                                        </p:tgtEl>
                                        <p:attrNameLst>
                                          <p:attrName>style.visibility</p:attrName>
                                        </p:attrNameLst>
                                      </p:cBhvr>
                                      <p:to>
                                        <p:strVal val="visible"/>
                                      </p:to>
                                    </p:set>
                                    <p:anim calcmode="lin" valueType="num">
                                      <p:cBhvr additive="base">
                                        <p:cTn id="61" dur="500" fill="hold"/>
                                        <p:tgtEl>
                                          <p:spTgt spid="43021"/>
                                        </p:tgtEl>
                                        <p:attrNameLst>
                                          <p:attrName>ppt_x</p:attrName>
                                        </p:attrNameLst>
                                      </p:cBhvr>
                                      <p:tavLst>
                                        <p:tav tm="0">
                                          <p:val>
                                            <p:strVal val="0-#ppt_w/2"/>
                                          </p:val>
                                        </p:tav>
                                        <p:tav tm="100000">
                                          <p:val>
                                            <p:strVal val="#ppt_x"/>
                                          </p:val>
                                        </p:tav>
                                      </p:tavLst>
                                    </p:anim>
                                    <p:anim calcmode="lin" valueType="num">
                                      <p:cBhvr additive="base">
                                        <p:cTn id="62" dur="500" fill="hold"/>
                                        <p:tgtEl>
                                          <p:spTgt spid="430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3022"/>
                                        </p:tgtEl>
                                        <p:attrNameLst>
                                          <p:attrName>style.visibility</p:attrName>
                                        </p:attrNameLst>
                                      </p:cBhvr>
                                      <p:to>
                                        <p:strVal val="visible"/>
                                      </p:to>
                                    </p:set>
                                    <p:anim calcmode="lin" valueType="num">
                                      <p:cBhvr additive="base">
                                        <p:cTn id="67" dur="500" fill="hold"/>
                                        <p:tgtEl>
                                          <p:spTgt spid="43022"/>
                                        </p:tgtEl>
                                        <p:attrNameLst>
                                          <p:attrName>ppt_x</p:attrName>
                                        </p:attrNameLst>
                                      </p:cBhvr>
                                      <p:tavLst>
                                        <p:tav tm="0">
                                          <p:val>
                                            <p:strVal val="0-#ppt_w/2"/>
                                          </p:val>
                                        </p:tav>
                                        <p:tav tm="100000">
                                          <p:val>
                                            <p:strVal val="#ppt_x"/>
                                          </p:val>
                                        </p:tav>
                                      </p:tavLst>
                                    </p:anim>
                                    <p:anim calcmode="lin" valueType="num">
                                      <p:cBhvr additive="base">
                                        <p:cTn id="68" dur="500" fill="hold"/>
                                        <p:tgtEl>
                                          <p:spTgt spid="4302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3028"/>
                                        </p:tgtEl>
                                        <p:attrNameLst>
                                          <p:attrName>style.visibility</p:attrName>
                                        </p:attrNameLst>
                                      </p:cBhvr>
                                      <p:to>
                                        <p:strVal val="visible"/>
                                      </p:to>
                                    </p:set>
                                    <p:anim calcmode="lin" valueType="num">
                                      <p:cBhvr additive="base">
                                        <p:cTn id="73" dur="500" fill="hold"/>
                                        <p:tgtEl>
                                          <p:spTgt spid="43028"/>
                                        </p:tgtEl>
                                        <p:attrNameLst>
                                          <p:attrName>ppt_x</p:attrName>
                                        </p:attrNameLst>
                                      </p:cBhvr>
                                      <p:tavLst>
                                        <p:tav tm="0">
                                          <p:val>
                                            <p:strVal val="0-#ppt_w/2"/>
                                          </p:val>
                                        </p:tav>
                                        <p:tav tm="100000">
                                          <p:val>
                                            <p:strVal val="#ppt_x"/>
                                          </p:val>
                                        </p:tav>
                                      </p:tavLst>
                                    </p:anim>
                                    <p:anim calcmode="lin" valueType="num">
                                      <p:cBhvr additive="base">
                                        <p:cTn id="74" dur="500" fill="hold"/>
                                        <p:tgtEl>
                                          <p:spTgt spid="43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nimBg="1" autoUpdateAnimBg="0"/>
      <p:bldP spid="43012" grpId="0" animBg="1" autoUpdateAnimBg="0"/>
      <p:bldP spid="43013" grpId="0" animBg="1" autoUpdateAnimBg="0"/>
      <p:bldP spid="43019" grpId="0" animBg="1" autoUpdateAnimBg="0"/>
      <p:bldP spid="43020" grpId="0" animBg="1" autoUpdateAnimBg="0"/>
      <p:bldP spid="43021" grpId="0" animBg="1" autoUpdateAnimBg="0"/>
      <p:bldP spid="43022" grpId="0" animBg="1" autoUpdateAnimBg="0"/>
      <p:bldP spid="43027" grpId="0" animBg="1"/>
      <p:bldP spid="4302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cstate="print"/>
          <a:srcRect/>
          <a:stretch>
            <a:fillRect/>
          </a:stretch>
        </p:blipFill>
        <p:spPr bwMode="auto">
          <a:xfrm>
            <a:off x="899592" y="116632"/>
            <a:ext cx="6696744" cy="657449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cstate="print"/>
          <a:srcRect/>
          <a:stretch>
            <a:fillRect/>
          </a:stretch>
        </p:blipFill>
        <p:spPr bwMode="auto">
          <a:xfrm>
            <a:off x="1435100" y="911225"/>
            <a:ext cx="6273800" cy="504031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cstate="print"/>
          <a:srcRect/>
          <a:stretch>
            <a:fillRect/>
          </a:stretch>
        </p:blipFill>
        <p:spPr bwMode="auto">
          <a:xfrm>
            <a:off x="1614488" y="992188"/>
            <a:ext cx="5915025" cy="4876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Group 1026"/>
          <p:cNvGraphicFramePr>
            <a:graphicFrameLocks noGrp="1"/>
          </p:cNvGraphicFramePr>
          <p:nvPr/>
        </p:nvGraphicFramePr>
        <p:xfrm>
          <a:off x="304800" y="152400"/>
          <a:ext cx="8534400" cy="4220464"/>
        </p:xfrm>
        <a:graphic>
          <a:graphicData uri="http://schemas.openxmlformats.org/drawingml/2006/table">
            <a:tbl>
              <a:tblPr/>
              <a:tblGrid>
                <a:gridCol w="2057400"/>
                <a:gridCol w="2209800"/>
                <a:gridCol w="2209800"/>
                <a:gridCol w="2057400"/>
              </a:tblGrid>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1" i="0" u="none" strike="noStrike" cap="none" normalizeH="0" baseline="0" smtClean="0">
                          <a:ln>
                            <a:noFill/>
                          </a:ln>
                          <a:solidFill>
                            <a:schemeClr val="tx1"/>
                          </a:solidFill>
                          <a:effectLst/>
                          <a:latin typeface="Times New Roman" pitchFamily="18" charset="0"/>
                        </a:rPr>
                        <a:t>Diversités des utilisateurs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1" i="0" u="none" strike="noStrike" cap="none" normalizeH="0" baseline="0" smtClean="0">
                          <a:ln>
                            <a:noFill/>
                          </a:ln>
                          <a:solidFill>
                            <a:schemeClr val="tx1"/>
                          </a:solidFill>
                          <a:effectLst/>
                          <a:latin typeface="Times New Roman" pitchFamily="18" charset="0"/>
                        </a:rPr>
                        <a:t>Multiplicités des objectifs</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1" i="0" u="none" strike="noStrike" cap="none" normalizeH="0" baseline="0" smtClean="0">
                          <a:ln>
                            <a:noFill/>
                          </a:ln>
                          <a:solidFill>
                            <a:schemeClr val="tx1"/>
                          </a:solidFill>
                          <a:effectLst/>
                          <a:latin typeface="Times New Roman" pitchFamily="18" charset="0"/>
                        </a:rPr>
                        <a:t>Multiplicités des concepts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sz="1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1" i="0" u="none" strike="noStrike" cap="none" normalizeH="0" baseline="0" smtClean="0">
                          <a:ln>
                            <a:noFill/>
                          </a:ln>
                          <a:solidFill>
                            <a:schemeClr val="tx1"/>
                          </a:solidFill>
                          <a:effectLst/>
                          <a:latin typeface="Times New Roman" pitchFamily="18" charset="0"/>
                        </a:rPr>
                        <a:t>Variétés des approches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dirigeants d’entreprise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Maintien et développement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Rentabilité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Approche économique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Salariés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Partage de la valeur ajoutée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Croissance équilibrée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Approche sociale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Actionnaires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Profit et création de la valeur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Rentabilité des capitaux propres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Approche financière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Apporteurs extérieurs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Sécurités des fonds avancés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Solvabilité et liquidité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Approche patrimoniale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9" name="Text Box 1061"/>
          <p:cNvSpPr txBox="1">
            <a:spLocks noChangeArrowheads="1"/>
          </p:cNvSpPr>
          <p:nvPr/>
        </p:nvSpPr>
        <p:spPr bwMode="auto">
          <a:xfrm>
            <a:off x="304800" y="4876800"/>
            <a:ext cx="8610600" cy="1158875"/>
          </a:xfrm>
          <a:prstGeom prst="rect">
            <a:avLst/>
          </a:prstGeom>
          <a:gradFill rotWithShape="0">
            <a:gsLst>
              <a:gs pos="0">
                <a:schemeClr val="hlink"/>
              </a:gs>
              <a:gs pos="50000">
                <a:srgbClr val="FFFFFF"/>
              </a:gs>
              <a:gs pos="100000">
                <a:schemeClr val="hlink"/>
              </a:gs>
            </a:gsLst>
            <a:lin ang="5400000" scaled="1"/>
          </a:gradFill>
          <a:ln w="9525">
            <a:noFill/>
            <a:miter lim="800000"/>
            <a:headEnd/>
            <a:tailEnd/>
          </a:ln>
          <a:effectLst>
            <a:outerShdw dist="107763" dir="18900000" algn="ctr" rotWithShape="0">
              <a:schemeClr val="bg2"/>
            </a:outerShdw>
          </a:effectLst>
        </p:spPr>
        <p:txBody>
          <a:bodyPr>
            <a:spAutoFit/>
          </a:bodyPr>
          <a:lstStyle/>
          <a:p>
            <a:pPr algn="ctr">
              <a:spcBef>
                <a:spcPct val="50000"/>
              </a:spcBef>
              <a:defRPr/>
            </a:pPr>
            <a:r>
              <a:rPr lang="fr-FR" sz="2000" b="1">
                <a:solidFill>
                  <a:srgbClr val="FF3300"/>
                </a:solidFill>
                <a:effectLst>
                  <a:outerShdw blurRad="38100" dist="38100" dir="2700000" algn="tl">
                    <a:srgbClr val="000000"/>
                  </a:outerShdw>
                </a:effectLst>
              </a:rPr>
              <a:t>En analyse financière, il n’y a pas une approche ou une méthode, mais des approches ou des méthodes.</a:t>
            </a:r>
          </a:p>
          <a:p>
            <a:pPr algn="ctr">
              <a:spcBef>
                <a:spcPct val="50000"/>
              </a:spcBef>
              <a:defRPr/>
            </a:pPr>
            <a:r>
              <a:rPr lang="fr-FR" sz="2000" b="1">
                <a:solidFill>
                  <a:srgbClr val="FF3300"/>
                </a:solidFill>
                <a:effectLst>
                  <a:outerShdw blurRad="38100" dist="38100" dir="2700000" algn="tl">
                    <a:srgbClr val="000000"/>
                  </a:outerShdw>
                </a:effectLst>
              </a:rPr>
              <a:t>Ces approches ne sont pas exclusives mais complémentaires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0-#ppt_w/2"/>
                                          </p:val>
                                        </p:tav>
                                        <p:tav tm="100000">
                                          <p:val>
                                            <p:strVal val="#ppt_x"/>
                                          </p:val>
                                        </p:tav>
                                      </p:tavLst>
                                    </p:anim>
                                    <p:anim calcmode="lin" valueType="num">
                                      <p:cBhvr additive="base">
                                        <p:cTn id="8" dur="500" fill="hold"/>
                                        <p:tgtEl>
                                          <p:spTgt spid="44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69"/>
                                        </p:tgtEl>
                                        <p:attrNameLst>
                                          <p:attrName>style.visibility</p:attrName>
                                        </p:attrNameLst>
                                      </p:cBhvr>
                                      <p:to>
                                        <p:strVal val="visible"/>
                                      </p:to>
                                    </p:set>
                                    <p:anim calcmode="lin" valueType="num">
                                      <p:cBhvr additive="base">
                                        <p:cTn id="13" dur="500" fill="hold"/>
                                        <p:tgtEl>
                                          <p:spTgt spid="44069"/>
                                        </p:tgtEl>
                                        <p:attrNameLst>
                                          <p:attrName>ppt_x</p:attrName>
                                        </p:attrNameLst>
                                      </p:cBhvr>
                                      <p:tavLst>
                                        <p:tav tm="0">
                                          <p:val>
                                            <p:strVal val="0-#ppt_w/2"/>
                                          </p:val>
                                        </p:tav>
                                        <p:tav tm="100000">
                                          <p:val>
                                            <p:strVal val="#ppt_x"/>
                                          </p:val>
                                        </p:tav>
                                      </p:tavLst>
                                    </p:anim>
                                    <p:anim calcmode="lin" valueType="num">
                                      <p:cBhvr additive="base">
                                        <p:cTn id="14" dur="500" fill="hold"/>
                                        <p:tgtEl>
                                          <p:spTgt spid="44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52400" y="76200"/>
            <a:ext cx="8610600" cy="519113"/>
          </a:xfrm>
          <a:prstGeom prst="rect">
            <a:avLst/>
          </a:prstGeom>
          <a:noFill/>
          <a:ln w="9525">
            <a:noFill/>
            <a:miter lim="800000"/>
            <a:headEnd/>
            <a:tailEnd/>
          </a:ln>
          <a:effectLst/>
        </p:spPr>
        <p:txBody>
          <a:bodyPr>
            <a:spAutoFit/>
          </a:bodyPr>
          <a:lstStyle/>
          <a:p>
            <a:pPr>
              <a:spcBef>
                <a:spcPct val="50000"/>
              </a:spcBef>
              <a:defRPr/>
            </a:pPr>
            <a:r>
              <a:rPr lang="fr-FR" b="1" i="1" u="sng">
                <a:effectLst>
                  <a:outerShdw blurRad="38100" dist="38100" dir="2700000" algn="tl">
                    <a:srgbClr val="C0C0C0"/>
                  </a:outerShdw>
                </a:effectLst>
              </a:rPr>
              <a:t>Approches de l’analyse financière : </a:t>
            </a:r>
          </a:p>
        </p:txBody>
      </p:sp>
      <p:sp>
        <p:nvSpPr>
          <p:cNvPr id="107523" name="Text Box 3"/>
          <p:cNvSpPr txBox="1">
            <a:spLocks noChangeArrowheads="1"/>
          </p:cNvSpPr>
          <p:nvPr/>
        </p:nvSpPr>
        <p:spPr bwMode="auto">
          <a:xfrm>
            <a:off x="152400" y="2895600"/>
            <a:ext cx="8153400" cy="457200"/>
          </a:xfrm>
          <a:prstGeom prst="rect">
            <a:avLst/>
          </a:prstGeom>
          <a:noFill/>
          <a:ln w="9525">
            <a:noFill/>
            <a:miter lim="800000"/>
            <a:headEnd/>
            <a:tailEnd/>
          </a:ln>
          <a:effectLst/>
        </p:spPr>
        <p:txBody>
          <a:bodyPr>
            <a:spAutoFit/>
          </a:bodyPr>
          <a:lstStyle/>
          <a:p>
            <a:pPr>
              <a:spcBef>
                <a:spcPct val="50000"/>
              </a:spcBef>
              <a:defRPr/>
            </a:pPr>
            <a:r>
              <a:rPr lang="fr-FR" sz="2400" b="1" u="sng">
                <a:effectLst>
                  <a:outerShdw blurRad="38100" dist="38100" dir="2700000" algn="tl">
                    <a:srgbClr val="C0C0C0"/>
                  </a:outerShdw>
                </a:effectLst>
              </a:rPr>
              <a:t>Approche patrimoniale : </a:t>
            </a:r>
          </a:p>
        </p:txBody>
      </p:sp>
      <p:sp>
        <p:nvSpPr>
          <p:cNvPr id="107524" name="Rectangle 4"/>
          <p:cNvSpPr>
            <a:spLocks noChangeArrowheads="1"/>
          </p:cNvSpPr>
          <p:nvPr/>
        </p:nvSpPr>
        <p:spPr bwMode="auto">
          <a:xfrm>
            <a:off x="152400" y="3429000"/>
            <a:ext cx="8774113" cy="1752600"/>
          </a:xfrm>
          <a:prstGeom prst="rect">
            <a:avLst/>
          </a:prstGeom>
          <a:noFill/>
          <a:ln w="9525">
            <a:noFill/>
            <a:miter lim="800000"/>
            <a:headEnd/>
            <a:tailEnd/>
          </a:ln>
        </p:spPr>
        <p:txBody>
          <a:bodyPr anchor="ctr"/>
          <a:lstStyle/>
          <a:p>
            <a:pPr algn="just"/>
            <a:r>
              <a:rPr lang="fr-FR" sz="2000" b="1">
                <a:solidFill>
                  <a:schemeClr val="tx2"/>
                </a:solidFill>
                <a:cs typeface="Times New Roman" pitchFamily="18" charset="0"/>
              </a:rPr>
              <a:t>L'analyse financière basée sur une approche patrimoniale repose sur l’étude de la solvabilité, c’est-à-dire sa capacité à couvrir ses dettes exigibles à l’aide de ses actifs liquides. L’objectif de l’approche patrimoniale est de diagnostiquer le risque d’illiquidité et d’insolvabilité de l’entreprise.  </a:t>
            </a:r>
            <a:r>
              <a:rPr lang="en-US" sz="2000" b="1">
                <a:solidFill>
                  <a:schemeClr val="tx2"/>
                </a:solidFill>
                <a:latin typeface="Tms Rmn" charset="0"/>
                <a:cs typeface="Times New Roman" pitchFamily="18" charset="0"/>
              </a:rPr>
              <a:t/>
            </a:r>
            <a:br>
              <a:rPr lang="en-US" sz="2000" b="1">
                <a:solidFill>
                  <a:schemeClr val="tx2"/>
                </a:solidFill>
                <a:latin typeface="Tms Rmn" charset="0"/>
                <a:cs typeface="Times New Roman" pitchFamily="18" charset="0"/>
              </a:rPr>
            </a:br>
            <a:endParaRPr lang="fr-FR" sz="2000" b="1">
              <a:solidFill>
                <a:schemeClr val="tx2"/>
              </a:solidFill>
              <a:latin typeface="Tms Rmn" charset="0"/>
              <a:cs typeface="Times New Roman" pitchFamily="18" charset="0"/>
            </a:endParaRPr>
          </a:p>
        </p:txBody>
      </p:sp>
      <p:sp>
        <p:nvSpPr>
          <p:cNvPr id="107525" name="Text Box 5"/>
          <p:cNvSpPr txBox="1">
            <a:spLocks noChangeArrowheads="1"/>
          </p:cNvSpPr>
          <p:nvPr/>
        </p:nvSpPr>
        <p:spPr bwMode="auto">
          <a:xfrm>
            <a:off x="228600" y="990600"/>
            <a:ext cx="8534400" cy="1311275"/>
          </a:xfrm>
          <a:prstGeom prst="rect">
            <a:avLst/>
          </a:prstGeom>
          <a:noFill/>
          <a:ln w="9525">
            <a:noFill/>
            <a:miter lim="800000"/>
            <a:headEnd/>
            <a:tailEnd/>
          </a:ln>
        </p:spPr>
        <p:txBody>
          <a:bodyPr>
            <a:spAutoFit/>
          </a:bodyPr>
          <a:lstStyle/>
          <a:p>
            <a:pPr>
              <a:spcBef>
                <a:spcPct val="50000"/>
              </a:spcBef>
            </a:pPr>
            <a:r>
              <a:rPr lang="fr-FR" sz="2000" b="1"/>
              <a:t>On distingue essentiellement deux approches :</a:t>
            </a:r>
          </a:p>
          <a:p>
            <a:pPr lvl="1">
              <a:spcBef>
                <a:spcPct val="50000"/>
              </a:spcBef>
              <a:buClr>
                <a:srgbClr val="CC0099"/>
              </a:buClr>
              <a:buFont typeface="Wingdings" pitchFamily="2" charset="2"/>
              <a:buChar char="ü"/>
            </a:pPr>
            <a:r>
              <a:rPr lang="fr-FR" sz="2000" b="1"/>
              <a:t> Approche patrimoniale ;</a:t>
            </a:r>
          </a:p>
          <a:p>
            <a:pPr lvl="1">
              <a:spcBef>
                <a:spcPct val="50000"/>
              </a:spcBef>
              <a:buClr>
                <a:srgbClr val="CC0099"/>
              </a:buClr>
              <a:buFont typeface="Wingdings" pitchFamily="2" charset="2"/>
              <a:buChar char="ü"/>
            </a:pPr>
            <a:r>
              <a:rPr lang="fr-FR" sz="2000" b="1"/>
              <a:t> Approche fonctionnelle.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0-#ppt_w/2"/>
                                          </p:val>
                                        </p:tav>
                                        <p:tav tm="100000">
                                          <p:val>
                                            <p:strVal val="#ppt_x"/>
                                          </p:val>
                                        </p:tav>
                                      </p:tavLst>
                                    </p:anim>
                                    <p:anim calcmode="lin" valueType="num">
                                      <p:cBhvr additive="base">
                                        <p:cTn id="8" dur="500" fill="hold"/>
                                        <p:tgtEl>
                                          <p:spTgt spid="1075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additive="base">
                                        <p:cTn id="13" dur="500" fill="hold"/>
                                        <p:tgtEl>
                                          <p:spTgt spid="107523"/>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4"/>
                                        </p:tgtEl>
                                        <p:attrNameLst>
                                          <p:attrName>style.visibility</p:attrName>
                                        </p:attrNameLst>
                                      </p:cBhvr>
                                      <p:to>
                                        <p:strVal val="visible"/>
                                      </p:to>
                                    </p:set>
                                    <p:anim calcmode="lin" valueType="num">
                                      <p:cBhvr additive="base">
                                        <p:cTn id="19" dur="500" fill="hold"/>
                                        <p:tgtEl>
                                          <p:spTgt spid="107524"/>
                                        </p:tgtEl>
                                        <p:attrNameLst>
                                          <p:attrName>ppt_x</p:attrName>
                                        </p:attrNameLst>
                                      </p:cBhvr>
                                      <p:tavLst>
                                        <p:tav tm="0">
                                          <p:val>
                                            <p:strVal val="0-#ppt_w/2"/>
                                          </p:val>
                                        </p:tav>
                                        <p:tav tm="100000">
                                          <p:val>
                                            <p:strVal val="#ppt_x"/>
                                          </p:val>
                                        </p:tav>
                                      </p:tavLst>
                                    </p:anim>
                                    <p:anim calcmode="lin" valueType="num">
                                      <p:cBhvr additive="base">
                                        <p:cTn id="20"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4" grpId="0" autoUpdateAnimBg="0"/>
      <p:bldP spid="10752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228600" y="2590800"/>
            <a:ext cx="3733800" cy="3048000"/>
          </a:xfrm>
          <a:prstGeom prst="roundRect">
            <a:avLst>
              <a:gd name="adj" fmla="val 16667"/>
            </a:avLst>
          </a:prstGeom>
          <a:gradFill rotWithShape="0">
            <a:gsLst>
              <a:gs pos="0">
                <a:schemeClr val="folHlink"/>
              </a:gs>
              <a:gs pos="50000">
                <a:srgbClr val="FFFFFF"/>
              </a:gs>
              <a:gs pos="100000">
                <a:schemeClr val="folHlink"/>
              </a:gs>
            </a:gsLst>
            <a:lin ang="5400000" scaled="1"/>
          </a:gradFill>
          <a:ln w="9525">
            <a:solidFill>
              <a:srgbClr val="FF3300"/>
            </a:solidFill>
            <a:round/>
            <a:headEnd/>
            <a:tailEnd/>
          </a:ln>
          <a:effectLst/>
        </p:spPr>
        <p:txBody>
          <a:bodyPr wrap="none" anchor="ctr"/>
          <a:lstStyle/>
          <a:p>
            <a:pPr algn="ctr">
              <a:defRPr/>
            </a:pPr>
            <a:endParaRPr lang="fr-FR" sz="1800" b="1"/>
          </a:p>
          <a:p>
            <a:pPr algn="ctr">
              <a:defRPr/>
            </a:pPr>
            <a:r>
              <a:rPr lang="fr-FR" sz="1800" b="1"/>
              <a:t>Analyse fonctionnelle</a:t>
            </a:r>
          </a:p>
          <a:p>
            <a:pPr algn="ctr">
              <a:defRPr/>
            </a:pPr>
            <a:endParaRPr lang="fr-FR" sz="1800" b="1"/>
          </a:p>
          <a:p>
            <a:pPr algn="ctr">
              <a:defRPr/>
            </a:pPr>
            <a:r>
              <a:rPr lang="fr-FR" sz="1800" b="1"/>
              <a:t>Regroupements des </a:t>
            </a:r>
          </a:p>
          <a:p>
            <a:pPr algn="ctr">
              <a:defRPr/>
            </a:pPr>
            <a:r>
              <a:rPr lang="fr-FR" sz="1800" b="1"/>
              <a:t>différentes opérations</a:t>
            </a:r>
          </a:p>
          <a:p>
            <a:pPr algn="ctr">
              <a:defRPr/>
            </a:pPr>
            <a:endParaRPr lang="fr-FR" sz="1800" b="1"/>
          </a:p>
          <a:p>
            <a:pPr algn="ctr">
              <a:defRPr/>
            </a:pPr>
            <a:r>
              <a:rPr lang="fr-FR" sz="1800" b="1"/>
              <a:t>Prépondérance de la réalité </a:t>
            </a:r>
          </a:p>
          <a:p>
            <a:pPr algn="ctr">
              <a:defRPr/>
            </a:pPr>
            <a:r>
              <a:rPr lang="fr-FR" sz="1800" b="1"/>
              <a:t>économique et financière </a:t>
            </a:r>
          </a:p>
          <a:p>
            <a:pPr algn="ctr">
              <a:defRPr/>
            </a:pPr>
            <a:r>
              <a:rPr lang="fr-FR" sz="1800" b="1"/>
              <a:t>sur la vision patrimoniale et juridique</a:t>
            </a:r>
          </a:p>
          <a:p>
            <a:pPr algn="ctr">
              <a:defRPr/>
            </a:pPr>
            <a:endParaRPr lang="fr-FR" sz="1800" b="1"/>
          </a:p>
          <a:p>
            <a:pPr algn="ctr">
              <a:defRPr/>
            </a:pPr>
            <a:endParaRPr lang="fr-FR" sz="1800" b="1"/>
          </a:p>
        </p:txBody>
      </p:sp>
      <p:sp>
        <p:nvSpPr>
          <p:cNvPr id="108547" name="Rectangle 3"/>
          <p:cNvSpPr>
            <a:spLocks noChangeArrowheads="1"/>
          </p:cNvSpPr>
          <p:nvPr/>
        </p:nvSpPr>
        <p:spPr bwMode="auto">
          <a:xfrm>
            <a:off x="5410200" y="2362200"/>
            <a:ext cx="3429000" cy="9906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600" b="1" u="sng">
                <a:effectLst>
                  <a:outerShdw blurRad="38100" dist="38100" dir="2700000" algn="tl">
                    <a:srgbClr val="FFFFFF"/>
                  </a:outerShdw>
                </a:effectLst>
              </a:rPr>
              <a:t>Fonction d’exploitation</a:t>
            </a:r>
            <a:r>
              <a:rPr lang="fr-FR" sz="1600" b="1"/>
              <a:t> </a:t>
            </a:r>
          </a:p>
          <a:p>
            <a:pPr algn="ctr">
              <a:defRPr/>
            </a:pPr>
            <a:r>
              <a:rPr lang="fr-FR" sz="1600" b="1" i="1"/>
              <a:t>Opérations correspondant</a:t>
            </a:r>
          </a:p>
          <a:p>
            <a:pPr algn="ctr">
              <a:defRPr/>
            </a:pPr>
            <a:r>
              <a:rPr lang="fr-FR" sz="1600" b="1" i="1"/>
              <a:t>au « métier de l’entreprise</a:t>
            </a:r>
            <a:r>
              <a:rPr lang="fr-FR" sz="1600" b="1"/>
              <a:t> »</a:t>
            </a:r>
          </a:p>
        </p:txBody>
      </p:sp>
      <p:sp>
        <p:nvSpPr>
          <p:cNvPr id="108548" name="Rectangle 4"/>
          <p:cNvSpPr>
            <a:spLocks noChangeArrowheads="1"/>
          </p:cNvSpPr>
          <p:nvPr/>
        </p:nvSpPr>
        <p:spPr bwMode="auto">
          <a:xfrm>
            <a:off x="5410200" y="3581400"/>
            <a:ext cx="3429000" cy="9906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600" b="1" u="sng">
                <a:effectLst>
                  <a:outerShdw blurRad="38100" dist="38100" dir="2700000" algn="tl">
                    <a:srgbClr val="FFFFFF"/>
                  </a:outerShdw>
                </a:effectLst>
              </a:rPr>
              <a:t>Fonction investissement</a:t>
            </a:r>
            <a:r>
              <a:rPr lang="fr-FR" sz="1600" b="1"/>
              <a:t> </a:t>
            </a:r>
          </a:p>
          <a:p>
            <a:pPr algn="ctr">
              <a:defRPr/>
            </a:pPr>
            <a:r>
              <a:rPr lang="fr-FR" sz="1600" b="1" i="1"/>
              <a:t>Opération permettant de maintenir </a:t>
            </a:r>
          </a:p>
          <a:p>
            <a:pPr algn="ctr">
              <a:defRPr/>
            </a:pPr>
            <a:r>
              <a:rPr lang="fr-FR" sz="1600" b="1" i="1"/>
              <a:t>et de développer l’outil de production</a:t>
            </a:r>
            <a:r>
              <a:rPr lang="fr-FR" sz="1600" b="1"/>
              <a:t> </a:t>
            </a:r>
          </a:p>
        </p:txBody>
      </p:sp>
      <p:sp>
        <p:nvSpPr>
          <p:cNvPr id="108549" name="Rectangle 5"/>
          <p:cNvSpPr>
            <a:spLocks noChangeArrowheads="1"/>
          </p:cNvSpPr>
          <p:nvPr/>
        </p:nvSpPr>
        <p:spPr bwMode="auto">
          <a:xfrm>
            <a:off x="5410200" y="4800600"/>
            <a:ext cx="3429000" cy="990600"/>
          </a:xfrm>
          <a:prstGeom prst="rect">
            <a:avLst/>
          </a:prstGeom>
          <a:gradFill rotWithShape="0">
            <a:gsLst>
              <a:gs pos="0">
                <a:schemeClr val="folHlink"/>
              </a:gs>
              <a:gs pos="50000">
                <a:srgbClr val="FFFFFF"/>
              </a:gs>
              <a:gs pos="100000">
                <a:schemeClr val="folHlink"/>
              </a:gs>
            </a:gsLst>
            <a:lin ang="5400000" scaled="1"/>
          </a:gradFill>
          <a:ln w="9525">
            <a:solidFill>
              <a:srgbClr val="FF3300"/>
            </a:solidFill>
            <a:miter lim="800000"/>
            <a:headEnd/>
            <a:tailEnd/>
          </a:ln>
          <a:effectLst/>
        </p:spPr>
        <p:txBody>
          <a:bodyPr wrap="none" anchor="ctr"/>
          <a:lstStyle/>
          <a:p>
            <a:pPr algn="ctr">
              <a:defRPr/>
            </a:pPr>
            <a:r>
              <a:rPr lang="fr-FR" sz="1600" b="1" u="sng">
                <a:effectLst>
                  <a:outerShdw blurRad="38100" dist="38100" dir="2700000" algn="tl">
                    <a:srgbClr val="FFFFFF"/>
                  </a:outerShdw>
                </a:effectLst>
              </a:rPr>
              <a:t>Fonction de financement</a:t>
            </a:r>
          </a:p>
          <a:p>
            <a:pPr algn="ctr">
              <a:defRPr/>
            </a:pPr>
            <a:r>
              <a:rPr lang="fr-FR" sz="1600" b="1" i="1"/>
              <a:t>Opération consistant à faire face</a:t>
            </a:r>
          </a:p>
          <a:p>
            <a:pPr algn="ctr">
              <a:defRPr/>
            </a:pPr>
            <a:r>
              <a:rPr lang="fr-FR" sz="1600" b="1" i="1"/>
              <a:t> aux besoins de trésorerie </a:t>
            </a:r>
          </a:p>
          <a:p>
            <a:pPr algn="ctr">
              <a:defRPr/>
            </a:pPr>
            <a:r>
              <a:rPr lang="fr-FR" sz="1600" b="1" i="1"/>
              <a:t>des deux autres fonctions </a:t>
            </a:r>
          </a:p>
        </p:txBody>
      </p:sp>
      <p:sp>
        <p:nvSpPr>
          <p:cNvPr id="108550" name="Line 6"/>
          <p:cNvSpPr>
            <a:spLocks noChangeShapeType="1"/>
          </p:cNvSpPr>
          <p:nvPr/>
        </p:nvSpPr>
        <p:spPr bwMode="auto">
          <a:xfrm>
            <a:off x="3962400" y="4038600"/>
            <a:ext cx="1447800" cy="0"/>
          </a:xfrm>
          <a:prstGeom prst="line">
            <a:avLst/>
          </a:prstGeom>
          <a:noFill/>
          <a:ln w="28575">
            <a:solidFill>
              <a:srgbClr val="FF3300"/>
            </a:solidFill>
            <a:round/>
            <a:headEnd/>
            <a:tailEnd type="triangle" w="med" len="med"/>
          </a:ln>
        </p:spPr>
        <p:txBody>
          <a:bodyPr/>
          <a:lstStyle/>
          <a:p>
            <a:endParaRPr lang="fr-FR"/>
          </a:p>
        </p:txBody>
      </p:sp>
      <p:sp>
        <p:nvSpPr>
          <p:cNvPr id="108551" name="Line 7"/>
          <p:cNvSpPr>
            <a:spLocks noChangeShapeType="1"/>
          </p:cNvSpPr>
          <p:nvPr/>
        </p:nvSpPr>
        <p:spPr bwMode="auto">
          <a:xfrm flipV="1">
            <a:off x="3962400" y="2819400"/>
            <a:ext cx="1447800" cy="1219200"/>
          </a:xfrm>
          <a:prstGeom prst="line">
            <a:avLst/>
          </a:prstGeom>
          <a:noFill/>
          <a:ln w="28575">
            <a:solidFill>
              <a:srgbClr val="FF3300"/>
            </a:solidFill>
            <a:round/>
            <a:headEnd/>
            <a:tailEnd type="triangle" w="med" len="med"/>
          </a:ln>
        </p:spPr>
        <p:txBody>
          <a:bodyPr/>
          <a:lstStyle/>
          <a:p>
            <a:endParaRPr lang="fr-FR"/>
          </a:p>
        </p:txBody>
      </p:sp>
      <p:sp>
        <p:nvSpPr>
          <p:cNvPr id="108552" name="Line 8"/>
          <p:cNvSpPr>
            <a:spLocks noChangeShapeType="1"/>
          </p:cNvSpPr>
          <p:nvPr/>
        </p:nvSpPr>
        <p:spPr bwMode="auto">
          <a:xfrm>
            <a:off x="3962400" y="4038600"/>
            <a:ext cx="1447800" cy="1295400"/>
          </a:xfrm>
          <a:prstGeom prst="line">
            <a:avLst/>
          </a:prstGeom>
          <a:noFill/>
          <a:ln w="28575">
            <a:solidFill>
              <a:srgbClr val="FF3300"/>
            </a:solidFill>
            <a:round/>
            <a:headEnd/>
            <a:tailEnd type="triangle" w="med" len="med"/>
          </a:ln>
        </p:spPr>
        <p:txBody>
          <a:bodyPr/>
          <a:lstStyle/>
          <a:p>
            <a:endParaRPr lang="fr-FR"/>
          </a:p>
        </p:txBody>
      </p:sp>
      <p:sp>
        <p:nvSpPr>
          <p:cNvPr id="108553" name="Rectangle 9"/>
          <p:cNvSpPr>
            <a:spLocks noChangeArrowheads="1"/>
          </p:cNvSpPr>
          <p:nvPr/>
        </p:nvSpPr>
        <p:spPr bwMode="auto">
          <a:xfrm>
            <a:off x="152400" y="914400"/>
            <a:ext cx="8774113" cy="1143000"/>
          </a:xfrm>
          <a:prstGeom prst="rect">
            <a:avLst/>
          </a:prstGeom>
          <a:noFill/>
          <a:ln w="9525">
            <a:noFill/>
            <a:miter lim="800000"/>
            <a:headEnd/>
            <a:tailEnd/>
          </a:ln>
        </p:spPr>
        <p:txBody>
          <a:bodyPr anchor="ctr"/>
          <a:lstStyle/>
          <a:p>
            <a:pPr algn="just"/>
            <a:r>
              <a:rPr lang="fr-FR" sz="2000" b="1">
                <a:solidFill>
                  <a:schemeClr val="tx2"/>
                </a:solidFill>
                <a:cs typeface="Times New Roman" pitchFamily="18" charset="0"/>
              </a:rPr>
              <a:t>L'analyse financière actuelle est basée sur l'analyse fonctionnelle des opérations réalisées par l'entreprise. On distingue essentiellement trois fonctions : exploitation, investissement, financement.</a:t>
            </a:r>
            <a:r>
              <a:rPr lang="en-US" sz="2000" b="1">
                <a:solidFill>
                  <a:schemeClr val="tx2"/>
                </a:solidFill>
                <a:latin typeface="Tms Rmn" charset="0"/>
                <a:cs typeface="Times New Roman" pitchFamily="18" charset="0"/>
              </a:rPr>
              <a:t/>
            </a:r>
            <a:br>
              <a:rPr lang="en-US" sz="2000" b="1">
                <a:solidFill>
                  <a:schemeClr val="tx2"/>
                </a:solidFill>
                <a:latin typeface="Tms Rmn" charset="0"/>
                <a:cs typeface="Times New Roman" pitchFamily="18" charset="0"/>
              </a:rPr>
            </a:br>
            <a:endParaRPr lang="fr-FR" sz="2000" b="1">
              <a:solidFill>
                <a:schemeClr val="tx2"/>
              </a:solidFill>
              <a:latin typeface="Tms Rmn" charset="0"/>
              <a:cs typeface="Times New Roman" pitchFamily="18" charset="0"/>
            </a:endParaRPr>
          </a:p>
        </p:txBody>
      </p:sp>
      <p:sp>
        <p:nvSpPr>
          <p:cNvPr id="108554" name="Text Box 10"/>
          <p:cNvSpPr txBox="1">
            <a:spLocks noChangeArrowheads="1"/>
          </p:cNvSpPr>
          <p:nvPr/>
        </p:nvSpPr>
        <p:spPr bwMode="auto">
          <a:xfrm>
            <a:off x="152400" y="228600"/>
            <a:ext cx="8153400" cy="457200"/>
          </a:xfrm>
          <a:prstGeom prst="rect">
            <a:avLst/>
          </a:prstGeom>
          <a:noFill/>
          <a:ln w="9525">
            <a:noFill/>
            <a:miter lim="800000"/>
            <a:headEnd/>
            <a:tailEnd/>
          </a:ln>
          <a:effectLst/>
        </p:spPr>
        <p:txBody>
          <a:bodyPr>
            <a:spAutoFit/>
          </a:bodyPr>
          <a:lstStyle/>
          <a:p>
            <a:pPr>
              <a:spcBef>
                <a:spcPct val="50000"/>
              </a:spcBef>
              <a:defRPr/>
            </a:pPr>
            <a:r>
              <a:rPr lang="fr-FR" sz="2400" b="1" u="sng">
                <a:effectLst>
                  <a:outerShdw blurRad="38100" dist="38100" dir="2700000" algn="tl">
                    <a:srgbClr val="C0C0C0"/>
                  </a:outerShdw>
                </a:effectLst>
              </a:rPr>
              <a:t>Approche fonctionnelle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54"/>
                                        </p:tgtEl>
                                        <p:attrNameLst>
                                          <p:attrName>style.visibility</p:attrName>
                                        </p:attrNameLst>
                                      </p:cBhvr>
                                      <p:to>
                                        <p:strVal val="visible"/>
                                      </p:to>
                                    </p:set>
                                    <p:anim calcmode="lin" valueType="num">
                                      <p:cBhvr additive="base">
                                        <p:cTn id="7" dur="500" fill="hold"/>
                                        <p:tgtEl>
                                          <p:spTgt spid="108554"/>
                                        </p:tgtEl>
                                        <p:attrNameLst>
                                          <p:attrName>ppt_x</p:attrName>
                                        </p:attrNameLst>
                                      </p:cBhvr>
                                      <p:tavLst>
                                        <p:tav tm="0">
                                          <p:val>
                                            <p:strVal val="0-#ppt_w/2"/>
                                          </p:val>
                                        </p:tav>
                                        <p:tav tm="100000">
                                          <p:val>
                                            <p:strVal val="#ppt_x"/>
                                          </p:val>
                                        </p:tav>
                                      </p:tavLst>
                                    </p:anim>
                                    <p:anim calcmode="lin" valueType="num">
                                      <p:cBhvr additive="base">
                                        <p:cTn id="8" dur="500" fill="hold"/>
                                        <p:tgtEl>
                                          <p:spTgt spid="108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53"/>
                                        </p:tgtEl>
                                        <p:attrNameLst>
                                          <p:attrName>style.visibility</p:attrName>
                                        </p:attrNameLst>
                                      </p:cBhvr>
                                      <p:to>
                                        <p:strVal val="visible"/>
                                      </p:to>
                                    </p:set>
                                    <p:anim calcmode="lin" valueType="num">
                                      <p:cBhvr additive="base">
                                        <p:cTn id="13" dur="500" fill="hold"/>
                                        <p:tgtEl>
                                          <p:spTgt spid="108553"/>
                                        </p:tgtEl>
                                        <p:attrNameLst>
                                          <p:attrName>ppt_x</p:attrName>
                                        </p:attrNameLst>
                                      </p:cBhvr>
                                      <p:tavLst>
                                        <p:tav tm="0">
                                          <p:val>
                                            <p:strVal val="0-#ppt_w/2"/>
                                          </p:val>
                                        </p:tav>
                                        <p:tav tm="100000">
                                          <p:val>
                                            <p:strVal val="#ppt_x"/>
                                          </p:val>
                                        </p:tav>
                                      </p:tavLst>
                                    </p:anim>
                                    <p:anim calcmode="lin" valueType="num">
                                      <p:cBhvr additive="base">
                                        <p:cTn id="14" dur="500" fill="hold"/>
                                        <p:tgtEl>
                                          <p:spTgt spid="1085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6"/>
                                        </p:tgtEl>
                                        <p:attrNameLst>
                                          <p:attrName>style.visibility</p:attrName>
                                        </p:attrNameLst>
                                      </p:cBhvr>
                                      <p:to>
                                        <p:strVal val="visible"/>
                                      </p:to>
                                    </p:set>
                                    <p:anim calcmode="lin" valueType="num">
                                      <p:cBhvr additive="base">
                                        <p:cTn id="19" dur="500" fill="hold"/>
                                        <p:tgtEl>
                                          <p:spTgt spid="108546"/>
                                        </p:tgtEl>
                                        <p:attrNameLst>
                                          <p:attrName>ppt_x</p:attrName>
                                        </p:attrNameLst>
                                      </p:cBhvr>
                                      <p:tavLst>
                                        <p:tav tm="0">
                                          <p:val>
                                            <p:strVal val="0-#ppt_w/2"/>
                                          </p:val>
                                        </p:tav>
                                        <p:tav tm="100000">
                                          <p:val>
                                            <p:strVal val="#ppt_x"/>
                                          </p:val>
                                        </p:tav>
                                      </p:tavLst>
                                    </p:anim>
                                    <p:anim calcmode="lin" valueType="num">
                                      <p:cBhvr additive="base">
                                        <p:cTn id="20" dur="500" fill="hold"/>
                                        <p:tgtEl>
                                          <p:spTgt spid="1085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51"/>
                                        </p:tgtEl>
                                        <p:attrNameLst>
                                          <p:attrName>style.visibility</p:attrName>
                                        </p:attrNameLst>
                                      </p:cBhvr>
                                      <p:to>
                                        <p:strVal val="visible"/>
                                      </p:to>
                                    </p:set>
                                    <p:anim calcmode="lin" valueType="num">
                                      <p:cBhvr additive="base">
                                        <p:cTn id="25" dur="500" fill="hold"/>
                                        <p:tgtEl>
                                          <p:spTgt spid="108551"/>
                                        </p:tgtEl>
                                        <p:attrNameLst>
                                          <p:attrName>ppt_x</p:attrName>
                                        </p:attrNameLst>
                                      </p:cBhvr>
                                      <p:tavLst>
                                        <p:tav tm="0">
                                          <p:val>
                                            <p:strVal val="0-#ppt_w/2"/>
                                          </p:val>
                                        </p:tav>
                                        <p:tav tm="100000">
                                          <p:val>
                                            <p:strVal val="#ppt_x"/>
                                          </p:val>
                                        </p:tav>
                                      </p:tavLst>
                                    </p:anim>
                                    <p:anim calcmode="lin" valueType="num">
                                      <p:cBhvr additive="base">
                                        <p:cTn id="26" dur="500" fill="hold"/>
                                        <p:tgtEl>
                                          <p:spTgt spid="10855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547"/>
                                        </p:tgtEl>
                                        <p:attrNameLst>
                                          <p:attrName>style.visibility</p:attrName>
                                        </p:attrNameLst>
                                      </p:cBhvr>
                                      <p:to>
                                        <p:strVal val="visible"/>
                                      </p:to>
                                    </p:set>
                                    <p:anim calcmode="lin" valueType="num">
                                      <p:cBhvr additive="base">
                                        <p:cTn id="31" dur="500" fill="hold"/>
                                        <p:tgtEl>
                                          <p:spTgt spid="108547"/>
                                        </p:tgtEl>
                                        <p:attrNameLst>
                                          <p:attrName>ppt_x</p:attrName>
                                        </p:attrNameLst>
                                      </p:cBhvr>
                                      <p:tavLst>
                                        <p:tav tm="0">
                                          <p:val>
                                            <p:strVal val="0-#ppt_w/2"/>
                                          </p:val>
                                        </p:tav>
                                        <p:tav tm="100000">
                                          <p:val>
                                            <p:strVal val="#ppt_x"/>
                                          </p:val>
                                        </p:tav>
                                      </p:tavLst>
                                    </p:anim>
                                    <p:anim calcmode="lin" valueType="num">
                                      <p:cBhvr additive="base">
                                        <p:cTn id="32" dur="500" fill="hold"/>
                                        <p:tgtEl>
                                          <p:spTgt spid="1085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550"/>
                                        </p:tgtEl>
                                        <p:attrNameLst>
                                          <p:attrName>style.visibility</p:attrName>
                                        </p:attrNameLst>
                                      </p:cBhvr>
                                      <p:to>
                                        <p:strVal val="visible"/>
                                      </p:to>
                                    </p:set>
                                    <p:anim calcmode="lin" valueType="num">
                                      <p:cBhvr additive="base">
                                        <p:cTn id="37" dur="500" fill="hold"/>
                                        <p:tgtEl>
                                          <p:spTgt spid="108550"/>
                                        </p:tgtEl>
                                        <p:attrNameLst>
                                          <p:attrName>ppt_x</p:attrName>
                                        </p:attrNameLst>
                                      </p:cBhvr>
                                      <p:tavLst>
                                        <p:tav tm="0">
                                          <p:val>
                                            <p:strVal val="0-#ppt_w/2"/>
                                          </p:val>
                                        </p:tav>
                                        <p:tav tm="100000">
                                          <p:val>
                                            <p:strVal val="#ppt_x"/>
                                          </p:val>
                                        </p:tav>
                                      </p:tavLst>
                                    </p:anim>
                                    <p:anim calcmode="lin" valueType="num">
                                      <p:cBhvr additive="base">
                                        <p:cTn id="38"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8548"/>
                                        </p:tgtEl>
                                        <p:attrNameLst>
                                          <p:attrName>style.visibility</p:attrName>
                                        </p:attrNameLst>
                                      </p:cBhvr>
                                      <p:to>
                                        <p:strVal val="visible"/>
                                      </p:to>
                                    </p:set>
                                    <p:anim calcmode="lin" valueType="num">
                                      <p:cBhvr additive="base">
                                        <p:cTn id="43" dur="500" fill="hold"/>
                                        <p:tgtEl>
                                          <p:spTgt spid="108548"/>
                                        </p:tgtEl>
                                        <p:attrNameLst>
                                          <p:attrName>ppt_x</p:attrName>
                                        </p:attrNameLst>
                                      </p:cBhvr>
                                      <p:tavLst>
                                        <p:tav tm="0">
                                          <p:val>
                                            <p:strVal val="0-#ppt_w/2"/>
                                          </p:val>
                                        </p:tav>
                                        <p:tav tm="100000">
                                          <p:val>
                                            <p:strVal val="#ppt_x"/>
                                          </p:val>
                                        </p:tav>
                                      </p:tavLst>
                                    </p:anim>
                                    <p:anim calcmode="lin" valueType="num">
                                      <p:cBhvr additive="base">
                                        <p:cTn id="44" dur="500" fill="hold"/>
                                        <p:tgtEl>
                                          <p:spTgt spid="10854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8552"/>
                                        </p:tgtEl>
                                        <p:attrNameLst>
                                          <p:attrName>style.visibility</p:attrName>
                                        </p:attrNameLst>
                                      </p:cBhvr>
                                      <p:to>
                                        <p:strVal val="visible"/>
                                      </p:to>
                                    </p:set>
                                    <p:anim calcmode="lin" valueType="num">
                                      <p:cBhvr additive="base">
                                        <p:cTn id="49" dur="500" fill="hold"/>
                                        <p:tgtEl>
                                          <p:spTgt spid="108552"/>
                                        </p:tgtEl>
                                        <p:attrNameLst>
                                          <p:attrName>ppt_x</p:attrName>
                                        </p:attrNameLst>
                                      </p:cBhvr>
                                      <p:tavLst>
                                        <p:tav tm="0">
                                          <p:val>
                                            <p:strVal val="0-#ppt_w/2"/>
                                          </p:val>
                                        </p:tav>
                                        <p:tav tm="100000">
                                          <p:val>
                                            <p:strVal val="#ppt_x"/>
                                          </p:val>
                                        </p:tav>
                                      </p:tavLst>
                                    </p:anim>
                                    <p:anim calcmode="lin" valueType="num">
                                      <p:cBhvr additive="base">
                                        <p:cTn id="50" dur="500" fill="hold"/>
                                        <p:tgtEl>
                                          <p:spTgt spid="10855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8549"/>
                                        </p:tgtEl>
                                        <p:attrNameLst>
                                          <p:attrName>style.visibility</p:attrName>
                                        </p:attrNameLst>
                                      </p:cBhvr>
                                      <p:to>
                                        <p:strVal val="visible"/>
                                      </p:to>
                                    </p:set>
                                    <p:anim calcmode="lin" valueType="num">
                                      <p:cBhvr additive="base">
                                        <p:cTn id="55" dur="500" fill="hold"/>
                                        <p:tgtEl>
                                          <p:spTgt spid="108549"/>
                                        </p:tgtEl>
                                        <p:attrNameLst>
                                          <p:attrName>ppt_x</p:attrName>
                                        </p:attrNameLst>
                                      </p:cBhvr>
                                      <p:tavLst>
                                        <p:tav tm="0">
                                          <p:val>
                                            <p:strVal val="0-#ppt_w/2"/>
                                          </p:val>
                                        </p:tav>
                                        <p:tav tm="100000">
                                          <p:val>
                                            <p:strVal val="#ppt_x"/>
                                          </p:val>
                                        </p:tav>
                                      </p:tavLst>
                                    </p:anim>
                                    <p:anim calcmode="lin" valueType="num">
                                      <p:cBhvr additive="base">
                                        <p:cTn id="56"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autoUpdateAnimBg="0"/>
      <p:bldP spid="108547" grpId="0" animBg="1" autoUpdateAnimBg="0"/>
      <p:bldP spid="108548" grpId="0" animBg="1" autoUpdateAnimBg="0"/>
      <p:bldP spid="108549" grpId="0" animBg="1" autoUpdateAnimBg="0"/>
      <p:bldP spid="108550" grpId="0" animBg="1"/>
      <p:bldP spid="108551" grpId="0" animBg="1"/>
      <p:bldP spid="108552" grpId="0" animBg="1"/>
      <p:bldP spid="108553" grpId="0" autoUpdateAnimBg="0"/>
      <p:bldP spid="10855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52400" y="76200"/>
            <a:ext cx="8610600" cy="519113"/>
          </a:xfrm>
          <a:prstGeom prst="rect">
            <a:avLst/>
          </a:prstGeom>
          <a:noFill/>
          <a:ln w="9525">
            <a:noFill/>
            <a:miter lim="800000"/>
            <a:headEnd/>
            <a:tailEnd/>
          </a:ln>
          <a:effectLst/>
        </p:spPr>
        <p:txBody>
          <a:bodyPr>
            <a:spAutoFit/>
          </a:bodyPr>
          <a:lstStyle/>
          <a:p>
            <a:pPr>
              <a:spcBef>
                <a:spcPct val="50000"/>
              </a:spcBef>
              <a:defRPr/>
            </a:pPr>
            <a:r>
              <a:rPr lang="fr-FR" b="1" i="1" u="sng">
                <a:effectLst>
                  <a:outerShdw blurRad="38100" dist="38100" dir="2700000" algn="tl">
                    <a:srgbClr val="C0C0C0"/>
                  </a:outerShdw>
                </a:effectLst>
              </a:rPr>
              <a:t>Méthodologie de diagnostic financier : </a:t>
            </a:r>
          </a:p>
        </p:txBody>
      </p:sp>
      <p:sp>
        <p:nvSpPr>
          <p:cNvPr id="109571" name="Text Box 3"/>
          <p:cNvSpPr txBox="1">
            <a:spLocks noChangeArrowheads="1"/>
          </p:cNvSpPr>
          <p:nvPr/>
        </p:nvSpPr>
        <p:spPr bwMode="auto">
          <a:xfrm>
            <a:off x="304800" y="1295400"/>
            <a:ext cx="8610600" cy="3597275"/>
          </a:xfrm>
          <a:prstGeom prst="rect">
            <a:avLst/>
          </a:prstGeom>
          <a:noFill/>
          <a:ln w="9525">
            <a:noFill/>
            <a:miter lim="800000"/>
            <a:headEnd/>
            <a:tailEnd/>
          </a:ln>
        </p:spPr>
        <p:txBody>
          <a:bodyPr>
            <a:spAutoFit/>
          </a:bodyPr>
          <a:lstStyle/>
          <a:p>
            <a:pPr>
              <a:spcBef>
                <a:spcPct val="50000"/>
              </a:spcBef>
              <a:buClr>
                <a:srgbClr val="CC0099"/>
              </a:buClr>
              <a:buFont typeface="Wingdings" pitchFamily="2" charset="2"/>
              <a:buNone/>
            </a:pPr>
            <a:r>
              <a:rPr lang="fr-FR" sz="2000" b="1"/>
              <a:t>Des principes à respecter :</a:t>
            </a:r>
          </a:p>
          <a:p>
            <a:pPr lvl="1">
              <a:spcBef>
                <a:spcPct val="50000"/>
              </a:spcBef>
              <a:buClr>
                <a:srgbClr val="CC0099"/>
              </a:buClr>
              <a:buFont typeface="Wingdings" pitchFamily="2" charset="2"/>
              <a:buChar char="ü"/>
            </a:pPr>
            <a:r>
              <a:rPr lang="fr-FR" sz="2000" b="1"/>
              <a:t> L’entreprise est un sujet vivant, son étude ne peut se mener qu’en étant à l’écoute des signaux qu’elle émet ;</a:t>
            </a:r>
          </a:p>
          <a:p>
            <a:pPr lvl="1">
              <a:spcBef>
                <a:spcPct val="50000"/>
              </a:spcBef>
              <a:buClr>
                <a:srgbClr val="CC0099"/>
              </a:buClr>
              <a:buFont typeface="Wingdings" pitchFamily="2" charset="2"/>
              <a:buChar char="ü"/>
            </a:pPr>
            <a:r>
              <a:rPr lang="fr-FR" sz="2000" b="1"/>
              <a:t> L’analyse se conduit selon le principe de la disjonction et de la conjonction ;</a:t>
            </a:r>
          </a:p>
          <a:p>
            <a:pPr lvl="1">
              <a:spcBef>
                <a:spcPct val="50000"/>
              </a:spcBef>
              <a:buClr>
                <a:srgbClr val="CC0099"/>
              </a:buClr>
              <a:buFont typeface="Wingdings" pitchFamily="2" charset="2"/>
              <a:buChar char="ü"/>
            </a:pPr>
            <a:r>
              <a:rPr lang="fr-FR" sz="2000" b="1"/>
              <a:t> Expérience et intuition sont partie intégrante de la réflexion ;</a:t>
            </a:r>
          </a:p>
          <a:p>
            <a:pPr lvl="1">
              <a:spcBef>
                <a:spcPct val="50000"/>
              </a:spcBef>
              <a:buClr>
                <a:srgbClr val="CC0099"/>
              </a:buClr>
              <a:buFont typeface="Wingdings" pitchFamily="2" charset="2"/>
              <a:buChar char="ü"/>
            </a:pPr>
            <a:r>
              <a:rPr lang="fr-FR" sz="2000" b="1"/>
              <a:t> La mise en oeuvre des techniques et outils est fonction des analystes et des objectifs qui déterminent les approches.</a:t>
            </a:r>
          </a:p>
          <a:p>
            <a:pPr lvl="1">
              <a:spcBef>
                <a:spcPct val="50000"/>
              </a:spcBef>
              <a:buClr>
                <a:srgbClr val="CC0099"/>
              </a:buClr>
              <a:buFont typeface="Wingdings" pitchFamily="2" charset="2"/>
              <a:buNone/>
            </a:pPr>
            <a:endParaRPr lang="fr-F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2749</Words>
  <Application>Microsoft Office PowerPoint</Application>
  <PresentationFormat>Affichage à l'écran (4:3)</PresentationFormat>
  <Paragraphs>391</Paragraphs>
  <Slides>52</Slides>
  <Notes>0</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formasolution</dc:creator>
  <cp:lastModifiedBy>formasolution</cp:lastModifiedBy>
  <cp:revision>1</cp:revision>
  <dcterms:created xsi:type="dcterms:W3CDTF">2018-02-01T21:09:21Z</dcterms:created>
  <dcterms:modified xsi:type="dcterms:W3CDTF">2018-02-01T21:10:04Z</dcterms:modified>
</cp:coreProperties>
</file>