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media/image2.jpeg" ContentType="image/jpeg"/>
  <Override PartName="/ppt/media/image3.jpeg" ContentType="image/jpeg"/>
  <Override PartName="/ppt/theme/theme2.xml" ContentType="application/vnd.openxmlformats-officedocument.theme+xml"/>
  <Override PartName="/ppt/notesSlides/notesSlide1.xml" ContentType="application/vnd.openxmlformats-officedocument.presentationml.notesSlide+xml"/>
  <Override PartName="/ppt/media/image4.jpeg" ContentType="image/jpe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81" name="Shape 81"/>
          <p:cNvSpPr/>
          <p:nvPr>
            <p:ph type="sldImg"/>
          </p:nvPr>
        </p:nvSpPr>
        <p:spPr>
          <a:xfrm>
            <a:off x="1143000" y="685800"/>
            <a:ext cx="4572000" cy="3429000"/>
          </a:xfrm>
          <a:prstGeom prst="rect">
            <a:avLst/>
          </a:prstGeom>
        </p:spPr>
        <p:txBody>
          <a:bodyPr/>
          <a:lstStyle/>
          <a:p>
            <a:pPr/>
          </a:p>
        </p:txBody>
      </p:sp>
      <p:sp>
        <p:nvSpPr>
          <p:cNvPr id="82" name="Shape 8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Shape 114"/>
          <p:cNvSpPr/>
          <p:nvPr>
            <p:ph type="sldImg"/>
          </p:nvPr>
        </p:nvSpPr>
        <p:spPr>
          <a:prstGeom prst="rect">
            <a:avLst/>
          </a:prstGeom>
        </p:spPr>
        <p:txBody>
          <a:bodyPr/>
          <a:lstStyle/>
          <a:p>
            <a:pPr/>
          </a:p>
        </p:txBody>
      </p:sp>
      <p:sp>
        <p:nvSpPr>
          <p:cNvPr id="115" name="Shape 115"/>
          <p:cNvSpPr/>
          <p:nvPr>
            <p:ph type="body" sz="quarter" idx="1"/>
          </p:nvPr>
        </p:nvSpPr>
        <p:spPr>
          <a:prstGeom prst="rect">
            <a:avLst/>
          </a:prstGeom>
        </p:spPr>
        <p:txBody>
          <a:bodyPr/>
          <a:lstStyle/>
          <a:p>
            <a:pPr/>
            <a:r>
              <a:t>简单介绍什么是ServiceMesh：</a:t>
            </a:r>
          </a:p>
          <a:p>
            <a:pPr/>
            <a:r>
              <a:t>数据平面 + 控制平面 </a:t>
            </a:r>
          </a:p>
          <a:p>
            <a:pPr/>
            <a:r>
              <a:t>sidecar进程独立部署与应用解耦</a:t>
            </a:r>
          </a:p>
          <a:p>
            <a:pPr/>
            <a:r>
              <a:t>集中管理的服务发现、限流熔断、安全、监控的服务治理功能</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Shape 207"/>
          <p:cNvSpPr/>
          <p:nvPr>
            <p:ph type="sldImg"/>
          </p:nvPr>
        </p:nvSpPr>
        <p:spPr>
          <a:prstGeom prst="rect">
            <a:avLst/>
          </a:prstGeom>
        </p:spPr>
        <p:txBody>
          <a:bodyPr/>
          <a:lstStyle/>
          <a:p>
            <a:pPr/>
          </a:p>
        </p:txBody>
      </p:sp>
      <p:sp>
        <p:nvSpPr>
          <p:cNvPr id="208" name="Shape 208"/>
          <p:cNvSpPr/>
          <p:nvPr>
            <p:ph type="body" sz="quarter" idx="1"/>
          </p:nvPr>
        </p:nvSpPr>
        <p:spPr>
          <a:prstGeom prst="rect">
            <a:avLst/>
          </a:prstGeom>
        </p:spPr>
        <p:txBody>
          <a:bodyPr/>
          <a:lstStyle/>
          <a:p>
            <a:pPr/>
            <a:r>
              <a:t>Dubbo框架直连sidecar，此时Dubbo框架原有的服务发现模块失效</a:t>
            </a:r>
          </a:p>
          <a:p>
            <a:pP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p>
            <a:pPr/>
            <a:r>
              <a:t>需要把原有的集群特性下沉到sidecar实现</a:t>
            </a:r>
          </a:p>
          <a:p>
            <a:pP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在sidecar模式下，需要共享连接池解决连接数的问题</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在sidecar模式下，泛化调用的使用能够更加方便</a:t>
            </a:r>
          </a:p>
          <a:p>
            <a:pP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p>
            <a:pPr/>
            <a:r>
              <a:t>简单介绍有赞云的架构</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9" name="Shape 269"/>
          <p:cNvSpPr/>
          <p:nvPr>
            <p:ph type="sldImg"/>
          </p:nvPr>
        </p:nvSpPr>
        <p:spPr>
          <a:prstGeom prst="rect">
            <a:avLst/>
          </a:prstGeom>
        </p:spPr>
        <p:txBody>
          <a:bodyPr/>
          <a:lstStyle/>
          <a:p>
            <a:pPr/>
          </a:p>
        </p:txBody>
      </p:sp>
      <p:sp>
        <p:nvSpPr>
          <p:cNvPr id="270" name="Shape 270"/>
          <p:cNvSpPr/>
          <p:nvPr>
            <p:ph type="body" sz="quarter" idx="1"/>
          </p:nvPr>
        </p:nvSpPr>
        <p:spPr>
          <a:prstGeom prst="rect">
            <a:avLst/>
          </a:prstGeom>
        </p:spPr>
        <p:txBody>
          <a:bodyPr/>
          <a:lstStyle/>
          <a:p>
            <a:pPr/>
            <a:r>
              <a:t>核心与定制域位于不同的物理机房</a:t>
            </a:r>
          </a:p>
          <a:p>
            <a:pPr/>
            <a:r>
              <a:t>通过网关与sidecar实现跨机房请求</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8" name="Shape 278"/>
          <p:cNvSpPr/>
          <p:nvPr>
            <p:ph type="sldImg"/>
          </p:nvPr>
        </p:nvSpPr>
        <p:spPr>
          <a:prstGeom prst="rect">
            <a:avLst/>
          </a:prstGeom>
        </p:spPr>
        <p:txBody>
          <a:bodyPr/>
          <a:lstStyle/>
          <a:p>
            <a:pPr/>
          </a:p>
        </p:txBody>
      </p:sp>
      <p:sp>
        <p:nvSpPr>
          <p:cNvPr id="279" name="Shape 279"/>
          <p:cNvSpPr/>
          <p:nvPr>
            <p:ph type="body" sz="quarter" idx="1"/>
          </p:nvPr>
        </p:nvSpPr>
        <p:spPr>
          <a:prstGeom prst="rect">
            <a:avLst/>
          </a:prstGeom>
        </p:spPr>
        <p:txBody>
          <a:bodyPr/>
          <a:lstStyle/>
          <a:p>
            <a:pPr/>
            <a:r>
              <a:t>定制maven插件扫描@ExtensionService注解</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Shape 286"/>
          <p:cNvSpPr/>
          <p:nvPr>
            <p:ph type="sldImg"/>
          </p:nvPr>
        </p:nvSpPr>
        <p:spPr>
          <a:prstGeom prst="rect">
            <a:avLst/>
          </a:prstGeom>
        </p:spPr>
        <p:txBody>
          <a:bodyPr/>
          <a:lstStyle/>
          <a:p>
            <a:pPr/>
          </a:p>
        </p:txBody>
      </p:sp>
      <p:sp>
        <p:nvSpPr>
          <p:cNvPr id="287" name="Shape 287"/>
          <p:cNvSpPr/>
          <p:nvPr>
            <p:ph type="body" sz="quarter" idx="1"/>
          </p:nvPr>
        </p:nvSpPr>
        <p:spPr>
          <a:prstGeom prst="rect">
            <a:avLst/>
          </a:prstGeom>
        </p:spPr>
        <p:txBody>
          <a:bodyPr/>
          <a:lstStyle/>
          <a:p>
            <a:pPr/>
            <a:r>
              <a:t>Bep网关需要解决协议的转换以及服务治理信息的透传</a:t>
            </a:r>
          </a:p>
          <a:p>
            <a:pPr/>
            <a:r>
              <a:t>根据目标应用语言进行协议转换</a:t>
            </a:r>
          </a:p>
          <a:p>
            <a:pPr/>
            <a:r>
              <a:t>appName(label)和namespace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7" name="Shape 297"/>
          <p:cNvSpPr/>
          <p:nvPr>
            <p:ph type="sldImg"/>
          </p:nvPr>
        </p:nvSpPr>
        <p:spPr>
          <a:prstGeom prst="rect">
            <a:avLst/>
          </a:prstGeom>
        </p:spPr>
        <p:txBody>
          <a:bodyPr/>
          <a:lstStyle/>
          <a:p>
            <a:pPr/>
          </a:p>
        </p:txBody>
      </p:sp>
      <p:sp>
        <p:nvSpPr>
          <p:cNvPr id="298" name="Shape 298"/>
          <p:cNvSpPr/>
          <p:nvPr>
            <p:ph type="body" sz="quarter" idx="1"/>
          </p:nvPr>
        </p:nvSpPr>
        <p:spPr>
          <a:prstGeom prst="rect">
            <a:avLst/>
          </a:prstGeom>
        </p:spPr>
        <p:txBody>
          <a:bodyPr/>
          <a:lstStyle/>
          <a:p>
            <a:pPr/>
            <a:r>
              <a:t>当时Sidecar还不支持dubbo协议的解析（由于attachment在body尾部）</a:t>
            </a:r>
          </a:p>
          <a:p>
            <a:pPr/>
            <a:r>
              <a:t>修改Dubbo二进制协议：性能较好，sidecar实现简单，但需要修改Dubbo协议，底层修改难度高</a:t>
            </a:r>
          </a:p>
          <a:p>
            <a:pPr/>
            <a:r>
              <a:t>自定义的Http2协议，通过http2的Header透传rpc协议，sidecar只需要解析HTTP/2请求头部，Dubbo框架扩展新的Rpc协议</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5" name="Shape 305"/>
          <p:cNvSpPr/>
          <p:nvPr>
            <p:ph type="sldImg"/>
          </p:nvPr>
        </p:nvSpPr>
        <p:spPr>
          <a:prstGeom prst="rect">
            <a:avLst/>
          </a:prstGeom>
        </p:spPr>
        <p:txBody>
          <a:bodyPr/>
          <a:lstStyle/>
          <a:p>
            <a:pPr/>
          </a:p>
        </p:txBody>
      </p:sp>
      <p:sp>
        <p:nvSpPr>
          <p:cNvPr id="306" name="Shape 306"/>
          <p:cNvSpPr/>
          <p:nvPr>
            <p:ph type="body" sz="quarter" idx="1"/>
          </p:nvPr>
        </p:nvSpPr>
        <p:spPr>
          <a:prstGeom prst="rect">
            <a:avLst/>
          </a:prstGeom>
        </p:spPr>
        <p:txBody>
          <a:bodyPr/>
          <a:lstStyle/>
          <a:p>
            <a:pPr/>
            <a:r>
              <a:t>应用发布时定义deployment与service</a:t>
            </a:r>
          </a:p>
          <a:p>
            <a:pPr/>
            <a:r>
              <a:t>pilot监听k8s的service元数据实现服务发现，获取目的ip + port</a:t>
            </a:r>
          </a:p>
          <a:p>
            <a:pPr/>
            <a:r>
              <a:t>Tether通过pilot的服务发现数据进行服务路由</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 name="Shape 122"/>
          <p:cNvSpPr/>
          <p:nvPr>
            <p:ph type="sldImg"/>
          </p:nvPr>
        </p:nvSpPr>
        <p:spPr>
          <a:prstGeom prst="rect">
            <a:avLst/>
          </a:prstGeom>
        </p:spPr>
        <p:txBody>
          <a:bodyPr/>
          <a:lstStyle/>
          <a:p>
            <a:pPr/>
          </a:p>
        </p:txBody>
      </p:sp>
      <p:sp>
        <p:nvSpPr>
          <p:cNvPr id="123" name="Shape 123"/>
          <p:cNvSpPr/>
          <p:nvPr>
            <p:ph type="body" sz="quarter" idx="1"/>
          </p:nvPr>
        </p:nvSpPr>
        <p:spPr>
          <a:prstGeom prst="rect">
            <a:avLst/>
          </a:prstGeom>
        </p:spPr>
        <p:txBody>
          <a:bodyPr/>
          <a:lstStyle/>
          <a:p>
            <a:pPr/>
            <a:r>
              <a:t>简单介绍istio的架构</a:t>
            </a:r>
          </a:p>
          <a:p>
            <a:pPr/>
            <a:r>
              <a:t>分析Dubbo架构无法简单地与istio融合的原因：</a:t>
            </a:r>
          </a:p>
          <a:p>
            <a:pPr/>
            <a:r>
              <a:t>proxy：Envoy需要支持Dubbo协议</a:t>
            </a:r>
          </a:p>
          <a:p>
            <a:pPr/>
            <a:r>
              <a:t>服务治理规则：需要改造服务治理规则以支持Dubbo RPC的路由规则</a:t>
            </a:r>
          </a:p>
          <a:p>
            <a:pPr/>
            <a:r>
              <a:t>性能：额外RT需要足够低(1ms以下才较为可行)</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 name="Shape 332"/>
          <p:cNvSpPr/>
          <p:nvPr>
            <p:ph type="sldImg"/>
          </p:nvPr>
        </p:nvSpPr>
        <p:spPr>
          <a:prstGeom prst="rect">
            <a:avLst/>
          </a:prstGeom>
        </p:spPr>
        <p:txBody>
          <a:bodyPr/>
          <a:lstStyle/>
          <a:p>
            <a:pPr/>
          </a:p>
        </p:txBody>
      </p:sp>
      <p:sp>
        <p:nvSpPr>
          <p:cNvPr id="333" name="Shape 333"/>
          <p:cNvSpPr/>
          <p:nvPr>
            <p:ph type="body" sz="quarter" idx="1"/>
          </p:nvPr>
        </p:nvSpPr>
        <p:spPr>
          <a:prstGeom prst="rect">
            <a:avLst/>
          </a:prstGeom>
        </p:spPr>
        <p:txBody>
          <a:bodyPr/>
          <a:lstStyle/>
          <a:p>
            <a:pPr/>
            <a:r>
              <a:t>未来的展望</a:t>
            </a: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Shape 130"/>
          <p:cNvSpPr/>
          <p:nvPr>
            <p:ph type="sldImg"/>
          </p:nvPr>
        </p:nvSpPr>
        <p:spPr>
          <a:prstGeom prst="rect">
            <a:avLst/>
          </a:prstGeom>
        </p:spPr>
        <p:txBody>
          <a:bodyPr/>
          <a:lstStyle/>
          <a:p>
            <a:pPr/>
          </a:p>
        </p:txBody>
      </p:sp>
      <p:sp>
        <p:nvSpPr>
          <p:cNvPr id="131" name="Shape 131"/>
          <p:cNvSpPr/>
          <p:nvPr>
            <p:ph type="body" sz="quarter" idx="1"/>
          </p:nvPr>
        </p:nvSpPr>
        <p:spPr>
          <a:prstGeom prst="rect">
            <a:avLst/>
          </a:prstGeom>
        </p:spPr>
        <p:txBody>
          <a:bodyPr/>
          <a:lstStyle/>
          <a:p>
            <a:pPr/>
            <a:r>
              <a:t>介绍有赞Sidecar：Tether的诞生之路</a:t>
            </a:r>
          </a:p>
          <a:p>
            <a:pPr/>
            <a:r>
              <a:t>为了解决多语言接入Dubbo的问题：Node前台与Java后台(Dubbo)如何方便快捷的打通？</a:t>
            </a:r>
          </a:p>
          <a:p>
            <a:pPr/>
            <a:r>
              <a:t>Dubbo-js ？ 当时没有成熟的方案、且需要使前端同学关心后端实现、又有了其它语言怎么办？</a:t>
            </a:r>
          </a:p>
          <a:p>
            <a:pPr/>
            <a:r>
              <a:t>Thirft/PB 其它序列化方案，编写IDL提高开发成本</a:t>
            </a: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7" name="Shape 137"/>
          <p:cNvSpPr/>
          <p:nvPr>
            <p:ph type="sldImg"/>
          </p:nvPr>
        </p:nvSpPr>
        <p:spPr>
          <a:prstGeom prst="rect">
            <a:avLst/>
          </a:prstGeom>
        </p:spPr>
        <p:txBody>
          <a:bodyPr/>
          <a:lstStyle/>
          <a:p>
            <a:pPr/>
          </a:p>
        </p:txBody>
      </p:sp>
      <p:sp>
        <p:nvSpPr>
          <p:cNvPr id="138" name="Shape 138"/>
          <p:cNvSpPr/>
          <p:nvPr>
            <p:ph type="body" sz="quarter" idx="1"/>
          </p:nvPr>
        </p:nvSpPr>
        <p:spPr>
          <a:prstGeom prst="rect">
            <a:avLst/>
          </a:prstGeom>
        </p:spPr>
        <p:txBody>
          <a:bodyPr/>
          <a:lstStyle/>
          <a:p>
            <a:pPr/>
            <a:r>
              <a:t>自研Sidecar：Tether解决该问题、托管了服务发现、数据编码</a:t>
            </a:r>
          </a:p>
          <a:p>
            <a:pPr/>
            <a:r>
              <a:t>node开发者使用Http调用，通过sidecar编码为Hessian转发给Dubbo服务提供者</a:t>
            </a:r>
          </a:p>
          <a:p>
            <a:pP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Shape 146"/>
          <p:cNvSpPr/>
          <p:nvPr>
            <p:ph type="sldImg"/>
          </p:nvPr>
        </p:nvSpPr>
        <p:spPr>
          <a:prstGeom prst="rect">
            <a:avLst/>
          </a:prstGeom>
        </p:spPr>
        <p:txBody>
          <a:bodyPr/>
          <a:lstStyle/>
          <a:p>
            <a:pPr/>
          </a:p>
        </p:txBody>
      </p:sp>
      <p:sp>
        <p:nvSpPr>
          <p:cNvPr id="147" name="Shape 147"/>
          <p:cNvSpPr/>
          <p:nvPr>
            <p:ph type="body" sz="quarter" idx="1"/>
          </p:nvPr>
        </p:nvSpPr>
        <p:spPr>
          <a:prstGeom prst="rect">
            <a:avLst/>
          </a:prstGeom>
        </p:spPr>
        <p:txBody>
          <a:bodyPr/>
          <a:lstStyle/>
          <a:p>
            <a:pPr/>
            <a:r>
              <a:t>定制化的泛化调用方法: </a:t>
            </a:r>
          </a:p>
          <a:p>
            <a:pPr/>
            <a:r>
              <a:t>利用json序列化得到参数列表，通过方法名定位method(支持参数长度不同的重载)</a:t>
            </a: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Shape 156"/>
          <p:cNvSpPr/>
          <p:nvPr>
            <p:ph type="sldImg"/>
          </p:nvPr>
        </p:nvSpPr>
        <p:spPr>
          <a:prstGeom prst="rect">
            <a:avLst/>
          </a:prstGeom>
        </p:spPr>
        <p:txBody>
          <a:bodyPr/>
          <a:lstStyle/>
          <a:p>
            <a:pPr/>
          </a:p>
        </p:txBody>
      </p:sp>
      <p:sp>
        <p:nvSpPr>
          <p:cNvPr id="157" name="Shape 157"/>
          <p:cNvSpPr/>
          <p:nvPr>
            <p:ph type="body" sz="quarter" idx="1"/>
          </p:nvPr>
        </p:nvSpPr>
        <p:spPr>
          <a:prstGeom prst="rect">
            <a:avLst/>
          </a:prstGeom>
        </p:spPr>
        <p:txBody>
          <a:bodyPr/>
          <a:lstStyle/>
          <a:p>
            <a:pPr/>
            <a:r>
              <a:t>Dubbo框架的痛点：</a:t>
            </a:r>
          </a:p>
          <a:p>
            <a:pPr/>
            <a:r>
              <a:t>sdk与业务应用强耦合、特性变更（特别是依赖provider和consumer同时升级版本的）成本太高</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Shape 166"/>
          <p:cNvSpPr/>
          <p:nvPr>
            <p:ph type="sldImg"/>
          </p:nvPr>
        </p:nvSpPr>
        <p:spPr>
          <a:prstGeom prst="rect">
            <a:avLst/>
          </a:prstGeom>
        </p:spPr>
        <p:txBody>
          <a:bodyPr/>
          <a:lstStyle/>
          <a:p>
            <a:pPr/>
          </a:p>
        </p:txBody>
      </p:sp>
      <p:sp>
        <p:nvSpPr>
          <p:cNvPr id="167" name="Shape 167"/>
          <p:cNvSpPr/>
          <p:nvPr>
            <p:ph type="body" sz="quarter" idx="1"/>
          </p:nvPr>
        </p:nvSpPr>
        <p:spPr>
          <a:prstGeom prst="rect">
            <a:avLst/>
          </a:prstGeom>
        </p:spPr>
        <p:txBody>
          <a:bodyPr/>
          <a:lstStyle/>
          <a:p>
            <a:pPr/>
            <a:r>
              <a:t>Dubbo框架的痛点：</a:t>
            </a:r>
          </a:p>
          <a:p>
            <a:pPr/>
            <a:r>
              <a:t>原生的Dubbo框架的路由规则基于注册中心的routers等目录</a:t>
            </a:r>
          </a:p>
          <a:p>
            <a:pPr/>
            <a:r>
              <a:t>存在一些无法合适解决的问题</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定制istio路由规则：支持Rpc路由</a:t>
            </a:r>
          </a:p>
          <a:p>
            <a:pPr/>
            <a:r>
              <a:t>Dubbo轮训Pilot获取路由规则，通过标签实现路由</a:t>
            </a:r>
          </a:p>
          <a:p>
            <a:pP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Sidecar需要实现Dubbo协议的解析与编码能力</a:t>
            </a:r>
          </a:p>
          <a:p>
            <a:pPr/>
            <a:r>
              <a:t>service与method等信息都需要解析body</a:t>
            </a:r>
          </a:p>
          <a:p>
            <a:pPr/>
            <a:r>
              <a:t>sidecar也需要向body里面写入信息（比如异常）</a:t>
            </a:r>
          </a:p>
          <a:p>
            <a:pP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与副标题">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11" name="正文级别 1…"/>
          <p:cNvSpPr txBox="1"/>
          <p:nvPr>
            <p:ph type="body" sz="quarter" idx="1"/>
          </p:nvPr>
        </p:nvSpPr>
        <p:spPr>
          <a:xfrm>
            <a:off x="1778000" y="6496050"/>
            <a:ext cx="20828000" cy="1587500"/>
          </a:xfrm>
          <a:prstGeom prst="rect">
            <a:avLst/>
          </a:prstGeom>
        </p:spPr>
        <p:txBody>
          <a:bodyPr/>
          <a:lstStyle>
            <a:lvl1pPr algn="ctr">
              <a:defRPr sz="9000">
                <a:solidFill>
                  <a:srgbClr val="FFFFFF"/>
                </a:solidFill>
              </a:defRPr>
            </a:lvl1pPr>
            <a:lvl2pPr algn="ctr">
              <a:defRPr sz="9000">
                <a:solidFill>
                  <a:srgbClr val="FFFFFF"/>
                </a:solidFill>
              </a:defRPr>
            </a:lvl2pPr>
            <a:lvl3pPr algn="ctr">
              <a:defRPr sz="9000">
                <a:solidFill>
                  <a:srgbClr val="FFFFFF"/>
                </a:solidFill>
              </a:defRPr>
            </a:lvl3pPr>
            <a:lvl4pPr algn="ctr">
              <a:defRPr sz="9000">
                <a:solidFill>
                  <a:srgbClr val="FFFFFF"/>
                </a:solidFill>
              </a:defRPr>
            </a:lvl4pPr>
            <a:lvl5pPr algn="ctr">
              <a:defRPr sz="90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12" name="标题文本"/>
          <p:cNvSpPr txBox="1"/>
          <p:nvPr>
            <p:ph type="title"/>
          </p:nvPr>
        </p:nvSpPr>
        <p:spPr>
          <a:xfrm>
            <a:off x="1778000" y="1866900"/>
            <a:ext cx="20828000" cy="4648200"/>
          </a:xfrm>
          <a:prstGeom prst="rect">
            <a:avLst/>
          </a:prstGeom>
        </p:spPr>
        <p:txBody>
          <a:bodyPr anchor="b"/>
          <a:lstStyle>
            <a:lvl1pPr algn="ctr">
              <a:defRPr sz="12500">
                <a:solidFill>
                  <a:srgbClr val="FFFFFF"/>
                </a:solidFill>
              </a:defRPr>
            </a:lvl1pPr>
          </a:lstStyle>
          <a:p>
            <a:pPr/>
            <a:r>
              <a:t>标题文本</a:t>
            </a:r>
          </a:p>
        </p:txBody>
      </p:sp>
      <p:sp>
        <p:nvSpPr>
          <p:cNvPr id="1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自我介绍">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0" name="图像"/>
          <p:cNvSpPr/>
          <p:nvPr>
            <p:ph type="pic" sz="half" idx="13"/>
          </p:nvPr>
        </p:nvSpPr>
        <p:spPr>
          <a:xfrm>
            <a:off x="11690179" y="3738205"/>
            <a:ext cx="8318842" cy="8119190"/>
          </a:xfrm>
          <a:prstGeom prst="rect">
            <a:avLst/>
          </a:prstGeom>
          <a:ln w="9525">
            <a:round/>
          </a:ln>
          <a:effectLst>
            <a:outerShdw sx="100000" sy="100000" kx="0" ky="0" algn="b" rotWithShape="0" blurRad="393700" dist="157206" dir="5400000">
              <a:srgbClr val="FFFFFF">
                <a:alpha val="31772"/>
              </a:srgbClr>
            </a:outerShdw>
          </a:effectLst>
        </p:spPr>
        <p:txBody>
          <a:bodyPr lIns="91439" tIns="45719" rIns="91439" bIns="45719">
            <a:noAutofit/>
          </a:bodyPr>
          <a:lstStyle/>
          <a:p>
            <a:pPr/>
          </a:p>
        </p:txBody>
      </p:sp>
      <p:sp>
        <p:nvSpPr>
          <p:cNvPr id="21" name="标题文本"/>
          <p:cNvSpPr txBox="1"/>
          <p:nvPr>
            <p:ph type="title"/>
          </p:nvPr>
        </p:nvSpPr>
        <p:spPr>
          <a:xfrm>
            <a:off x="635000" y="647700"/>
            <a:ext cx="21005800" cy="2039839"/>
          </a:xfrm>
          <a:prstGeom prst="rect">
            <a:avLst/>
          </a:prstGeom>
        </p:spPr>
        <p:txBody>
          <a:bodyPr/>
          <a:lstStyle>
            <a:lvl1pPr>
              <a:defRPr>
                <a:solidFill>
                  <a:srgbClr val="FFFFFF"/>
                </a:solidFill>
              </a:defRPr>
            </a:lvl1pPr>
          </a:lstStyle>
          <a:p>
            <a:pPr/>
            <a:r>
              <a:t>标题文本</a:t>
            </a:r>
          </a:p>
        </p:txBody>
      </p:sp>
      <p:sp>
        <p:nvSpPr>
          <p:cNvPr id="22" name="正文级别 1…"/>
          <p:cNvSpPr txBox="1"/>
          <p:nvPr>
            <p:ph type="body" sz="half" idx="1"/>
          </p:nvPr>
        </p:nvSpPr>
        <p:spPr>
          <a:xfrm>
            <a:off x="723900" y="3149600"/>
            <a:ext cx="10223500" cy="9296400"/>
          </a:xfrm>
          <a:prstGeom prst="rect">
            <a:avLst/>
          </a:prstGeom>
        </p:spPr>
        <p:txBody>
          <a:bodyPr anchor="ctr"/>
          <a:lstStyle>
            <a:lvl1pPr marL="558800" indent="-558800">
              <a:spcBef>
                <a:spcPts val="4500"/>
              </a:spcBef>
              <a:buSzPct val="125000"/>
              <a:buChar char="•"/>
              <a:defRPr sz="6000">
                <a:solidFill>
                  <a:srgbClr val="FFFFFF"/>
                </a:solidFill>
              </a:defRPr>
            </a:lvl1pPr>
            <a:lvl2pPr marL="1117600" indent="-558800">
              <a:spcBef>
                <a:spcPts val="4500"/>
              </a:spcBef>
              <a:buSzPct val="125000"/>
              <a:buChar char="•"/>
              <a:defRPr sz="6000">
                <a:solidFill>
                  <a:srgbClr val="FFFFFF"/>
                </a:solidFill>
              </a:defRPr>
            </a:lvl2pPr>
            <a:lvl3pPr marL="1676400" indent="-558800">
              <a:spcBef>
                <a:spcPts val="4500"/>
              </a:spcBef>
              <a:buSzPct val="125000"/>
              <a:buChar char="•"/>
              <a:defRPr sz="6000">
                <a:solidFill>
                  <a:srgbClr val="FFFFFF"/>
                </a:solidFill>
              </a:defRPr>
            </a:lvl3pPr>
            <a:lvl4pPr marL="2235200" indent="-558800">
              <a:spcBef>
                <a:spcPts val="4500"/>
              </a:spcBef>
              <a:buSzPct val="125000"/>
              <a:buChar char="•"/>
              <a:defRPr sz="6000">
                <a:solidFill>
                  <a:srgbClr val="FFFFFF"/>
                </a:solidFill>
              </a:defRPr>
            </a:lvl4pPr>
            <a:lvl5pPr marL="2794000" indent="-558800">
              <a:spcBef>
                <a:spcPts val="4500"/>
              </a:spcBef>
              <a:buSzPct val="125000"/>
              <a:buChar char="•"/>
              <a:defRPr sz="60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2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目录页">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30" name="正文级别 1…"/>
          <p:cNvSpPr txBox="1"/>
          <p:nvPr>
            <p:ph type="body" idx="1"/>
          </p:nvPr>
        </p:nvSpPr>
        <p:spPr>
          <a:xfrm>
            <a:off x="4088110" y="2959100"/>
            <a:ext cx="16207780" cy="8942983"/>
          </a:xfrm>
          <a:prstGeom prst="rect">
            <a:avLst/>
          </a:prstGeom>
        </p:spPr>
        <p:txBody>
          <a:bodyPr/>
          <a:lstStyle>
            <a:lvl1pPr algn="ctr">
              <a:defRPr sz="8000">
                <a:solidFill>
                  <a:srgbClr val="FFFFFF"/>
                </a:solidFill>
              </a:defRPr>
            </a:lvl1pPr>
            <a:lvl2pPr algn="ctr">
              <a:defRPr sz="8000">
                <a:solidFill>
                  <a:srgbClr val="FFFFFF"/>
                </a:solidFill>
              </a:defRPr>
            </a:lvl2pPr>
            <a:lvl3pPr algn="ctr">
              <a:defRPr sz="8000">
                <a:solidFill>
                  <a:srgbClr val="FFFFFF"/>
                </a:solidFill>
              </a:defRPr>
            </a:lvl3pPr>
            <a:lvl4pPr algn="ctr">
              <a:defRPr sz="8000">
                <a:solidFill>
                  <a:srgbClr val="FFFFFF"/>
                </a:solidFill>
              </a:defRPr>
            </a:lvl4pPr>
            <a:lvl5pPr algn="ctr">
              <a:defRPr sz="80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3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白底内页 一 ">
    <p:spTree>
      <p:nvGrpSpPr>
        <p:cNvPr id="1" name=""/>
        <p:cNvGrpSpPr/>
        <p:nvPr/>
      </p:nvGrpSpPr>
      <p:grpSpPr>
        <a:xfrm>
          <a:off x="0" y="0"/>
          <a:ext cx="0" cy="0"/>
          <a:chOff x="0" y="0"/>
          <a:chExt cx="0" cy="0"/>
        </a:xfrm>
      </p:grpSpPr>
      <p:sp>
        <p:nvSpPr>
          <p:cNvPr id="38" name="标题文本"/>
          <p:cNvSpPr txBox="1"/>
          <p:nvPr>
            <p:ph type="title"/>
          </p:nvPr>
        </p:nvSpPr>
        <p:spPr>
          <a:prstGeom prst="rect">
            <a:avLst/>
          </a:prstGeom>
        </p:spPr>
        <p:txBody>
          <a:bodyPr/>
          <a:lstStyle/>
          <a:p>
            <a:pPr/>
            <a:r>
              <a:t>标题文本</a:t>
            </a:r>
          </a:p>
        </p:txBody>
      </p:sp>
      <p:sp>
        <p:nvSpPr>
          <p:cNvPr id="39" name="正文级别 1…"/>
          <p:cNvSpPr txBox="1"/>
          <p:nvPr>
            <p:ph type="body" idx="1"/>
          </p:nvPr>
        </p:nvSpPr>
        <p:spPr>
          <a:prstGeom prst="rect">
            <a:avLst/>
          </a:prstGeom>
        </p:spPr>
        <p:txBody>
          <a:bodyPr/>
          <a:lstStyle/>
          <a:p>
            <a:pPr/>
            <a:r>
              <a:t>正文级别 1</a:t>
            </a:r>
          </a:p>
          <a:p>
            <a:pPr lvl="1"/>
            <a:r>
              <a:t>正文级别 2</a:t>
            </a:r>
          </a:p>
          <a:p>
            <a:pPr lvl="2"/>
            <a:r>
              <a:t>正文级别 3</a:t>
            </a:r>
          </a:p>
          <a:p>
            <a:pPr lvl="3"/>
            <a:r>
              <a:t>正文级别 4</a:t>
            </a:r>
          </a:p>
          <a:p>
            <a:pPr lvl="4"/>
            <a:r>
              <a:t>正文级别 5</a:t>
            </a:r>
          </a:p>
        </p:txBody>
      </p:sp>
      <p:sp>
        <p:nvSpPr>
          <p:cNvPr id="40"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白底内页 二">
    <p:spTree>
      <p:nvGrpSpPr>
        <p:cNvPr id="1" name=""/>
        <p:cNvGrpSpPr/>
        <p:nvPr/>
      </p:nvGrpSpPr>
      <p:grpSpPr>
        <a:xfrm>
          <a:off x="0" y="0"/>
          <a:ext cx="0" cy="0"/>
          <a:chOff x="0" y="0"/>
          <a:chExt cx="0" cy="0"/>
        </a:xfrm>
      </p:grpSpPr>
      <p:sp>
        <p:nvSpPr>
          <p:cNvPr id="47" name="标题文本"/>
          <p:cNvSpPr txBox="1"/>
          <p:nvPr>
            <p:ph type="title"/>
          </p:nvPr>
        </p:nvSpPr>
        <p:spPr>
          <a:prstGeom prst="rect">
            <a:avLst/>
          </a:prstGeom>
        </p:spPr>
        <p:txBody>
          <a:bodyPr/>
          <a:lstStyle>
            <a:lvl1pPr>
              <a:defRPr sz="6000"/>
            </a:lvl1pPr>
          </a:lstStyle>
          <a:p>
            <a:pPr/>
            <a:r>
              <a:t>标题文本</a:t>
            </a:r>
          </a:p>
        </p:txBody>
      </p:sp>
      <p:sp>
        <p:nvSpPr>
          <p:cNvPr id="48" name="正文级别 1…"/>
          <p:cNvSpPr txBox="1"/>
          <p:nvPr>
            <p:ph type="body" idx="1"/>
          </p:nvPr>
        </p:nvSpPr>
        <p:spPr>
          <a:prstGeom prst="rect">
            <a:avLst/>
          </a:prstGeom>
        </p:spPr>
        <p:txBody>
          <a:bodyPr/>
          <a:lstStyle>
            <a:lvl1pPr>
              <a:defRPr sz="10000"/>
            </a:lvl1pPr>
            <a:lvl2pPr>
              <a:defRPr sz="10000"/>
            </a:lvl2pPr>
            <a:lvl3pPr>
              <a:defRPr sz="10000"/>
            </a:lvl3pPr>
            <a:lvl4pPr>
              <a:defRPr sz="10000"/>
            </a:lvl4pPr>
            <a:lvl5pPr>
              <a:defRPr sz="10000"/>
            </a:lvl5pPr>
          </a:lstStyle>
          <a:p>
            <a:pPr/>
            <a:r>
              <a:t>正文级别 1</a:t>
            </a:r>
          </a:p>
          <a:p>
            <a:pPr lvl="1"/>
            <a:r>
              <a:t>正文级别 2</a:t>
            </a:r>
          </a:p>
          <a:p>
            <a:pPr lvl="2"/>
            <a:r>
              <a:t>正文级别 3</a:t>
            </a:r>
          </a:p>
          <a:p>
            <a:pPr lvl="3"/>
            <a:r>
              <a:t>正文级别 4</a:t>
            </a:r>
          </a:p>
          <a:p>
            <a:pPr lvl="4"/>
            <a:r>
              <a:t>正文级别 5</a:t>
            </a:r>
          </a:p>
        </p:txBody>
      </p:sp>
      <p:sp>
        <p:nvSpPr>
          <p:cNvPr id="4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黑底内页 一">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56" name="标题文本"/>
          <p:cNvSpPr txBox="1"/>
          <p:nvPr>
            <p:ph type="title"/>
          </p:nvPr>
        </p:nvSpPr>
        <p:spPr>
          <a:prstGeom prst="rect">
            <a:avLst/>
          </a:prstGeom>
        </p:spPr>
        <p:txBody>
          <a:bodyPr/>
          <a:lstStyle>
            <a:lvl1pPr>
              <a:defRPr sz="6000">
                <a:solidFill>
                  <a:srgbClr val="FFFFFF"/>
                </a:solidFill>
              </a:defRPr>
            </a:lvl1pPr>
          </a:lstStyle>
          <a:p>
            <a:pPr/>
            <a:r>
              <a:t>标题文本</a:t>
            </a:r>
          </a:p>
        </p:txBody>
      </p:sp>
      <p:sp>
        <p:nvSpPr>
          <p:cNvPr id="57" name="正文级别 1…"/>
          <p:cNvSpPr txBox="1"/>
          <p:nvPr>
            <p:ph type="body" idx="1"/>
          </p:nvPr>
        </p:nvSpPr>
        <p:spPr>
          <a:prstGeom prst="rect">
            <a:avLst/>
          </a:prstGeom>
        </p:spPr>
        <p:txBody>
          <a:bodyPr/>
          <a:lstStyle>
            <a:lvl1pPr>
              <a:defRPr sz="12000">
                <a:solidFill>
                  <a:srgbClr val="FFFFFF"/>
                </a:solidFill>
              </a:defRPr>
            </a:lvl1pPr>
            <a:lvl2pPr>
              <a:defRPr sz="12000">
                <a:solidFill>
                  <a:srgbClr val="FFFFFF"/>
                </a:solidFill>
              </a:defRPr>
            </a:lvl2pPr>
            <a:lvl3pPr>
              <a:defRPr sz="12000">
                <a:solidFill>
                  <a:srgbClr val="FFFFFF"/>
                </a:solidFill>
              </a:defRPr>
            </a:lvl3pPr>
            <a:lvl4pPr>
              <a:defRPr sz="12000">
                <a:solidFill>
                  <a:srgbClr val="FFFFFF"/>
                </a:solidFill>
              </a:defRPr>
            </a:lvl4pPr>
            <a:lvl5pPr>
              <a:defRPr sz="120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5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黑底内页 二">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65" name="正文级别 1…"/>
          <p:cNvSpPr txBox="1"/>
          <p:nvPr>
            <p:ph type="body" idx="1"/>
          </p:nvPr>
        </p:nvSpPr>
        <p:spPr>
          <a:prstGeom prst="rect">
            <a:avLst/>
          </a:prstGeom>
        </p:spPr>
        <p:txBody>
          <a:bodyPr/>
          <a:lstStyle>
            <a:lvl1pPr>
              <a:defRPr sz="6000">
                <a:solidFill>
                  <a:srgbClr val="FFFFFF"/>
                </a:solidFill>
              </a:defRPr>
            </a:lvl1pPr>
            <a:lvl2pPr>
              <a:defRPr sz="6000">
                <a:solidFill>
                  <a:srgbClr val="FFFFFF"/>
                </a:solidFill>
              </a:defRPr>
            </a:lvl2pPr>
            <a:lvl3pPr>
              <a:defRPr sz="6000">
                <a:solidFill>
                  <a:srgbClr val="FFFFFF"/>
                </a:solidFill>
              </a:defRPr>
            </a:lvl3pPr>
            <a:lvl4pPr>
              <a:defRPr sz="6000">
                <a:solidFill>
                  <a:srgbClr val="FFFFFF"/>
                </a:solidFill>
              </a:defRPr>
            </a:lvl4pPr>
            <a:lvl5pPr>
              <a:defRPr sz="6000">
                <a:solidFill>
                  <a:srgbClr val="FFFFFF"/>
                </a:solidFill>
              </a:defRPr>
            </a:lvl5pPr>
          </a:lstStyle>
          <a:p>
            <a:pPr/>
            <a:r>
              <a:t>正文级别 1</a:t>
            </a:r>
          </a:p>
          <a:p>
            <a:pPr lvl="1"/>
            <a:r>
              <a:t>正文级别 2</a:t>
            </a:r>
          </a:p>
          <a:p>
            <a:pPr lvl="2"/>
            <a:r>
              <a:t>正文级别 3</a:t>
            </a:r>
          </a:p>
          <a:p>
            <a:pPr lvl="3"/>
            <a:r>
              <a:t>正文级别 4</a:t>
            </a:r>
          </a:p>
          <a:p>
            <a:pPr lvl="4"/>
            <a:r>
              <a:t>正文级别 5</a:t>
            </a:r>
          </a:p>
        </p:txBody>
      </p:sp>
      <p:sp>
        <p:nvSpPr>
          <p:cNvPr id="66" name="标题文本"/>
          <p:cNvSpPr txBox="1"/>
          <p:nvPr>
            <p:ph type="title"/>
          </p:nvPr>
        </p:nvSpPr>
        <p:spPr>
          <a:prstGeom prst="rect">
            <a:avLst/>
          </a:prstGeom>
        </p:spPr>
        <p:txBody>
          <a:bodyPr/>
          <a:lstStyle>
            <a:lvl1pPr>
              <a:defRPr>
                <a:solidFill>
                  <a:srgbClr val="FFFFFF"/>
                </a:solidFill>
              </a:defRPr>
            </a:lvl1pPr>
          </a:lstStyle>
          <a:p>
            <a:pPr/>
            <a:r>
              <a:t>标题文本</a:t>
            </a:r>
          </a:p>
        </p:txBody>
      </p:sp>
      <p:sp>
        <p:nvSpPr>
          <p:cNvPr id="6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尾页">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74" name="Thank you"/>
          <p:cNvSpPr txBox="1"/>
          <p:nvPr>
            <p:ph type="body" sz="half" idx="13"/>
          </p:nvPr>
        </p:nvSpPr>
        <p:spPr>
          <a:xfrm>
            <a:off x="316230" y="4133849"/>
            <a:ext cx="23751540" cy="4622801"/>
          </a:xfrm>
          <a:prstGeom prst="rect">
            <a:avLst/>
          </a:prstGeom>
          <a:effectLst>
            <a:reflection blurRad="0" stA="85738" stPos="0" endA="0" endPos="40000" dist="0" dir="5400000" fadeDir="5400000" sx="100000" sy="-100000" kx="0" ky="0" algn="bl" rotWithShape="0"/>
          </a:effectLst>
        </p:spPr>
        <p:txBody>
          <a:bodyPr lIns="0" tIns="0" rIns="0" bIns="0" anchor="ctr">
            <a:spAutoFit/>
          </a:bodyPr>
          <a:lstStyle>
            <a:lvl1pPr algn="ctr">
              <a:lnSpc>
                <a:spcPts val="41100"/>
              </a:lnSpc>
              <a:defRPr sz="26000">
                <a:solidFill>
                  <a:srgbClr val="FFFFFF"/>
                </a:solidFill>
                <a:latin typeface="PingFang SC Semibold"/>
                <a:ea typeface="PingFang SC Semibold"/>
                <a:cs typeface="PingFang SC Semibold"/>
                <a:sym typeface="PingFang SC Semibold"/>
              </a:defRPr>
            </a:lvl1pPr>
          </a:lstStyle>
          <a:p>
            <a:pPr/>
            <a:r>
              <a:t>Thank you</a:t>
            </a:r>
          </a:p>
        </p:txBody>
      </p:sp>
      <p:sp>
        <p:nvSpPr>
          <p:cNvPr id="7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标题文本"/>
          <p:cNvSpPr txBox="1"/>
          <p:nvPr>
            <p:ph type="title"/>
          </p:nvPr>
        </p:nvSpPr>
        <p:spPr>
          <a:xfrm>
            <a:off x="635000" y="647700"/>
            <a:ext cx="23114000" cy="200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标题文本</a:t>
            </a:r>
          </a:p>
        </p:txBody>
      </p:sp>
      <p:sp>
        <p:nvSpPr>
          <p:cNvPr id="3" name="正文级别 1…"/>
          <p:cNvSpPr txBox="1"/>
          <p:nvPr>
            <p:ph type="body" idx="1"/>
          </p:nvPr>
        </p:nvSpPr>
        <p:spPr>
          <a:xfrm>
            <a:off x="635000" y="2959100"/>
            <a:ext cx="23114000" cy="8942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正文级别 1</a:t>
            </a:r>
          </a:p>
          <a:p>
            <a:pPr lvl="1"/>
            <a:r>
              <a:t>正文级别 2</a:t>
            </a:r>
          </a:p>
          <a:p>
            <a:pPr lvl="2"/>
            <a:r>
              <a:t>正文级别 3</a:t>
            </a:r>
          </a:p>
          <a:p>
            <a:pPr lvl="3"/>
            <a:r>
              <a:t>正文级别 4</a:t>
            </a:r>
          </a:p>
          <a:p>
            <a:pPr lvl="4"/>
            <a:r>
              <a:t>正文级别 5</a:t>
            </a:r>
          </a:p>
        </p:txBody>
      </p:sp>
      <p:sp>
        <p:nvSpPr>
          <p:cNvPr id="4" name="幻灯片编号"/>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transition xmlns:p14="http://schemas.microsoft.com/office/powerpoint/2010/main" spd="med" advClick="1"/>
  <p:txStyles>
    <p:titleStyle>
      <a:lvl1pPr marL="0" marR="0" indent="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1pPr>
      <a:lvl2pPr marL="0" marR="0" indent="22860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2pPr>
      <a:lvl3pPr marL="0" marR="0" indent="45720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3pPr>
      <a:lvl4pPr marL="0" marR="0" indent="68580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4pPr>
      <a:lvl5pPr marL="0" marR="0" indent="91440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5pPr>
      <a:lvl6pPr marL="0" marR="0" indent="114300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6pPr>
      <a:lvl7pPr marL="0" marR="0" indent="137160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7pPr>
      <a:lvl8pPr marL="0" marR="0" indent="160020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8pPr>
      <a:lvl9pPr marL="0" marR="0" indent="1828800" algn="l" defTabSz="825500" latinLnBrk="0">
        <a:lnSpc>
          <a:spcPct val="100000"/>
        </a:lnSpc>
        <a:spcBef>
          <a:spcPts val="0"/>
        </a:spcBef>
        <a:spcAft>
          <a:spcPts val="0"/>
        </a:spcAft>
        <a:buClrTx/>
        <a:buSzTx/>
        <a:buFontTx/>
        <a:buNone/>
        <a:tabLst/>
        <a:defRPr b="0" baseline="0" cap="none" i="0" spc="0" strike="noStrike" sz="12000" u="none">
          <a:ln>
            <a:noFill/>
          </a:ln>
          <a:solidFill>
            <a:srgbClr val="000000"/>
          </a:solidFill>
          <a:uFillTx/>
          <a:latin typeface="PingFang SC Regular"/>
          <a:ea typeface="PingFang SC Regular"/>
          <a:cs typeface="PingFang SC Regular"/>
          <a:sym typeface="PingFang SC Regular"/>
        </a:defRPr>
      </a:lvl9pPr>
    </p:titleStyle>
    <p:bodyStyle>
      <a:lvl1pPr marL="0" marR="0" indent="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1pPr>
      <a:lvl2pPr marL="0" marR="0" indent="22860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2pPr>
      <a:lvl3pPr marL="0" marR="0" indent="45720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3pPr>
      <a:lvl4pPr marL="0" marR="0" indent="68580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4pPr>
      <a:lvl5pPr marL="0" marR="0" indent="91440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5pPr>
      <a:lvl6pPr marL="0" marR="0" indent="114300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6pPr>
      <a:lvl7pPr marL="0" marR="0" indent="137160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7pPr>
      <a:lvl8pPr marL="0" marR="0" indent="160020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8pPr>
      <a:lvl9pPr marL="0" marR="0" indent="1828800" algn="l" defTabSz="825500" latinLnBrk="0">
        <a:lnSpc>
          <a:spcPct val="100000"/>
        </a:lnSpc>
        <a:spcBef>
          <a:spcPts val="0"/>
        </a:spcBef>
        <a:spcAft>
          <a:spcPts val="0"/>
        </a:spcAft>
        <a:buClrTx/>
        <a:buSzTx/>
        <a:buFontTx/>
        <a:buNone/>
        <a:tabLst/>
        <a:defRPr b="0" baseline="0" cap="none" i="0" spc="0" strike="noStrike" sz="7000" u="none">
          <a:ln>
            <a:noFill/>
          </a:ln>
          <a:solidFill>
            <a:srgbClr val="000000"/>
          </a:solidFill>
          <a:uFillTx/>
          <a:latin typeface="PingFang SC Regular"/>
          <a:ea typeface="PingFang SC Regular"/>
          <a:cs typeface="PingFang SC Regular"/>
          <a:sym typeface="PingFang SC Regular"/>
        </a:defRPr>
      </a:lvl9pPr>
    </p:bodyStyle>
    <p:otherStyle>
      <a:lvl1pPr marL="0" marR="0" indent="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1pPr>
      <a:lvl2pPr marL="0" marR="0" indent="228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2pPr>
      <a:lvl3pPr marL="0" marR="0" indent="457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3pPr>
      <a:lvl4pPr marL="0" marR="0" indent="685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4pPr>
      <a:lvl5pPr marL="0" marR="0" indent="9144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5pPr>
      <a:lvl6pPr marL="0" marR="0" indent="11430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6pPr>
      <a:lvl7pPr marL="0" marR="0" indent="13716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7pPr>
      <a:lvl8pPr marL="0" marR="0" indent="16002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8pPr>
      <a:lvl9pPr marL="0" marR="0" indent="1828800" algn="ctr" defTabSz="825500" rtl="0" latinLnBrk="0">
        <a:lnSpc>
          <a:spcPct val="100000"/>
        </a:lnSpc>
        <a:spcBef>
          <a:spcPts val="0"/>
        </a:spcBef>
        <a:spcAft>
          <a:spcPts val="0"/>
        </a:spcAft>
        <a:buClrTx/>
        <a:buSzTx/>
        <a:buFontTx/>
        <a:buNone/>
        <a:tabLst/>
        <a:defRPr b="0" baseline="0" cap="none" i="0" spc="0" strike="noStrike" sz="24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tif"/><Relationship Id="rId4" Type="http://schemas.openxmlformats.org/officeDocument/2006/relationships/image" Target="../media/image7.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tif"/></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0.tif"/></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1.tif"/></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tif"/><Relationship Id="rId4" Type="http://schemas.openxmlformats.org/officeDocument/2006/relationships/image" Target="../media/image14.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jpeg"/></Relationships>

</file>

<file path=ppt/slides/_rels/slide2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tif"/></Relationships>

</file>

<file path=ppt/slides/_rels/slide2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7.tif"/><Relationship Id="rId4" Type="http://schemas.openxmlformats.org/officeDocument/2006/relationships/image" Target="../media/image18.tif"/></Relationships>

</file>

<file path=ppt/slides/_rels/slide2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9.tif"/></Relationships>

</file>

<file path=ppt/slides/_rels/slide2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20.tif"/><Relationship Id="rId4" Type="http://schemas.openxmlformats.org/officeDocument/2006/relationships/image" Target="../media/image21.tif"/><Relationship Id="rId5" Type="http://schemas.openxmlformats.org/officeDocument/2006/relationships/image" Target="../media/image22.tif"/></Relationships>

</file>

<file path=ppt/slides/_rels/slide2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3.tif"/></Relationships>

</file>

<file path=ppt/slides/_rels/slide2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24.tif"/></Relationships>

</file>

<file path=ppt/slides/_rels/slide27.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tif"/><Relationship Id="rId4" Type="http://schemas.openxmlformats.org/officeDocument/2006/relationships/image" Target="../media/image3.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4.tif"/><Relationship Id="rId4" Type="http://schemas.openxmlformats.org/officeDocument/2006/relationships/image" Target="../media/image5.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 name="有赞·有赞云-胡子杰"/>
          <p:cNvSpPr txBox="1"/>
          <p:nvPr/>
        </p:nvSpPr>
        <p:spPr>
          <a:xfrm>
            <a:off x="1778000" y="10912871"/>
            <a:ext cx="20828000" cy="1072358"/>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lvl1pPr defTabSz="742950">
              <a:spcBef>
                <a:spcPts val="4000"/>
              </a:spcBef>
              <a:defRPr b="0" sz="5400">
                <a:latin typeface="PingFang SC Regular"/>
                <a:ea typeface="PingFang SC Regular"/>
                <a:cs typeface="PingFang SC Regular"/>
                <a:sym typeface="PingFang SC Regular"/>
              </a:defRPr>
            </a:lvl1pPr>
          </a:lstStyle>
          <a:p>
            <a:pPr/>
            <a:r>
              <a:t>有赞·有赞云-胡子杰</a:t>
            </a:r>
          </a:p>
        </p:txBody>
      </p:sp>
      <p:sp>
        <p:nvSpPr>
          <p:cNvPr id="85" name="Dubbo Mesh在有赞的应用实践"/>
          <p:cNvSpPr txBox="1"/>
          <p:nvPr/>
        </p:nvSpPr>
        <p:spPr>
          <a:xfrm>
            <a:off x="1066800" y="2476500"/>
            <a:ext cx="22720201" cy="4648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lvl1pPr>
              <a:defRPr b="0" sz="12500">
                <a:latin typeface="PingFang SC Regular"/>
                <a:ea typeface="PingFang SC Regular"/>
                <a:cs typeface="PingFang SC Regular"/>
                <a:sym typeface="PingFang SC Regular"/>
              </a:defRPr>
            </a:lvl1pPr>
          </a:lstStyle>
          <a:p>
            <a:pPr/>
            <a:r>
              <a:t>Dubbo Mesh在有赞的应用实践</a:t>
            </a:r>
          </a:p>
        </p:txBody>
      </p:sp>
      <p:pic>
        <p:nvPicPr>
          <p:cNvPr id="86" name="DUBBO logo品牌色.png" descr="DUBBO logo品牌色.png"/>
          <p:cNvPicPr>
            <a:picLocks noChangeAspect="1"/>
          </p:cNvPicPr>
          <p:nvPr/>
        </p:nvPicPr>
        <p:blipFill>
          <a:blip r:embed="rId2">
            <a:extLst/>
          </a:blip>
          <a:stretch>
            <a:fillRect/>
          </a:stretch>
        </p:blipFill>
        <p:spPr>
          <a:xfrm>
            <a:off x="589954" y="507801"/>
            <a:ext cx="3396222" cy="83131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160"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61" name="有赞Dubbo框架的痛点"/>
          <p:cNvSpPr txBox="1"/>
          <p:nvPr/>
        </p:nvSpPr>
        <p:spPr>
          <a:xfrm>
            <a:off x="996620" y="2157787"/>
            <a:ext cx="6274919"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有赞Dubbo框架的痛点</a:t>
            </a:r>
          </a:p>
        </p:txBody>
      </p:sp>
      <p:sp>
        <p:nvSpPr>
          <p:cNvPr id="162" name="容器化场景下，如何统一服务治理规则"/>
          <p:cNvSpPr txBox="1"/>
          <p:nvPr/>
        </p:nvSpPr>
        <p:spPr>
          <a:xfrm>
            <a:off x="930996" y="3114863"/>
            <a:ext cx="14747601" cy="129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lvl1pPr>
          </a:lstStyle>
          <a:p>
            <a:pPr/>
            <a:r>
              <a:t>容器化场景下，如何统一服务治理规则</a:t>
            </a:r>
          </a:p>
        </p:txBody>
      </p:sp>
      <p:sp>
        <p:nvSpPr>
          <p:cNvPr id="163" name="传统的条件路由规则：…"/>
          <p:cNvSpPr txBox="1"/>
          <p:nvPr/>
        </p:nvSpPr>
        <p:spPr>
          <a:xfrm>
            <a:off x="1426927" y="4391174"/>
            <a:ext cx="21530145" cy="764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10000"/>
              </a:lnSpc>
              <a:defRPr b="0" sz="4000">
                <a:solidFill>
                  <a:srgbClr val="53585F"/>
                </a:solidFill>
                <a:latin typeface="PingFang SC Medium"/>
                <a:ea typeface="PingFang SC Medium"/>
                <a:cs typeface="PingFang SC Medium"/>
                <a:sym typeface="PingFang SC Medium"/>
              </a:defRPr>
            </a:pPr>
            <a:r>
              <a:t>传统的条件路由规则：</a:t>
            </a:r>
          </a:p>
          <a:p>
            <a:pPr algn="l">
              <a:lnSpc>
                <a:spcPts val="10000"/>
              </a:lnSpc>
              <a:defRPr b="0" sz="4000">
                <a:solidFill>
                  <a:srgbClr val="53585F"/>
                </a:solidFill>
                <a:latin typeface="PingFang SC Medium"/>
                <a:ea typeface="PingFang SC Medium"/>
                <a:cs typeface="PingFang SC Medium"/>
                <a:sym typeface="PingFang SC Medium"/>
              </a:defRPr>
            </a:pPr>
            <a:r>
              <a:t>写入/监听注册中心中的url目录</a:t>
            </a:r>
          </a:p>
          <a:p>
            <a:pPr algn="l">
              <a:lnSpc>
                <a:spcPts val="10000"/>
              </a:lnSpc>
              <a:defRPr b="0" sz="4000">
                <a:solidFill>
                  <a:srgbClr val="53585F"/>
                </a:solidFill>
                <a:latin typeface="PingFang SC Medium"/>
                <a:ea typeface="PingFang SC Medium"/>
                <a:cs typeface="PingFang SC Medium"/>
                <a:sym typeface="PingFang SC Medium"/>
              </a:defRPr>
            </a:pPr>
          </a:p>
          <a:p>
            <a:pPr algn="l">
              <a:lnSpc>
                <a:spcPts val="10000"/>
              </a:lnSpc>
              <a:defRPr b="0" sz="4000">
                <a:solidFill>
                  <a:srgbClr val="53585F"/>
                </a:solidFill>
                <a:latin typeface="PingFang SC Medium"/>
                <a:ea typeface="PingFang SC Medium"/>
                <a:cs typeface="PingFang SC Medium"/>
                <a:sym typeface="PingFang SC Medium"/>
              </a:defRPr>
            </a:pPr>
            <a:r>
              <a:t>如何解决容器化下ip变化的问题？</a:t>
            </a:r>
          </a:p>
          <a:p>
            <a:pPr algn="l">
              <a:lnSpc>
                <a:spcPts val="10000"/>
              </a:lnSpc>
              <a:defRPr b="0" sz="4000">
                <a:solidFill>
                  <a:srgbClr val="53585F"/>
                </a:solidFill>
                <a:latin typeface="PingFang SC Medium"/>
                <a:ea typeface="PingFang SC Medium"/>
                <a:cs typeface="PingFang SC Medium"/>
                <a:sym typeface="PingFang SC Medium"/>
              </a:defRPr>
            </a:pPr>
            <a:r>
              <a:t>如何与非Dubbo应用统一服务治理模型？</a:t>
            </a:r>
          </a:p>
        </p:txBody>
      </p:sp>
      <p:pic>
        <p:nvPicPr>
          <p:cNvPr id="164" name="图像" descr="图像"/>
          <p:cNvPicPr>
            <a:picLocks noChangeAspect="1"/>
          </p:cNvPicPr>
          <p:nvPr/>
        </p:nvPicPr>
        <p:blipFill>
          <a:blip r:embed="rId3">
            <a:extLst/>
          </a:blip>
          <a:stretch>
            <a:fillRect/>
          </a:stretch>
        </p:blipFill>
        <p:spPr>
          <a:xfrm>
            <a:off x="9868203" y="5054650"/>
            <a:ext cx="7543801" cy="1803401"/>
          </a:xfrm>
          <a:prstGeom prst="rect">
            <a:avLst/>
          </a:prstGeom>
          <a:ln w="12700">
            <a:miter lim="400000"/>
          </a:ln>
        </p:spPr>
      </p:pic>
      <p:pic>
        <p:nvPicPr>
          <p:cNvPr id="165" name="图像" descr="图像"/>
          <p:cNvPicPr>
            <a:picLocks noChangeAspect="1"/>
          </p:cNvPicPr>
          <p:nvPr/>
        </p:nvPicPr>
        <p:blipFill>
          <a:blip r:embed="rId4">
            <a:extLst/>
          </a:blip>
          <a:stretch>
            <a:fillRect/>
          </a:stretch>
        </p:blipFill>
        <p:spPr>
          <a:xfrm>
            <a:off x="5672890" y="3036192"/>
            <a:ext cx="12364002" cy="1082228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5"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01"/>
          <p:cNvSpPr txBox="1"/>
          <p:nvPr/>
        </p:nvSpPr>
        <p:spPr>
          <a:xfrm>
            <a:off x="2750656" y="5037885"/>
            <a:ext cx="138557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01</a:t>
            </a:r>
          </a:p>
        </p:txBody>
      </p:sp>
      <p:sp>
        <p:nvSpPr>
          <p:cNvPr id="170" name="02"/>
          <p:cNvSpPr txBox="1"/>
          <p:nvPr/>
        </p:nvSpPr>
        <p:spPr>
          <a:xfrm>
            <a:off x="7994456" y="4423549"/>
            <a:ext cx="2247901" cy="2590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4000">
                <a:solidFill>
                  <a:schemeClr val="accent1">
                    <a:lumOff val="13529"/>
                  </a:schemeClr>
                </a:solidFill>
                <a:latin typeface="PingFang SC Regular"/>
                <a:ea typeface="PingFang SC Regular"/>
                <a:cs typeface="PingFang SC Regular"/>
                <a:sym typeface="PingFang SC Regular"/>
              </a:defRPr>
            </a:lvl1pPr>
          </a:lstStyle>
          <a:p>
            <a:pPr/>
            <a:r>
              <a:t>02</a:t>
            </a:r>
          </a:p>
        </p:txBody>
      </p:sp>
      <p:sp>
        <p:nvSpPr>
          <p:cNvPr id="171" name="03"/>
          <p:cNvSpPr txBox="1"/>
          <p:nvPr/>
        </p:nvSpPr>
        <p:spPr>
          <a:xfrm>
            <a:off x="13301504"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03</a:t>
            </a:r>
          </a:p>
        </p:txBody>
      </p:sp>
      <p:sp>
        <p:nvSpPr>
          <p:cNvPr id="172" name="04"/>
          <p:cNvSpPr txBox="1"/>
          <p:nvPr/>
        </p:nvSpPr>
        <p:spPr>
          <a:xfrm>
            <a:off x="18501433"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04</a:t>
            </a:r>
          </a:p>
        </p:txBody>
      </p:sp>
      <p:sp>
        <p:nvSpPr>
          <p:cNvPr id="173" name="有赞为什么需要Service Mesh"/>
          <p:cNvSpPr txBox="1"/>
          <p:nvPr/>
        </p:nvSpPr>
        <p:spPr>
          <a:xfrm>
            <a:off x="2793489" y="8214514"/>
            <a:ext cx="387591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有赞为什么需要Service Mesh</a:t>
            </a:r>
          </a:p>
        </p:txBody>
      </p:sp>
      <p:sp>
        <p:nvSpPr>
          <p:cNvPr id="174" name="Dubbo与ServiceMesh的融合"/>
          <p:cNvSpPr txBox="1"/>
          <p:nvPr/>
        </p:nvSpPr>
        <p:spPr>
          <a:xfrm>
            <a:off x="7567059" y="8214514"/>
            <a:ext cx="4418938"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chemeClr val="accent1">
                    <a:lumOff val="13529"/>
                  </a:schemeClr>
                </a:solidFill>
                <a:latin typeface="PingFang SC Regular"/>
                <a:ea typeface="PingFang SC Regular"/>
                <a:cs typeface="PingFang SC Regular"/>
                <a:sym typeface="PingFang SC Regular"/>
              </a:defRPr>
            </a:lvl1pPr>
          </a:lstStyle>
          <a:p>
            <a:pPr/>
            <a:r>
              <a:t> Dubbo与ServiceMesh的融合</a:t>
            </a:r>
          </a:p>
        </p:txBody>
      </p:sp>
      <p:sp>
        <p:nvSpPr>
          <p:cNvPr id="175" name="Service Mesh在有赞云的实践"/>
          <p:cNvSpPr txBox="1"/>
          <p:nvPr/>
        </p:nvSpPr>
        <p:spPr>
          <a:xfrm>
            <a:off x="13121876" y="8214514"/>
            <a:ext cx="387591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Service Mesh在有赞云的实践</a:t>
            </a:r>
          </a:p>
        </p:txBody>
      </p:sp>
      <p:sp>
        <p:nvSpPr>
          <p:cNvPr id="176" name="未来的展望"/>
          <p:cNvSpPr txBox="1"/>
          <p:nvPr/>
        </p:nvSpPr>
        <p:spPr>
          <a:xfrm>
            <a:off x="18438469" y="8297064"/>
            <a:ext cx="3875914" cy="67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未来的展望</a:t>
            </a:r>
          </a:p>
        </p:txBody>
      </p:sp>
      <p:sp>
        <p:nvSpPr>
          <p:cNvPr id="177" name="线条"/>
          <p:cNvSpPr/>
          <p:nvPr/>
        </p:nvSpPr>
        <p:spPr>
          <a:xfrm>
            <a:off x="2992565" y="7375463"/>
            <a:ext cx="21481774" cy="1"/>
          </a:xfrm>
          <a:prstGeom prst="line">
            <a:avLst/>
          </a:prstGeom>
          <a:ln w="63500">
            <a:solidFill>
              <a:srgbClr val="A6AAA9"/>
            </a:solidFill>
            <a:miter lim="400000"/>
          </a:ln>
        </p:spPr>
        <p:txBody>
          <a:bodyPr lIns="50800" tIns="50800" rIns="50800" bIns="50800" anchor="ctr"/>
          <a:lstStyle/>
          <a:p>
            <a:pPr>
              <a:defRPr b="0" sz="3200">
                <a:solidFill>
                  <a:srgbClr val="000000"/>
                </a:solidFill>
                <a:latin typeface="Helvetica Light"/>
                <a:ea typeface="Helvetica Light"/>
                <a:cs typeface="Helvetica Light"/>
                <a:sym typeface="Helvetica Light"/>
              </a:defRPr>
            </a:pPr>
          </a:p>
        </p:txBody>
      </p:sp>
      <p:sp>
        <p:nvSpPr>
          <p:cNvPr id="178" name="圆形"/>
          <p:cNvSpPr/>
          <p:nvPr/>
        </p:nvSpPr>
        <p:spPr>
          <a:xfrm>
            <a:off x="2876875" y="7232925"/>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179" name="圆形"/>
          <p:cNvSpPr/>
          <p:nvPr/>
        </p:nvSpPr>
        <p:spPr>
          <a:xfrm>
            <a:off x="8151776" y="7232925"/>
            <a:ext cx="285075" cy="285076"/>
          </a:xfrm>
          <a:prstGeom prst="ellipse">
            <a:avLst/>
          </a:prstGeom>
          <a:solidFill>
            <a:srgbClr val="0186F8"/>
          </a:solidFill>
          <a:ln w="12700">
            <a:miter lim="400000"/>
          </a:ln>
        </p:spPr>
        <p:txBody>
          <a:bodyPr lIns="50800" tIns="50800" rIns="50800" bIns="50800" anchor="ctr"/>
          <a:lstStyle/>
          <a:p>
            <a:pPr>
              <a:defRPr b="0" sz="3200">
                <a:solidFill>
                  <a:schemeClr val="accent1">
                    <a:lumOff val="13529"/>
                  </a:schemeClr>
                </a:solidFill>
                <a:latin typeface="Helvetica Light"/>
                <a:ea typeface="Helvetica Light"/>
                <a:cs typeface="Helvetica Light"/>
                <a:sym typeface="Helvetica Light"/>
              </a:defRPr>
            </a:pPr>
          </a:p>
        </p:txBody>
      </p:sp>
      <p:sp>
        <p:nvSpPr>
          <p:cNvPr id="180" name="圆形"/>
          <p:cNvSpPr/>
          <p:nvPr/>
        </p:nvSpPr>
        <p:spPr>
          <a:xfrm>
            <a:off x="13426676" y="7232925"/>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181" name="圆形"/>
          <p:cNvSpPr/>
          <p:nvPr/>
        </p:nvSpPr>
        <p:spPr>
          <a:xfrm>
            <a:off x="18701577" y="7232925"/>
            <a:ext cx="285076"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182"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Dubbo与ServiceMesh的融合"/>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Dubbo与ServiceMesh的融合</a:t>
            </a:r>
          </a:p>
        </p:txBody>
      </p:sp>
      <p:sp>
        <p:nvSpPr>
          <p:cNvPr id="185"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86" name="Step1 设计统一的路由规则 + Dubbo框架解析rds规则"/>
          <p:cNvSpPr txBox="1"/>
          <p:nvPr/>
        </p:nvSpPr>
        <p:spPr>
          <a:xfrm>
            <a:off x="996620" y="2157787"/>
            <a:ext cx="14624610"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Step1 设计统一的路由规则 + Dubbo框架解析rds规则</a:t>
            </a:r>
          </a:p>
        </p:txBody>
      </p:sp>
      <p:pic>
        <p:nvPicPr>
          <p:cNvPr id="187" name="page23image3823040.png" descr="page23image3823040.png"/>
          <p:cNvPicPr>
            <a:picLocks noChangeAspect="1"/>
          </p:cNvPicPr>
          <p:nvPr/>
        </p:nvPicPr>
        <p:blipFill>
          <a:blip r:embed="rId3">
            <a:extLst/>
          </a:blip>
          <a:stretch>
            <a:fillRect/>
          </a:stretch>
        </p:blipFill>
        <p:spPr>
          <a:xfrm>
            <a:off x="2082749" y="3433553"/>
            <a:ext cx="8305801" cy="9372601"/>
          </a:xfrm>
          <a:prstGeom prst="rect">
            <a:avLst/>
          </a:prstGeom>
          <a:ln w="12700">
            <a:miter lim="400000"/>
          </a:ln>
        </p:spPr>
      </p:pic>
      <p:sp>
        <p:nvSpPr>
          <p:cNvPr id="188" name="文本"/>
          <p:cNvSpPr txBox="1"/>
          <p:nvPr/>
        </p:nvSpPr>
        <p:spPr>
          <a:xfrm>
            <a:off x="2082749" y="320495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pic>
        <p:nvPicPr>
          <p:cNvPr id="189" name="图像" descr="图像"/>
          <p:cNvPicPr>
            <a:picLocks noChangeAspect="1"/>
          </p:cNvPicPr>
          <p:nvPr/>
        </p:nvPicPr>
        <p:blipFill>
          <a:blip r:embed="rId4">
            <a:extLst/>
          </a:blip>
          <a:stretch>
            <a:fillRect/>
          </a:stretch>
        </p:blipFill>
        <p:spPr>
          <a:xfrm>
            <a:off x="9846243" y="4042850"/>
            <a:ext cx="12753518" cy="7628992"/>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Dubbo与ServiceMesh的融合"/>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Dubbo与ServiceMesh的融合</a:t>
            </a:r>
          </a:p>
        </p:txBody>
      </p:sp>
      <p:sp>
        <p:nvSpPr>
          <p:cNvPr id="194"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95" name="Step2 Sidecar实现Dubbo协议的解析与编码能力"/>
          <p:cNvSpPr txBox="1"/>
          <p:nvPr/>
        </p:nvSpPr>
        <p:spPr>
          <a:xfrm>
            <a:off x="996620" y="2157787"/>
            <a:ext cx="13417602"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Step2 Sidecar实现Dubbo协议的解析与编码能力</a:t>
            </a:r>
          </a:p>
        </p:txBody>
      </p:sp>
      <p:sp>
        <p:nvSpPr>
          <p:cNvPr id="196" name="文本"/>
          <p:cNvSpPr txBox="1"/>
          <p:nvPr/>
        </p:nvSpPr>
        <p:spPr>
          <a:xfrm>
            <a:off x="2082749" y="320495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pic>
        <p:nvPicPr>
          <p:cNvPr id="197" name="图像" descr="图像"/>
          <p:cNvPicPr>
            <a:picLocks noChangeAspect="1"/>
          </p:cNvPicPr>
          <p:nvPr/>
        </p:nvPicPr>
        <p:blipFill>
          <a:blip r:embed="rId3">
            <a:extLst/>
          </a:blip>
          <a:stretch>
            <a:fillRect/>
          </a:stretch>
        </p:blipFill>
        <p:spPr>
          <a:xfrm>
            <a:off x="2988396" y="3636125"/>
            <a:ext cx="16713201" cy="5740401"/>
          </a:xfrm>
          <a:prstGeom prst="rect">
            <a:avLst/>
          </a:prstGeom>
          <a:ln w="12700">
            <a:miter lim="400000"/>
          </a:ln>
        </p:spPr>
      </p:pic>
      <p:sp>
        <p:nvSpPr>
          <p:cNvPr id="198" name="服务发现需要sidecar获取body中的service/method/attachment等Rpc信息…"/>
          <p:cNvSpPr txBox="1"/>
          <p:nvPr/>
        </p:nvSpPr>
        <p:spPr>
          <a:xfrm>
            <a:off x="3605587" y="9563312"/>
            <a:ext cx="17501617" cy="2560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ts val="10000"/>
              </a:lnSpc>
              <a:defRPr b="0" sz="4000">
                <a:solidFill>
                  <a:srgbClr val="53585F"/>
                </a:solidFill>
                <a:latin typeface="PingFang SC Medium"/>
                <a:ea typeface="PingFang SC Medium"/>
                <a:cs typeface="PingFang SC Medium"/>
                <a:sym typeface="PingFang SC Medium"/>
              </a:defRPr>
            </a:pPr>
            <a:r>
              <a:t>服务发现需要sidecar获取body中的service/method/attachment等Rpc信息</a:t>
            </a:r>
          </a:p>
          <a:p>
            <a:pPr algn="l">
              <a:lnSpc>
                <a:spcPts val="10000"/>
              </a:lnSpc>
              <a:defRPr b="0" sz="4000">
                <a:solidFill>
                  <a:srgbClr val="53585F"/>
                </a:solidFill>
                <a:latin typeface="PingFang SC Medium"/>
                <a:ea typeface="PingFang SC Medium"/>
                <a:cs typeface="PingFang SC Medium"/>
                <a:sym typeface="PingFang SC Medium"/>
              </a:defRPr>
            </a:pPr>
            <a:r>
              <a:t>异常编码需要sidecar具备重写ErrorMessage的能力</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Dubbo与ServiceMesh的融合"/>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Dubbo与ServiceMesh的融合</a:t>
            </a:r>
          </a:p>
        </p:txBody>
      </p:sp>
      <p:sp>
        <p:nvSpPr>
          <p:cNvPr id="203"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04" name="Step3 Dubbo框架直连Sidecar，关闭服务发现模块"/>
          <p:cNvSpPr txBox="1"/>
          <p:nvPr/>
        </p:nvSpPr>
        <p:spPr>
          <a:xfrm>
            <a:off x="996620" y="2157787"/>
            <a:ext cx="14027202"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Step3 Dubbo框架直连Sidecar，关闭服务发现模块</a:t>
            </a:r>
          </a:p>
        </p:txBody>
      </p:sp>
      <p:sp>
        <p:nvSpPr>
          <p:cNvPr id="205" name="文本"/>
          <p:cNvSpPr txBox="1"/>
          <p:nvPr/>
        </p:nvSpPr>
        <p:spPr>
          <a:xfrm>
            <a:off x="2082749" y="320495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pic>
        <p:nvPicPr>
          <p:cNvPr id="206" name="图像" descr="图像"/>
          <p:cNvPicPr>
            <a:picLocks noChangeAspect="1"/>
          </p:cNvPicPr>
          <p:nvPr/>
        </p:nvPicPr>
        <p:blipFill>
          <a:blip r:embed="rId3">
            <a:extLst/>
          </a:blip>
          <a:srcRect l="0" t="0" r="0" b="0"/>
          <a:stretch>
            <a:fillRect/>
          </a:stretch>
        </p:blipFill>
        <p:spPr>
          <a:xfrm>
            <a:off x="5508029" y="3636125"/>
            <a:ext cx="13367850" cy="820746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Dubbo与ServiceMesh的融合"/>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Dubbo与ServiceMesh的融合</a:t>
            </a:r>
          </a:p>
        </p:txBody>
      </p:sp>
      <p:sp>
        <p:nvSpPr>
          <p:cNvPr id="211"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12" name="Dubbo框架的一些适配与优化"/>
          <p:cNvSpPr txBox="1"/>
          <p:nvPr/>
        </p:nvSpPr>
        <p:spPr>
          <a:xfrm>
            <a:off x="996620" y="2157787"/>
            <a:ext cx="8103719"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Dubbo框架的一些适配与优化</a:t>
            </a:r>
          </a:p>
        </p:txBody>
      </p:sp>
      <p:sp>
        <p:nvSpPr>
          <p:cNvPr id="213" name="文本"/>
          <p:cNvSpPr txBox="1"/>
          <p:nvPr/>
        </p:nvSpPr>
        <p:spPr>
          <a:xfrm>
            <a:off x="2082749" y="320495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sp>
        <p:nvSpPr>
          <p:cNvPr id="214" name="集群特性的兼容…"/>
          <p:cNvSpPr txBox="1"/>
          <p:nvPr/>
        </p:nvSpPr>
        <p:spPr>
          <a:xfrm>
            <a:off x="1017087" y="3222875"/>
            <a:ext cx="21530144" cy="637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10000"/>
              </a:lnSpc>
              <a:defRPr b="0" sz="4000">
                <a:solidFill>
                  <a:srgbClr val="53585F"/>
                </a:solidFill>
                <a:latin typeface="PingFang SC Medium"/>
                <a:ea typeface="PingFang SC Medium"/>
                <a:cs typeface="PingFang SC Medium"/>
                <a:sym typeface="PingFang SC Medium"/>
              </a:defRPr>
            </a:pPr>
            <a:r>
              <a:t>集群特性的兼容</a:t>
            </a:r>
          </a:p>
          <a:p>
            <a:pPr algn="l">
              <a:lnSpc>
                <a:spcPts val="10000"/>
              </a:lnSpc>
              <a:defRPr b="0" sz="4000">
                <a:solidFill>
                  <a:srgbClr val="53585F"/>
                </a:solidFill>
                <a:latin typeface="PingFang SC Medium"/>
                <a:ea typeface="PingFang SC Medium"/>
                <a:cs typeface="PingFang SC Medium"/>
                <a:sym typeface="PingFang SC Medium"/>
              </a:defRPr>
            </a:pPr>
            <a:r>
              <a:t>- 透传cluster、loadbalance、timeout等参数至attachment</a:t>
            </a:r>
          </a:p>
          <a:p>
            <a:pPr algn="l">
              <a:lnSpc>
                <a:spcPts val="10000"/>
              </a:lnSpc>
              <a:defRPr b="0" sz="4000">
                <a:solidFill>
                  <a:srgbClr val="53585F"/>
                </a:solidFill>
                <a:latin typeface="PingFang SC Medium"/>
                <a:ea typeface="PingFang SC Medium"/>
                <a:cs typeface="PingFang SC Medium"/>
                <a:sym typeface="PingFang SC Medium"/>
              </a:defRPr>
            </a:pPr>
            <a:r>
              <a:t>- 结合cluster与timeout参数重新计算请求超时时间</a:t>
            </a:r>
          </a:p>
          <a:p>
            <a:pPr algn="l">
              <a:lnSpc>
                <a:spcPts val="10000"/>
              </a:lnSpc>
              <a:defRPr b="0" sz="4000">
                <a:solidFill>
                  <a:srgbClr val="53585F"/>
                </a:solidFill>
                <a:latin typeface="PingFang SC Medium"/>
                <a:ea typeface="PingFang SC Medium"/>
                <a:cs typeface="PingFang SC Medium"/>
                <a:sym typeface="PingFang SC Medium"/>
              </a:defRPr>
            </a:pPr>
          </a:p>
        </p:txBody>
      </p:sp>
      <p:pic>
        <p:nvPicPr>
          <p:cNvPr id="215" name="图像" descr="图像"/>
          <p:cNvPicPr>
            <a:picLocks noChangeAspect="1"/>
          </p:cNvPicPr>
          <p:nvPr/>
        </p:nvPicPr>
        <p:blipFill>
          <a:blip r:embed="rId3">
            <a:extLst/>
          </a:blip>
          <a:stretch>
            <a:fillRect/>
          </a:stretch>
        </p:blipFill>
        <p:spPr>
          <a:xfrm>
            <a:off x="1223247" y="7737639"/>
            <a:ext cx="14330623" cy="257656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ubbo与ServiceMesh的融合"/>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Dubbo与ServiceMesh的融合</a:t>
            </a:r>
          </a:p>
        </p:txBody>
      </p:sp>
      <p:sp>
        <p:nvSpPr>
          <p:cNvPr id="220"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21" name="Dubbo框架的一些适配与优化"/>
          <p:cNvSpPr txBox="1"/>
          <p:nvPr/>
        </p:nvSpPr>
        <p:spPr>
          <a:xfrm>
            <a:off x="996620" y="2157787"/>
            <a:ext cx="8103719"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Dubbo框架的一些适配与优化</a:t>
            </a:r>
          </a:p>
        </p:txBody>
      </p:sp>
      <p:sp>
        <p:nvSpPr>
          <p:cNvPr id="222" name="文本"/>
          <p:cNvSpPr txBox="1"/>
          <p:nvPr/>
        </p:nvSpPr>
        <p:spPr>
          <a:xfrm>
            <a:off x="2082749" y="320495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sp>
        <p:nvSpPr>
          <p:cNvPr id="223" name="sidecar模式下启用全局共享连接池…"/>
          <p:cNvSpPr txBox="1"/>
          <p:nvPr/>
        </p:nvSpPr>
        <p:spPr>
          <a:xfrm>
            <a:off x="1017087" y="3222875"/>
            <a:ext cx="21530144" cy="637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10000"/>
              </a:lnSpc>
              <a:defRPr b="0" sz="4000">
                <a:solidFill>
                  <a:srgbClr val="53585F"/>
                </a:solidFill>
                <a:latin typeface="PingFang SC Medium"/>
                <a:ea typeface="PingFang SC Medium"/>
                <a:cs typeface="PingFang SC Medium"/>
                <a:sym typeface="PingFang SC Medium"/>
              </a:defRPr>
            </a:pPr>
            <a:r>
              <a:t>sidecar模式下启用全局共享连接池</a:t>
            </a:r>
          </a:p>
          <a:p>
            <a:pPr marL="529166" indent="-529166" algn="l">
              <a:lnSpc>
                <a:spcPts val="10000"/>
              </a:lnSpc>
              <a:buSzPct val="125000"/>
              <a:buChar char="-"/>
              <a:defRPr b="0" sz="4000">
                <a:solidFill>
                  <a:srgbClr val="53585F"/>
                </a:solidFill>
                <a:latin typeface="PingFang SC Medium"/>
                <a:ea typeface="PingFang SC Medium"/>
                <a:cs typeface="PingFang SC Medium"/>
                <a:sym typeface="PingFang SC Medium"/>
              </a:defRPr>
            </a:pPr>
            <a:r>
              <a:t>在sidecar模式下，单个tcp连接可能无法支持所有consumer共用</a:t>
            </a:r>
          </a:p>
          <a:p>
            <a:pPr marL="529166" indent="-529166" algn="l">
              <a:lnSpc>
                <a:spcPts val="10000"/>
              </a:lnSpc>
              <a:buSzPct val="125000"/>
              <a:buChar char="-"/>
              <a:defRPr b="0" sz="4000">
                <a:solidFill>
                  <a:srgbClr val="53585F"/>
                </a:solidFill>
                <a:latin typeface="PingFang SC Medium"/>
                <a:ea typeface="PingFang SC Medium"/>
                <a:cs typeface="PingFang SC Medium"/>
                <a:sym typeface="PingFang SC Medium"/>
              </a:defRPr>
            </a:pPr>
            <a:r>
              <a:t>若每个referenceConfig都设置connection属性，会产生正交个数的tcp连接</a:t>
            </a:r>
          </a:p>
          <a:p>
            <a:pPr algn="l">
              <a:lnSpc>
                <a:spcPts val="10000"/>
              </a:lnSpc>
              <a:defRPr b="0" sz="4000">
                <a:solidFill>
                  <a:srgbClr val="53585F"/>
                </a:solidFill>
                <a:latin typeface="PingFang SC Medium"/>
                <a:ea typeface="PingFang SC Medium"/>
                <a:cs typeface="PingFang SC Medium"/>
                <a:sym typeface="PingFang SC Medium"/>
              </a:defRPr>
            </a:pPr>
            <a:r>
              <a:t>实现思路与目前开源Dubbo版本已支持的共享连接池类似</a:t>
            </a:r>
          </a:p>
        </p:txBody>
      </p:sp>
      <p:pic>
        <p:nvPicPr>
          <p:cNvPr id="224" name="图像" descr="图像"/>
          <p:cNvPicPr>
            <a:picLocks noChangeAspect="1"/>
          </p:cNvPicPr>
          <p:nvPr/>
        </p:nvPicPr>
        <p:blipFill>
          <a:blip r:embed="rId3">
            <a:extLst/>
          </a:blip>
          <a:stretch>
            <a:fillRect/>
          </a:stretch>
        </p:blipFill>
        <p:spPr>
          <a:xfrm>
            <a:off x="1024449" y="9084092"/>
            <a:ext cx="19373413" cy="3947628"/>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Dubbo与ServiceMesh的融合"/>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Dubbo与ServiceMesh的融合</a:t>
            </a:r>
          </a:p>
        </p:txBody>
      </p:sp>
      <p:sp>
        <p:nvSpPr>
          <p:cNvPr id="229"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30" name="文本"/>
          <p:cNvSpPr txBox="1"/>
          <p:nvPr/>
        </p:nvSpPr>
        <p:spPr>
          <a:xfrm>
            <a:off x="2082749" y="320495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sp>
        <p:nvSpPr>
          <p:cNvPr id="231" name="泛化调用场景的优化…"/>
          <p:cNvSpPr txBox="1"/>
          <p:nvPr/>
        </p:nvSpPr>
        <p:spPr>
          <a:xfrm>
            <a:off x="907796" y="2902591"/>
            <a:ext cx="21530144" cy="10180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lnSpc>
                <a:spcPts val="10000"/>
              </a:lnSpc>
              <a:defRPr b="0" sz="4000">
                <a:solidFill>
                  <a:srgbClr val="53585F"/>
                </a:solidFill>
                <a:latin typeface="PingFang SC Medium"/>
                <a:ea typeface="PingFang SC Medium"/>
                <a:cs typeface="PingFang SC Medium"/>
                <a:sym typeface="PingFang SC Medium"/>
              </a:defRPr>
            </a:pPr>
            <a:r>
              <a:t>泛化调用场景的优化</a:t>
            </a:r>
          </a:p>
          <a:p>
            <a:pPr marL="529166" indent="-529166" algn="l">
              <a:lnSpc>
                <a:spcPts val="10000"/>
              </a:lnSpc>
              <a:buSzPct val="125000"/>
              <a:buChar char="-"/>
              <a:defRPr b="0" sz="4000">
                <a:solidFill>
                  <a:srgbClr val="53585F"/>
                </a:solidFill>
                <a:latin typeface="PingFang SC Medium"/>
                <a:ea typeface="PingFang SC Medium"/>
                <a:cs typeface="PingFang SC Medium"/>
                <a:sym typeface="PingFang SC Medium"/>
              </a:defRPr>
            </a:pPr>
            <a:r>
              <a:t>全局共用单个ReferenceConfig</a:t>
            </a:r>
          </a:p>
          <a:p>
            <a:pPr marL="529166" indent="-529166" algn="l">
              <a:lnSpc>
                <a:spcPts val="10000"/>
              </a:lnSpc>
              <a:buSzPct val="125000"/>
              <a:buChar char="-"/>
              <a:defRPr b="0" sz="4000">
                <a:solidFill>
                  <a:srgbClr val="53585F"/>
                </a:solidFill>
                <a:latin typeface="PingFang SC Medium"/>
                <a:ea typeface="PingFang SC Medium"/>
                <a:cs typeface="PingFang SC Medium"/>
                <a:sym typeface="PingFang SC Medium"/>
              </a:defRPr>
            </a:pPr>
            <a:r>
              <a:t>提供新的泛化调用方法，支持通过请求参数调用不同的服务</a:t>
            </a:r>
          </a:p>
          <a:p>
            <a:pPr algn="l">
              <a:lnSpc>
                <a:spcPts val="10000"/>
              </a:lnSpc>
              <a:defRPr b="0" sz="4000">
                <a:solidFill>
                  <a:srgbClr val="53585F"/>
                </a:solidFill>
                <a:latin typeface="PingFang SC Medium"/>
                <a:ea typeface="PingFang SC Medium"/>
                <a:cs typeface="PingFang SC Medium"/>
                <a:sym typeface="PingFang SC Medium"/>
              </a:defRPr>
            </a:pPr>
          </a:p>
          <a:p>
            <a:pPr algn="l">
              <a:lnSpc>
                <a:spcPts val="10000"/>
              </a:lnSpc>
              <a:defRPr b="0" sz="4000">
                <a:solidFill>
                  <a:srgbClr val="53585F"/>
                </a:solidFill>
                <a:latin typeface="PingFang SC Medium"/>
                <a:ea typeface="PingFang SC Medium"/>
                <a:cs typeface="PingFang SC Medium"/>
                <a:sym typeface="PingFang SC Medium"/>
              </a:defRPr>
            </a:pPr>
          </a:p>
          <a:p>
            <a:pPr algn="l">
              <a:lnSpc>
                <a:spcPts val="10000"/>
              </a:lnSpc>
              <a:defRPr b="0" sz="4000">
                <a:solidFill>
                  <a:srgbClr val="53585F"/>
                </a:solidFill>
                <a:latin typeface="PingFang SC Medium"/>
                <a:ea typeface="PingFang SC Medium"/>
                <a:cs typeface="PingFang SC Medium"/>
                <a:sym typeface="PingFang SC Medium"/>
              </a:defRPr>
            </a:pPr>
            <a:r>
              <a:t>在Consumer端的Filter中实现服务/超时时间等参数设置</a:t>
            </a:r>
          </a:p>
          <a:p>
            <a:pPr algn="l">
              <a:lnSpc>
                <a:spcPts val="10000"/>
              </a:lnSpc>
              <a:defRPr b="0" sz="4000">
                <a:solidFill>
                  <a:srgbClr val="53585F"/>
                </a:solidFill>
                <a:latin typeface="PingFang SC Medium"/>
                <a:ea typeface="PingFang SC Medium"/>
                <a:cs typeface="PingFang SC Medium"/>
                <a:sym typeface="PingFang SC Medium"/>
              </a:defRPr>
            </a:pPr>
          </a:p>
        </p:txBody>
      </p:sp>
      <p:pic>
        <p:nvPicPr>
          <p:cNvPr id="232" name="图像" descr="图像"/>
          <p:cNvPicPr>
            <a:picLocks noChangeAspect="1"/>
          </p:cNvPicPr>
          <p:nvPr/>
        </p:nvPicPr>
        <p:blipFill>
          <a:blip r:embed="rId3">
            <a:extLst/>
          </a:blip>
          <a:stretch>
            <a:fillRect/>
          </a:stretch>
        </p:blipFill>
        <p:spPr>
          <a:xfrm>
            <a:off x="928972" y="7547248"/>
            <a:ext cx="20171537" cy="1300724"/>
          </a:xfrm>
          <a:prstGeom prst="rect">
            <a:avLst/>
          </a:prstGeom>
          <a:ln w="12700">
            <a:miter lim="400000"/>
          </a:ln>
        </p:spPr>
      </p:pic>
      <p:pic>
        <p:nvPicPr>
          <p:cNvPr id="233" name="图像" descr="图像"/>
          <p:cNvPicPr>
            <a:picLocks noChangeAspect="1"/>
          </p:cNvPicPr>
          <p:nvPr/>
        </p:nvPicPr>
        <p:blipFill>
          <a:blip r:embed="rId4">
            <a:extLst/>
          </a:blip>
          <a:stretch>
            <a:fillRect/>
          </a:stretch>
        </p:blipFill>
        <p:spPr>
          <a:xfrm>
            <a:off x="887684" y="11154546"/>
            <a:ext cx="13317920" cy="1479770"/>
          </a:xfrm>
          <a:prstGeom prst="rect">
            <a:avLst/>
          </a:prstGeom>
          <a:ln w="12700">
            <a:miter lim="400000"/>
          </a:ln>
        </p:spPr>
      </p:pic>
      <p:sp>
        <p:nvSpPr>
          <p:cNvPr id="234" name="Dubbo框架的一些适配与优化"/>
          <p:cNvSpPr txBox="1"/>
          <p:nvPr/>
        </p:nvSpPr>
        <p:spPr>
          <a:xfrm>
            <a:off x="996620" y="2157787"/>
            <a:ext cx="8103719"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Dubbo框架的一些适配与优化</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01"/>
          <p:cNvSpPr txBox="1"/>
          <p:nvPr/>
        </p:nvSpPr>
        <p:spPr>
          <a:xfrm>
            <a:off x="2750656" y="5037885"/>
            <a:ext cx="138557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01</a:t>
            </a:r>
          </a:p>
        </p:txBody>
      </p:sp>
      <p:sp>
        <p:nvSpPr>
          <p:cNvPr id="239" name="03"/>
          <p:cNvSpPr txBox="1"/>
          <p:nvPr/>
        </p:nvSpPr>
        <p:spPr>
          <a:xfrm>
            <a:off x="13301504" y="4593385"/>
            <a:ext cx="2400301"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5000">
                <a:solidFill>
                  <a:schemeClr val="accent1">
                    <a:lumOff val="13529"/>
                  </a:schemeClr>
                </a:solidFill>
                <a:latin typeface="PingFang SC Regular"/>
                <a:ea typeface="PingFang SC Regular"/>
                <a:cs typeface="PingFang SC Regular"/>
                <a:sym typeface="PingFang SC Regular"/>
              </a:defRPr>
            </a:lvl1pPr>
          </a:lstStyle>
          <a:p>
            <a:pPr/>
            <a:r>
              <a:t>03</a:t>
            </a:r>
          </a:p>
        </p:txBody>
      </p:sp>
      <p:sp>
        <p:nvSpPr>
          <p:cNvPr id="240" name="04"/>
          <p:cNvSpPr txBox="1"/>
          <p:nvPr/>
        </p:nvSpPr>
        <p:spPr>
          <a:xfrm>
            <a:off x="18501433"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04</a:t>
            </a:r>
          </a:p>
        </p:txBody>
      </p:sp>
      <p:sp>
        <p:nvSpPr>
          <p:cNvPr id="241" name="有赞为什么需要Service Mesh"/>
          <p:cNvSpPr txBox="1"/>
          <p:nvPr/>
        </p:nvSpPr>
        <p:spPr>
          <a:xfrm>
            <a:off x="2793489" y="8214514"/>
            <a:ext cx="387591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有赞为什么需要Service Mesh</a:t>
            </a:r>
          </a:p>
        </p:txBody>
      </p:sp>
      <p:sp>
        <p:nvSpPr>
          <p:cNvPr id="242" name="Dubbo与ServiceMesh的融合"/>
          <p:cNvSpPr txBox="1"/>
          <p:nvPr/>
        </p:nvSpPr>
        <p:spPr>
          <a:xfrm>
            <a:off x="7567059" y="8214514"/>
            <a:ext cx="4418938"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Dubbo与ServiceMesh的融合</a:t>
            </a:r>
          </a:p>
        </p:txBody>
      </p:sp>
      <p:sp>
        <p:nvSpPr>
          <p:cNvPr id="243" name="Service Mesh在有赞云的实践"/>
          <p:cNvSpPr txBox="1"/>
          <p:nvPr/>
        </p:nvSpPr>
        <p:spPr>
          <a:xfrm>
            <a:off x="13121876" y="8214514"/>
            <a:ext cx="387591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chemeClr val="accent1">
                    <a:lumOff val="13529"/>
                  </a:schemeClr>
                </a:solidFill>
                <a:latin typeface="PingFang SC Regular"/>
                <a:ea typeface="PingFang SC Regular"/>
                <a:cs typeface="PingFang SC Regular"/>
                <a:sym typeface="PingFang SC Regular"/>
              </a:defRPr>
            </a:lvl1pPr>
          </a:lstStyle>
          <a:p>
            <a:pPr/>
            <a:r>
              <a:t> Service Mesh在有赞云的实践</a:t>
            </a:r>
          </a:p>
        </p:txBody>
      </p:sp>
      <p:sp>
        <p:nvSpPr>
          <p:cNvPr id="244" name="未来的展望"/>
          <p:cNvSpPr txBox="1"/>
          <p:nvPr/>
        </p:nvSpPr>
        <p:spPr>
          <a:xfrm>
            <a:off x="18438469" y="8297064"/>
            <a:ext cx="3875914" cy="67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未来的展望</a:t>
            </a:r>
          </a:p>
        </p:txBody>
      </p:sp>
      <p:sp>
        <p:nvSpPr>
          <p:cNvPr id="245" name="线条"/>
          <p:cNvSpPr/>
          <p:nvPr/>
        </p:nvSpPr>
        <p:spPr>
          <a:xfrm>
            <a:off x="2992565" y="7375463"/>
            <a:ext cx="21481774" cy="1"/>
          </a:xfrm>
          <a:prstGeom prst="line">
            <a:avLst/>
          </a:prstGeom>
          <a:ln w="63500">
            <a:solidFill>
              <a:srgbClr val="A6AAA9"/>
            </a:solidFill>
            <a:miter lim="400000"/>
          </a:ln>
        </p:spPr>
        <p:txBody>
          <a:bodyPr lIns="50800" tIns="50800" rIns="50800" bIns="50800" anchor="ctr"/>
          <a:lstStyle/>
          <a:p>
            <a:pPr>
              <a:defRPr b="0" sz="3200">
                <a:solidFill>
                  <a:srgbClr val="000000"/>
                </a:solidFill>
                <a:latin typeface="Helvetica Light"/>
                <a:ea typeface="Helvetica Light"/>
                <a:cs typeface="Helvetica Light"/>
                <a:sym typeface="Helvetica Light"/>
              </a:defRPr>
            </a:pPr>
          </a:p>
        </p:txBody>
      </p:sp>
      <p:sp>
        <p:nvSpPr>
          <p:cNvPr id="246" name="圆形"/>
          <p:cNvSpPr/>
          <p:nvPr/>
        </p:nvSpPr>
        <p:spPr>
          <a:xfrm>
            <a:off x="2876875" y="7232925"/>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247" name="圆形"/>
          <p:cNvSpPr/>
          <p:nvPr/>
        </p:nvSpPr>
        <p:spPr>
          <a:xfrm>
            <a:off x="8151776" y="7232925"/>
            <a:ext cx="285075" cy="285076"/>
          </a:xfrm>
          <a:prstGeom prst="ellipse">
            <a:avLst/>
          </a:prstGeom>
          <a:solidFill>
            <a:srgbClr val="0186F8"/>
          </a:solidFill>
          <a:ln w="12700">
            <a:miter lim="400000"/>
          </a:ln>
        </p:spPr>
        <p:txBody>
          <a:bodyPr lIns="50800" tIns="50800" rIns="50800" bIns="50800" anchor="ctr"/>
          <a:lstStyle/>
          <a:p>
            <a:pPr>
              <a:defRPr b="0" sz="3200">
                <a:solidFill>
                  <a:schemeClr val="accent1">
                    <a:lumOff val="13529"/>
                  </a:schemeClr>
                </a:solidFill>
                <a:latin typeface="Helvetica Light"/>
                <a:ea typeface="Helvetica Light"/>
                <a:cs typeface="Helvetica Light"/>
                <a:sym typeface="Helvetica Light"/>
              </a:defRPr>
            </a:pPr>
          </a:p>
        </p:txBody>
      </p:sp>
      <p:sp>
        <p:nvSpPr>
          <p:cNvPr id="248" name="圆形"/>
          <p:cNvSpPr/>
          <p:nvPr/>
        </p:nvSpPr>
        <p:spPr>
          <a:xfrm>
            <a:off x="13426676" y="7232925"/>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249" name="圆形"/>
          <p:cNvSpPr/>
          <p:nvPr/>
        </p:nvSpPr>
        <p:spPr>
          <a:xfrm>
            <a:off x="18701577" y="7232925"/>
            <a:ext cx="285076"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250"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51" name="02"/>
          <p:cNvSpPr txBox="1"/>
          <p:nvPr/>
        </p:nvSpPr>
        <p:spPr>
          <a:xfrm>
            <a:off x="7899715"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02</a:t>
            </a:r>
          </a:p>
        </p:txBody>
      </p:sp>
      <p:sp>
        <p:nvSpPr>
          <p:cNvPr id="252" name="圆形"/>
          <p:cNvSpPr/>
          <p:nvPr/>
        </p:nvSpPr>
        <p:spPr>
          <a:xfrm>
            <a:off x="13410801" y="7232926"/>
            <a:ext cx="285075" cy="285076"/>
          </a:xfrm>
          <a:prstGeom prst="ellipse">
            <a:avLst/>
          </a:prstGeom>
          <a:solidFill>
            <a:srgbClr val="0186F8"/>
          </a:solidFill>
          <a:ln w="12700">
            <a:miter lim="400000"/>
          </a:ln>
        </p:spPr>
        <p:txBody>
          <a:bodyPr lIns="50800" tIns="50800" rIns="50800" bIns="50800" anchor="ctr"/>
          <a:lstStyle/>
          <a:p>
            <a:pPr>
              <a:defRPr b="0" sz="3200">
                <a:solidFill>
                  <a:schemeClr val="accent1">
                    <a:lumOff val="13529"/>
                  </a:schemeClr>
                </a:solidFill>
                <a:latin typeface="Helvetica Light"/>
                <a:ea typeface="Helvetica Light"/>
                <a:cs typeface="Helvetica Light"/>
                <a:sym typeface="Helvetica Light"/>
              </a:defRPr>
            </a:pPr>
          </a:p>
        </p:txBody>
      </p:sp>
      <p:sp>
        <p:nvSpPr>
          <p:cNvPr id="253" name="圆形"/>
          <p:cNvSpPr/>
          <p:nvPr/>
        </p:nvSpPr>
        <p:spPr>
          <a:xfrm>
            <a:off x="8105064" y="7232926"/>
            <a:ext cx="285076"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ervice Mesh在有赞云的实践"/>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Service Mesh在有赞云的实践</a:t>
            </a:r>
          </a:p>
        </p:txBody>
      </p:sp>
      <p:sp>
        <p:nvSpPr>
          <p:cNvPr id="256"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57" name="什么是有赞云"/>
          <p:cNvSpPr txBox="1"/>
          <p:nvPr/>
        </p:nvSpPr>
        <p:spPr>
          <a:xfrm>
            <a:off x="969297" y="2257793"/>
            <a:ext cx="377190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什么是有赞云</a:t>
            </a:r>
          </a:p>
        </p:txBody>
      </p:sp>
      <p:pic>
        <p:nvPicPr>
          <p:cNvPr id="258" name="图像" descr="图像"/>
          <p:cNvPicPr>
            <a:picLocks noChangeAspect="1"/>
          </p:cNvPicPr>
          <p:nvPr/>
        </p:nvPicPr>
        <p:blipFill>
          <a:blip r:embed="rId3">
            <a:extLst/>
          </a:blip>
          <a:stretch>
            <a:fillRect/>
          </a:stretch>
        </p:blipFill>
        <p:spPr>
          <a:xfrm>
            <a:off x="1276952" y="3519289"/>
            <a:ext cx="13522887" cy="6677276"/>
          </a:xfrm>
          <a:prstGeom prst="rect">
            <a:avLst/>
          </a:prstGeom>
          <a:ln w="12700">
            <a:solidFill>
              <a:srgbClr val="F3F7F5"/>
            </a:solidFill>
            <a:miter lim="400000"/>
          </a:ln>
        </p:spPr>
      </p:pic>
      <p:sp>
        <p:nvSpPr>
          <p:cNvPr id="259" name="有赞云是有赞面向有技术研发能力的商家和开发者提供的实现自定义拓展和需求的“云平台”"/>
          <p:cNvSpPr txBox="1"/>
          <p:nvPr/>
        </p:nvSpPr>
        <p:spPr>
          <a:xfrm>
            <a:off x="1337802" y="10908702"/>
            <a:ext cx="20531837" cy="1290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10000"/>
              </a:lnSpc>
              <a:defRPr b="0" sz="4000">
                <a:solidFill>
                  <a:srgbClr val="53585F"/>
                </a:solidFill>
                <a:latin typeface="PingFang SC Medium"/>
                <a:ea typeface="PingFang SC Medium"/>
                <a:cs typeface="PingFang SC Medium"/>
                <a:sym typeface="PingFang SC Medium"/>
              </a:defRPr>
            </a:lvl1pPr>
          </a:lstStyle>
          <a:p>
            <a:pPr/>
            <a:r>
              <a:t>有赞云是有赞面向有技术研发能力的商家和开发者提供的实现自定义拓展和需求的“云平台”</a:t>
            </a:r>
          </a:p>
        </p:txBody>
      </p:sp>
      <p:sp>
        <p:nvSpPr>
          <p:cNvPr id="260" name="开发者如何提供服务？…"/>
          <p:cNvSpPr txBox="1"/>
          <p:nvPr/>
        </p:nvSpPr>
        <p:spPr>
          <a:xfrm>
            <a:off x="15931164" y="4307839"/>
            <a:ext cx="8427730" cy="5100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开发者如何提供服务？</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如何实现服务发现？</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多语言应用如何调用？</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0" grpId="1"/>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88" name="目录"/>
          <p:cNvSpPr txBox="1"/>
          <p:nvPr/>
        </p:nvSpPr>
        <p:spPr>
          <a:xfrm>
            <a:off x="635000" y="647700"/>
            <a:ext cx="23114000" cy="2006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a:defRPr b="0" sz="6000">
                <a:latin typeface="PingFang SC Regular"/>
                <a:ea typeface="PingFang SC Regular"/>
                <a:cs typeface="PingFang SC Regular"/>
                <a:sym typeface="PingFang SC Regular"/>
              </a:defRPr>
            </a:lvl1pPr>
          </a:lstStyle>
          <a:p>
            <a:pPr/>
            <a:r>
              <a:t>目录</a:t>
            </a:r>
          </a:p>
        </p:txBody>
      </p:sp>
      <p:sp>
        <p:nvSpPr>
          <p:cNvPr id="89" name="为什么需要Service Mesh…"/>
          <p:cNvSpPr txBox="1"/>
          <p:nvPr/>
        </p:nvSpPr>
        <p:spPr>
          <a:xfrm>
            <a:off x="635000" y="2959100"/>
            <a:ext cx="23114000" cy="894298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marL="582083" indent="-582083" algn="l">
              <a:spcBef>
                <a:spcPts val="5900"/>
              </a:spcBef>
              <a:buSzPct val="50000"/>
              <a:buChar char="•"/>
              <a:defRPr b="0" sz="4400">
                <a:latin typeface="Lantinghei SC Demibold"/>
                <a:ea typeface="Lantinghei SC Demibold"/>
                <a:cs typeface="Lantinghei SC Demibold"/>
                <a:sym typeface="Lantinghei SC Demibold"/>
              </a:defRPr>
            </a:pPr>
            <a:r>
              <a:t> 为什么需要Service Mesh</a:t>
            </a:r>
          </a:p>
          <a:p>
            <a:pPr marL="582083" indent="-582083" algn="l">
              <a:spcBef>
                <a:spcPts val="5900"/>
              </a:spcBef>
              <a:buSzPct val="50000"/>
              <a:buChar char="•"/>
              <a:defRPr b="0" sz="4400">
                <a:latin typeface="Lantinghei SC Demibold"/>
                <a:ea typeface="Lantinghei SC Demibold"/>
                <a:cs typeface="Lantinghei SC Demibold"/>
                <a:sym typeface="Lantinghei SC Demibold"/>
              </a:defRPr>
            </a:pPr>
            <a:r>
              <a:t> Dubbo与ServiceMesh的融合</a:t>
            </a:r>
          </a:p>
          <a:p>
            <a:pPr marL="582083" indent="-582083" algn="l">
              <a:spcBef>
                <a:spcPts val="5900"/>
              </a:spcBef>
              <a:buSzPct val="50000"/>
              <a:buChar char="•"/>
              <a:defRPr b="0" sz="4400">
                <a:latin typeface="Lantinghei SC Demibold"/>
                <a:ea typeface="Lantinghei SC Demibold"/>
                <a:cs typeface="Lantinghei SC Demibold"/>
                <a:sym typeface="Lantinghei SC Demibold"/>
              </a:defRPr>
            </a:pPr>
            <a:r>
              <a:t> Service Mesh在有赞云的实践</a:t>
            </a:r>
          </a:p>
          <a:p>
            <a:pPr marL="582083" indent="-582083" algn="l">
              <a:spcBef>
                <a:spcPts val="5900"/>
              </a:spcBef>
              <a:buSzPct val="50000"/>
              <a:buChar char="•"/>
              <a:defRPr b="0" sz="4400">
                <a:latin typeface="Lantinghei SC Demibold"/>
                <a:ea typeface="Lantinghei SC Demibold"/>
                <a:cs typeface="Lantinghei SC Demibold"/>
                <a:sym typeface="Lantinghei SC Demibold"/>
              </a:defRPr>
            </a:pPr>
            <a:r>
              <a:t> 未来的展望</a:t>
            </a:r>
          </a:p>
        </p:txBody>
      </p:sp>
      <p:sp>
        <p:nvSpPr>
          <p:cNvPr id="90" name="矩形"/>
          <p:cNvSpPr/>
          <p:nvPr/>
        </p:nvSpPr>
        <p:spPr>
          <a:xfrm>
            <a:off x="-50800" y="1054100"/>
            <a:ext cx="287933" cy="1270000"/>
          </a:xfrm>
          <a:prstGeom prst="rect">
            <a:avLst/>
          </a:prstGeom>
          <a:solidFill>
            <a:srgbClr val="7545FF"/>
          </a:solidFill>
          <a:ln w="12700">
            <a:miter lim="400000"/>
          </a:ln>
        </p:spPr>
        <p:txBody>
          <a:bodyPr lIns="50800" tIns="50800" rIns="50800" bIns="50800" anchor="ctr"/>
          <a:lstStyle/>
          <a:p>
            <a:pPr>
              <a:defRPr b="0" sz="3200">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4" name="Service Mesh在有赞云的实践"/>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Service Mesh在有赞云的实践</a:t>
            </a:r>
          </a:p>
        </p:txBody>
      </p:sp>
      <p:sp>
        <p:nvSpPr>
          <p:cNvPr id="265"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66" name="服务发现架构"/>
          <p:cNvSpPr txBox="1"/>
          <p:nvPr/>
        </p:nvSpPr>
        <p:spPr>
          <a:xfrm>
            <a:off x="969297" y="2257793"/>
            <a:ext cx="377190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服务发现架构</a:t>
            </a:r>
          </a:p>
        </p:txBody>
      </p:sp>
      <p:pic>
        <p:nvPicPr>
          <p:cNvPr id="267" name="图像" descr="图像"/>
          <p:cNvPicPr>
            <a:picLocks noChangeAspect="1"/>
          </p:cNvPicPr>
          <p:nvPr/>
        </p:nvPicPr>
        <p:blipFill>
          <a:blip r:embed="rId3">
            <a:extLst/>
          </a:blip>
          <a:stretch>
            <a:fillRect/>
          </a:stretch>
        </p:blipFill>
        <p:spPr>
          <a:xfrm>
            <a:off x="1107581" y="3338531"/>
            <a:ext cx="22606001" cy="8077201"/>
          </a:xfrm>
          <a:prstGeom prst="rect">
            <a:avLst/>
          </a:prstGeom>
          <a:ln w="12700">
            <a:miter lim="400000"/>
          </a:ln>
        </p:spPr>
      </p:pic>
      <p:sp>
        <p:nvSpPr>
          <p:cNvPr id="268" name="核心域与定制域位于不同的机房，通过网关进行跨机房请求"/>
          <p:cNvSpPr txBox="1"/>
          <p:nvPr/>
        </p:nvSpPr>
        <p:spPr>
          <a:xfrm>
            <a:off x="1501738" y="11127284"/>
            <a:ext cx="13322301" cy="1290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10000"/>
              </a:lnSpc>
              <a:defRPr b="0" sz="4000">
                <a:solidFill>
                  <a:srgbClr val="53585F"/>
                </a:solidFill>
                <a:latin typeface="PingFang SC Medium"/>
                <a:ea typeface="PingFang SC Medium"/>
                <a:cs typeface="PingFang SC Medium"/>
                <a:sym typeface="PingFang SC Medium"/>
              </a:defRPr>
            </a:lvl1pPr>
          </a:lstStyle>
          <a:p>
            <a:pPr/>
            <a:r>
              <a:t>核心域与定制域位于不同的机房，通过网关进行跨机房请求</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68"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273"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74" name="判断请求是否被定制"/>
          <p:cNvSpPr txBox="1"/>
          <p:nvPr/>
        </p:nvSpPr>
        <p:spPr>
          <a:xfrm>
            <a:off x="969297" y="2257793"/>
            <a:ext cx="560070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判断请求是否被定制</a:t>
            </a:r>
          </a:p>
        </p:txBody>
      </p:sp>
      <p:sp>
        <p:nvSpPr>
          <p:cNvPr id="275" name="定制域的应用发布时，本地生成配置文件输出定制的服务列表"/>
          <p:cNvSpPr txBox="1"/>
          <p:nvPr/>
        </p:nvSpPr>
        <p:spPr>
          <a:xfrm>
            <a:off x="767058" y="3461189"/>
            <a:ext cx="19371010" cy="2560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lvl1pPr>
          </a:lstStyle>
          <a:p>
            <a:pPr/>
            <a:r>
              <a:t>定制域的应用发布时，本地生成配置文件输出定制的服务列表</a:t>
            </a:r>
          </a:p>
        </p:txBody>
      </p:sp>
      <p:pic>
        <p:nvPicPr>
          <p:cNvPr id="276" name="图像" descr="图像"/>
          <p:cNvPicPr>
            <a:picLocks noChangeAspect="1"/>
          </p:cNvPicPr>
          <p:nvPr/>
        </p:nvPicPr>
        <p:blipFill>
          <a:blip r:embed="rId3">
            <a:extLst/>
          </a:blip>
          <a:stretch>
            <a:fillRect/>
          </a:stretch>
        </p:blipFill>
        <p:spPr>
          <a:xfrm>
            <a:off x="1038262" y="7208637"/>
            <a:ext cx="21252714" cy="4817282"/>
          </a:xfrm>
          <a:prstGeom prst="rect">
            <a:avLst/>
          </a:prstGeom>
          <a:ln w="12700">
            <a:miter lim="400000"/>
          </a:ln>
        </p:spPr>
      </p:pic>
      <p:pic>
        <p:nvPicPr>
          <p:cNvPr id="277" name="图像" descr="图像"/>
          <p:cNvPicPr>
            <a:picLocks noChangeAspect="1"/>
          </p:cNvPicPr>
          <p:nvPr/>
        </p:nvPicPr>
        <p:blipFill>
          <a:blip r:embed="rId4">
            <a:extLst/>
          </a:blip>
          <a:stretch>
            <a:fillRect/>
          </a:stretch>
        </p:blipFill>
        <p:spPr>
          <a:xfrm>
            <a:off x="1065939" y="5288725"/>
            <a:ext cx="13468310" cy="989035"/>
          </a:xfrm>
          <a:prstGeom prst="rect">
            <a:avLst/>
          </a:prstGeom>
          <a:ln w="12700">
            <a:miter lim="400000"/>
          </a:ln>
        </p:spPr>
      </p:pic>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Service Mesh在有赞云的实践"/>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Service Mesh在有赞云的实践</a:t>
            </a:r>
          </a:p>
        </p:txBody>
      </p:sp>
      <p:sp>
        <p:nvSpPr>
          <p:cNvPr id="282"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83" name="网关设计"/>
          <p:cNvSpPr txBox="1"/>
          <p:nvPr/>
        </p:nvSpPr>
        <p:spPr>
          <a:xfrm>
            <a:off x="969297" y="2257793"/>
            <a:ext cx="255270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网关设计</a:t>
            </a:r>
          </a:p>
        </p:txBody>
      </p:sp>
      <p:pic>
        <p:nvPicPr>
          <p:cNvPr id="284" name="图像" descr="图像"/>
          <p:cNvPicPr>
            <a:picLocks noChangeAspect="1"/>
          </p:cNvPicPr>
          <p:nvPr/>
        </p:nvPicPr>
        <p:blipFill>
          <a:blip r:embed="rId3">
            <a:extLst/>
          </a:blip>
          <a:stretch>
            <a:fillRect/>
          </a:stretch>
        </p:blipFill>
        <p:spPr>
          <a:xfrm>
            <a:off x="1233519" y="3371651"/>
            <a:ext cx="8947383" cy="10071107"/>
          </a:xfrm>
          <a:prstGeom prst="rect">
            <a:avLst/>
          </a:prstGeom>
          <a:ln w="12700">
            <a:miter lim="400000"/>
          </a:ln>
        </p:spPr>
      </p:pic>
      <p:sp>
        <p:nvSpPr>
          <p:cNvPr id="285" name="协议转换…"/>
          <p:cNvSpPr txBox="1"/>
          <p:nvPr/>
        </p:nvSpPr>
        <p:spPr>
          <a:xfrm>
            <a:off x="11641497" y="4080006"/>
            <a:ext cx="10182148" cy="637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协议转换</a:t>
            </a:r>
          </a:p>
          <a:p>
            <a:pPr algn="l">
              <a:lnSpc>
                <a:spcPts val="10000"/>
              </a:lnSpc>
              <a:defRPr b="0" sz="4000">
                <a:solidFill>
                  <a:srgbClr val="53585F"/>
                </a:solidFill>
                <a:latin typeface="PingFang SC Medium"/>
                <a:ea typeface="PingFang SC Medium"/>
                <a:cs typeface="PingFang SC Medium"/>
                <a:sym typeface="PingFang SC Medium"/>
              </a:defRPr>
            </a:pPr>
            <a:r>
              <a:t>   java -&gt; java  (Dubbo -&gt; Dubbo)</a:t>
            </a:r>
          </a:p>
          <a:p>
            <a:pPr algn="l">
              <a:lnSpc>
                <a:spcPts val="10000"/>
              </a:lnSpc>
              <a:defRPr b="0" sz="4000">
                <a:solidFill>
                  <a:srgbClr val="53585F"/>
                </a:solidFill>
                <a:latin typeface="PingFang SC Medium"/>
                <a:ea typeface="PingFang SC Medium"/>
                <a:cs typeface="PingFang SC Medium"/>
                <a:sym typeface="PingFang SC Medium"/>
              </a:defRPr>
            </a:pPr>
            <a:r>
              <a:t>   java -&gt; 其它语言 （Dubbo -&gt; Http1.1)</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参数封装</a:t>
            </a:r>
          </a:p>
          <a:p>
            <a:pPr algn="l">
              <a:lnSpc>
                <a:spcPts val="10000"/>
              </a:lnSpc>
              <a:defRPr b="0" sz="4000">
                <a:solidFill>
                  <a:srgbClr val="53585F"/>
                </a:solidFill>
                <a:latin typeface="PingFang SC Medium"/>
                <a:ea typeface="PingFang SC Medium"/>
                <a:cs typeface="PingFang SC Medium"/>
                <a:sym typeface="PingFang SC Medium"/>
              </a:defRPr>
            </a:pPr>
            <a:r>
              <a:t>   通过定制应用的元数据封装Rpc参数</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9" name="Service Mesh在有赞云的实践"/>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 Service Mesh在有赞云的实践</a:t>
            </a:r>
          </a:p>
        </p:txBody>
      </p:sp>
      <p:sp>
        <p:nvSpPr>
          <p:cNvPr id="290"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291" name="Dubbo新协议的设计"/>
          <p:cNvSpPr txBox="1"/>
          <p:nvPr/>
        </p:nvSpPr>
        <p:spPr>
          <a:xfrm>
            <a:off x="969297" y="2257793"/>
            <a:ext cx="5665319"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Dubbo新协议的设计</a:t>
            </a:r>
          </a:p>
        </p:txBody>
      </p:sp>
      <p:pic>
        <p:nvPicPr>
          <p:cNvPr id="292" name="图像" descr="图像"/>
          <p:cNvPicPr>
            <a:picLocks noChangeAspect="1"/>
          </p:cNvPicPr>
          <p:nvPr/>
        </p:nvPicPr>
        <p:blipFill>
          <a:blip r:embed="rId3">
            <a:extLst/>
          </a:blip>
          <a:stretch>
            <a:fillRect/>
          </a:stretch>
        </p:blipFill>
        <p:spPr>
          <a:xfrm>
            <a:off x="445102" y="7035304"/>
            <a:ext cx="10922985" cy="5616649"/>
          </a:xfrm>
          <a:prstGeom prst="rect">
            <a:avLst/>
          </a:prstGeom>
          <a:ln w="12700">
            <a:miter lim="400000"/>
          </a:ln>
        </p:spPr>
      </p:pic>
      <p:sp>
        <p:nvSpPr>
          <p:cNvPr id="293" name="支持Sidecar在无法解析Dubbo报文的情况下，获取服务发现信息"/>
          <p:cNvSpPr txBox="1"/>
          <p:nvPr/>
        </p:nvSpPr>
        <p:spPr>
          <a:xfrm>
            <a:off x="927961" y="3357407"/>
            <a:ext cx="14676629" cy="1290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10000"/>
              </a:lnSpc>
              <a:defRPr b="0" sz="4000">
                <a:solidFill>
                  <a:srgbClr val="53585F"/>
                </a:solidFill>
                <a:latin typeface="PingFang SC Medium"/>
                <a:ea typeface="PingFang SC Medium"/>
                <a:cs typeface="PingFang SC Medium"/>
                <a:sym typeface="PingFang SC Medium"/>
              </a:defRPr>
            </a:lvl1pPr>
          </a:lstStyle>
          <a:p>
            <a:pPr/>
            <a:r>
              <a:t>支持Sidecar在无法解析Dubbo报文的情况下，获取服务发现信息</a:t>
            </a:r>
          </a:p>
        </p:txBody>
      </p:sp>
      <p:sp>
        <p:nvSpPr>
          <p:cNvPr id="294" name="修改Dubbo二进制协议 ： 协议版本转换，attachment移到头部等…"/>
          <p:cNvSpPr txBox="1"/>
          <p:nvPr/>
        </p:nvSpPr>
        <p:spPr>
          <a:xfrm>
            <a:off x="876349" y="4794842"/>
            <a:ext cx="19371009" cy="383032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修改Dubbo二进制协议 ： 协议版本转换，attachment移到头部等</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使用HTTP/2协议 ：Rpc相关信息放入Header中，body为原有的Dubbo协议报文</a:t>
            </a:r>
          </a:p>
        </p:txBody>
      </p:sp>
      <p:pic>
        <p:nvPicPr>
          <p:cNvPr id="295" name="图像" descr="图像"/>
          <p:cNvPicPr>
            <a:picLocks noChangeAspect="1"/>
          </p:cNvPicPr>
          <p:nvPr/>
        </p:nvPicPr>
        <p:blipFill>
          <a:blip r:embed="rId4">
            <a:extLst/>
          </a:blip>
          <a:stretch>
            <a:fillRect/>
          </a:stretch>
        </p:blipFill>
        <p:spPr>
          <a:xfrm>
            <a:off x="12180969" y="8506166"/>
            <a:ext cx="9093201" cy="1676401"/>
          </a:xfrm>
          <a:prstGeom prst="rect">
            <a:avLst/>
          </a:prstGeom>
          <a:ln w="12700">
            <a:miter lim="400000"/>
          </a:ln>
        </p:spPr>
      </p:pic>
      <p:pic>
        <p:nvPicPr>
          <p:cNvPr id="296" name="图像" descr="图像"/>
          <p:cNvPicPr>
            <a:picLocks noChangeAspect="1"/>
          </p:cNvPicPr>
          <p:nvPr/>
        </p:nvPicPr>
        <p:blipFill>
          <a:blip r:embed="rId5">
            <a:extLst/>
          </a:blip>
          <a:stretch>
            <a:fillRect/>
          </a:stretch>
        </p:blipFill>
        <p:spPr>
          <a:xfrm>
            <a:off x="12219069" y="10428293"/>
            <a:ext cx="9017001" cy="16256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 grpId="3"/>
      <p:bldP build="whole" bldLvl="1" animBg="1" rev="0" advAuto="0" spid="292" grpId="1"/>
      <p:bldP build="whole" bldLvl="1" animBg="1" rev="0" advAuto="0" spid="295" grpId="2"/>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0"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301"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02" name="定制域的服务发现架构"/>
          <p:cNvSpPr txBox="1"/>
          <p:nvPr/>
        </p:nvSpPr>
        <p:spPr>
          <a:xfrm>
            <a:off x="969297" y="2257793"/>
            <a:ext cx="621030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定制域的服务发现架构</a:t>
            </a:r>
          </a:p>
        </p:txBody>
      </p:sp>
      <p:pic>
        <p:nvPicPr>
          <p:cNvPr id="303" name="图像" descr="图像"/>
          <p:cNvPicPr>
            <a:picLocks noChangeAspect="1"/>
          </p:cNvPicPr>
          <p:nvPr/>
        </p:nvPicPr>
        <p:blipFill>
          <a:blip r:embed="rId3">
            <a:extLst/>
          </a:blip>
          <a:stretch>
            <a:fillRect/>
          </a:stretch>
        </p:blipFill>
        <p:spPr>
          <a:xfrm>
            <a:off x="5932359" y="7077316"/>
            <a:ext cx="11260678" cy="6384758"/>
          </a:xfrm>
          <a:prstGeom prst="rect">
            <a:avLst/>
          </a:prstGeom>
          <a:ln w="12700">
            <a:miter lim="400000"/>
          </a:ln>
        </p:spPr>
      </p:pic>
      <p:sp>
        <p:nvSpPr>
          <p:cNvPr id="304" name="应用发布时将服务注册信息写入Service中…"/>
          <p:cNvSpPr txBox="1"/>
          <p:nvPr/>
        </p:nvSpPr>
        <p:spPr>
          <a:xfrm>
            <a:off x="849026" y="3592643"/>
            <a:ext cx="19371010" cy="383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应用发布时将服务注册信息写入Service中</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通过Kubernetes本身的服务编排能力，业务应用不再需要进行服务注册和服务保活</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01"/>
          <p:cNvSpPr txBox="1"/>
          <p:nvPr/>
        </p:nvSpPr>
        <p:spPr>
          <a:xfrm>
            <a:off x="2750656" y="5037885"/>
            <a:ext cx="138557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01</a:t>
            </a:r>
          </a:p>
        </p:txBody>
      </p:sp>
      <p:sp>
        <p:nvSpPr>
          <p:cNvPr id="309" name="03"/>
          <p:cNvSpPr txBox="1"/>
          <p:nvPr/>
        </p:nvSpPr>
        <p:spPr>
          <a:xfrm>
            <a:off x="13301504"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03</a:t>
            </a:r>
          </a:p>
        </p:txBody>
      </p:sp>
      <p:sp>
        <p:nvSpPr>
          <p:cNvPr id="310" name="04"/>
          <p:cNvSpPr txBox="1"/>
          <p:nvPr/>
        </p:nvSpPr>
        <p:spPr>
          <a:xfrm>
            <a:off x="18501433" y="4593385"/>
            <a:ext cx="2400301"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5000">
                <a:solidFill>
                  <a:schemeClr val="accent1">
                    <a:lumOff val="13529"/>
                  </a:schemeClr>
                </a:solidFill>
                <a:latin typeface="PingFang SC Regular"/>
                <a:ea typeface="PingFang SC Regular"/>
                <a:cs typeface="PingFang SC Regular"/>
                <a:sym typeface="PingFang SC Regular"/>
              </a:defRPr>
            </a:lvl1pPr>
          </a:lstStyle>
          <a:p>
            <a:pPr/>
            <a:r>
              <a:t>04</a:t>
            </a:r>
          </a:p>
        </p:txBody>
      </p:sp>
      <p:sp>
        <p:nvSpPr>
          <p:cNvPr id="311" name="有赞为什么需要Service Mesh"/>
          <p:cNvSpPr txBox="1"/>
          <p:nvPr/>
        </p:nvSpPr>
        <p:spPr>
          <a:xfrm>
            <a:off x="2793489" y="8214514"/>
            <a:ext cx="387591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有赞为什么需要Service Mesh</a:t>
            </a:r>
          </a:p>
        </p:txBody>
      </p:sp>
      <p:sp>
        <p:nvSpPr>
          <p:cNvPr id="312" name="Dubbo与ServiceMesh的融合"/>
          <p:cNvSpPr txBox="1"/>
          <p:nvPr/>
        </p:nvSpPr>
        <p:spPr>
          <a:xfrm>
            <a:off x="7567059" y="8214514"/>
            <a:ext cx="4418938"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Dubbo与ServiceMesh的融合</a:t>
            </a:r>
          </a:p>
        </p:txBody>
      </p:sp>
      <p:sp>
        <p:nvSpPr>
          <p:cNvPr id="313" name="Service Mesh在有赞云的实践"/>
          <p:cNvSpPr txBox="1"/>
          <p:nvPr/>
        </p:nvSpPr>
        <p:spPr>
          <a:xfrm>
            <a:off x="13121876" y="8214514"/>
            <a:ext cx="387591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Service Mesh在有赞云的实践</a:t>
            </a:r>
          </a:p>
        </p:txBody>
      </p:sp>
      <p:sp>
        <p:nvSpPr>
          <p:cNvPr id="314" name="未来的展望"/>
          <p:cNvSpPr txBox="1"/>
          <p:nvPr/>
        </p:nvSpPr>
        <p:spPr>
          <a:xfrm>
            <a:off x="18438469" y="8297064"/>
            <a:ext cx="3875914" cy="67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chemeClr val="accent1">
                    <a:lumOff val="13529"/>
                  </a:schemeClr>
                </a:solidFill>
                <a:latin typeface="PingFang SC Regular"/>
                <a:ea typeface="PingFang SC Regular"/>
                <a:cs typeface="PingFang SC Regular"/>
                <a:sym typeface="PingFang SC Regular"/>
              </a:defRPr>
            </a:lvl1pPr>
          </a:lstStyle>
          <a:p>
            <a:pPr/>
            <a:r>
              <a:t> 未来的展望</a:t>
            </a:r>
          </a:p>
        </p:txBody>
      </p:sp>
      <p:sp>
        <p:nvSpPr>
          <p:cNvPr id="315" name="线条"/>
          <p:cNvSpPr/>
          <p:nvPr/>
        </p:nvSpPr>
        <p:spPr>
          <a:xfrm>
            <a:off x="2992565" y="7375463"/>
            <a:ext cx="21481774" cy="1"/>
          </a:xfrm>
          <a:prstGeom prst="line">
            <a:avLst/>
          </a:prstGeom>
          <a:ln w="63500">
            <a:solidFill>
              <a:srgbClr val="A6AAA9"/>
            </a:solidFill>
            <a:miter lim="400000"/>
          </a:ln>
        </p:spPr>
        <p:txBody>
          <a:bodyPr lIns="50800" tIns="50800" rIns="50800" bIns="50800" anchor="ctr"/>
          <a:lstStyle/>
          <a:p>
            <a:pPr>
              <a:defRPr b="0" sz="3200">
                <a:solidFill>
                  <a:srgbClr val="000000"/>
                </a:solidFill>
                <a:latin typeface="Helvetica Light"/>
                <a:ea typeface="Helvetica Light"/>
                <a:cs typeface="Helvetica Light"/>
                <a:sym typeface="Helvetica Light"/>
              </a:defRPr>
            </a:pPr>
          </a:p>
        </p:txBody>
      </p:sp>
      <p:sp>
        <p:nvSpPr>
          <p:cNvPr id="316" name="圆形"/>
          <p:cNvSpPr/>
          <p:nvPr/>
        </p:nvSpPr>
        <p:spPr>
          <a:xfrm>
            <a:off x="2876875" y="7232925"/>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317" name="圆形"/>
          <p:cNvSpPr/>
          <p:nvPr/>
        </p:nvSpPr>
        <p:spPr>
          <a:xfrm>
            <a:off x="8151776" y="7232925"/>
            <a:ext cx="285075" cy="285076"/>
          </a:xfrm>
          <a:prstGeom prst="ellipse">
            <a:avLst/>
          </a:prstGeom>
          <a:solidFill>
            <a:srgbClr val="0186F8"/>
          </a:solidFill>
          <a:ln w="12700">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318" name="圆形"/>
          <p:cNvSpPr/>
          <p:nvPr/>
        </p:nvSpPr>
        <p:spPr>
          <a:xfrm>
            <a:off x="13426676" y="7232925"/>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319" name="圆形"/>
          <p:cNvSpPr/>
          <p:nvPr/>
        </p:nvSpPr>
        <p:spPr>
          <a:xfrm>
            <a:off x="18701577" y="7232925"/>
            <a:ext cx="285076"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320"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1" name="02"/>
          <p:cNvSpPr txBox="1"/>
          <p:nvPr/>
        </p:nvSpPr>
        <p:spPr>
          <a:xfrm>
            <a:off x="7899715"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02</a:t>
            </a:r>
          </a:p>
        </p:txBody>
      </p:sp>
      <p:sp>
        <p:nvSpPr>
          <p:cNvPr id="322" name="圆形"/>
          <p:cNvSpPr/>
          <p:nvPr/>
        </p:nvSpPr>
        <p:spPr>
          <a:xfrm>
            <a:off x="13426676" y="7232926"/>
            <a:ext cx="285075" cy="285076"/>
          </a:xfrm>
          <a:prstGeom prst="ellipse">
            <a:avLst/>
          </a:prstGeom>
          <a:solidFill>
            <a:srgbClr val="0186F8"/>
          </a:solidFill>
          <a:ln w="12700">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323" name="圆形"/>
          <p:cNvSpPr/>
          <p:nvPr/>
        </p:nvSpPr>
        <p:spPr>
          <a:xfrm>
            <a:off x="8120026" y="7232926"/>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324" name="圆形"/>
          <p:cNvSpPr/>
          <p:nvPr/>
        </p:nvSpPr>
        <p:spPr>
          <a:xfrm>
            <a:off x="13394926" y="7232926"/>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325" name="圆形"/>
          <p:cNvSpPr/>
          <p:nvPr/>
        </p:nvSpPr>
        <p:spPr>
          <a:xfrm>
            <a:off x="18701577" y="7232926"/>
            <a:ext cx="285076" cy="285076"/>
          </a:xfrm>
          <a:prstGeom prst="ellipse">
            <a:avLst/>
          </a:prstGeom>
          <a:solidFill>
            <a:srgbClr val="0186F8"/>
          </a:solidFill>
          <a:ln w="12700">
            <a:miter lim="400000"/>
          </a:ln>
        </p:spPr>
        <p:txBody>
          <a:bodyPr lIns="50800" tIns="50800" rIns="50800" bIns="50800" anchor="ctr"/>
          <a:lstStyle/>
          <a:p>
            <a:pPr>
              <a:defRPr b="0" sz="3200">
                <a:solidFill>
                  <a:schemeClr val="accent1">
                    <a:lumOff val="13529"/>
                  </a:schemeClr>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 name="未来的展望"/>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未来的展望</a:t>
            </a:r>
          </a:p>
        </p:txBody>
      </p:sp>
      <p:sp>
        <p:nvSpPr>
          <p:cNvPr id="328"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329" name="文本"/>
          <p:cNvSpPr txBox="1"/>
          <p:nvPr/>
        </p:nvSpPr>
        <p:spPr>
          <a:xfrm>
            <a:off x="2082749" y="3204953"/>
            <a:ext cx="190501"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2800"/>
              </a:lnSpc>
              <a:defRPr b="0" sz="1200">
                <a:solidFill>
                  <a:srgbClr val="000000"/>
                </a:solidFill>
                <a:latin typeface="Times"/>
                <a:ea typeface="Times"/>
                <a:cs typeface="Times"/>
                <a:sym typeface="Times"/>
              </a:defRPr>
            </a:lvl1pPr>
          </a:lstStyle>
          <a:p>
            <a:pPr/>
            <a:r>
              <a:t> </a:t>
            </a:r>
          </a:p>
        </p:txBody>
      </p:sp>
      <p:sp>
        <p:nvSpPr>
          <p:cNvPr id="330" name="Provider端接入SiderCar…"/>
          <p:cNvSpPr txBox="1"/>
          <p:nvPr/>
        </p:nvSpPr>
        <p:spPr>
          <a:xfrm>
            <a:off x="1176900" y="2254703"/>
            <a:ext cx="9483391" cy="383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Provider端接入SiderCar</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集成熔断、限流等服务治理能力</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基于Pilot + Kubernetes的服务发现</a:t>
            </a:r>
          </a:p>
        </p:txBody>
      </p:sp>
      <p:pic>
        <p:nvPicPr>
          <p:cNvPr id="331" name="图像" descr="图像"/>
          <p:cNvPicPr>
            <a:picLocks noChangeAspect="1"/>
          </p:cNvPicPr>
          <p:nvPr/>
        </p:nvPicPr>
        <p:blipFill>
          <a:blip r:embed="rId3">
            <a:extLst/>
          </a:blip>
          <a:stretch>
            <a:fillRect/>
          </a:stretch>
        </p:blipFill>
        <p:spPr>
          <a:xfrm>
            <a:off x="10374085" y="1964012"/>
            <a:ext cx="12711390" cy="1072387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1" grpId="1"/>
    </p:bldLst>
  </p:timing>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 name="Thank you !"/>
          <p:cNvSpPr txBox="1"/>
          <p:nvPr>
            <p:ph type="body" idx="13"/>
          </p:nvPr>
        </p:nvSpPr>
        <p:spPr>
          <a:prstGeom prst="rect">
            <a:avLst/>
          </a:prstGeom>
        </p:spPr>
        <p:txBody>
          <a:bodyPr/>
          <a:lstStyle/>
          <a:p>
            <a:pPr/>
            <a:r>
              <a:t>Thank you !</a:t>
            </a:r>
          </a:p>
        </p:txBody>
      </p:sp>
      <p:pic>
        <p:nvPicPr>
          <p:cNvPr id="336" name="DUBBO logo品牌色.png" descr="DUBBO logo品牌色.png"/>
          <p:cNvPicPr>
            <a:picLocks noChangeAspect="1"/>
          </p:cNvPicPr>
          <p:nvPr/>
        </p:nvPicPr>
        <p:blipFill>
          <a:blip r:embed="rId2">
            <a:extLst/>
          </a:blip>
          <a:stretch>
            <a:fillRect/>
          </a:stretch>
        </p:blipFill>
        <p:spPr>
          <a:xfrm>
            <a:off x="589954" y="507801"/>
            <a:ext cx="3396222" cy="83131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 name="01"/>
          <p:cNvSpPr txBox="1"/>
          <p:nvPr/>
        </p:nvSpPr>
        <p:spPr>
          <a:xfrm>
            <a:off x="2750656" y="4593385"/>
            <a:ext cx="2021206" cy="2768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5000">
                <a:solidFill>
                  <a:schemeClr val="accent1">
                    <a:lumOff val="13529"/>
                  </a:schemeClr>
                </a:solidFill>
                <a:latin typeface="PingFang SC Regular"/>
                <a:ea typeface="PingFang SC Regular"/>
                <a:cs typeface="PingFang SC Regular"/>
                <a:sym typeface="PingFang SC Regular"/>
              </a:defRPr>
            </a:lvl1pPr>
          </a:lstStyle>
          <a:p>
            <a:pPr/>
            <a:r>
              <a:t>01</a:t>
            </a:r>
          </a:p>
        </p:txBody>
      </p:sp>
      <p:sp>
        <p:nvSpPr>
          <p:cNvPr id="93" name="02"/>
          <p:cNvSpPr txBox="1"/>
          <p:nvPr/>
        </p:nvSpPr>
        <p:spPr>
          <a:xfrm>
            <a:off x="7899715"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02</a:t>
            </a:r>
          </a:p>
        </p:txBody>
      </p:sp>
      <p:sp>
        <p:nvSpPr>
          <p:cNvPr id="94" name="03"/>
          <p:cNvSpPr txBox="1"/>
          <p:nvPr/>
        </p:nvSpPr>
        <p:spPr>
          <a:xfrm>
            <a:off x="13301504"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03</a:t>
            </a:r>
          </a:p>
        </p:txBody>
      </p:sp>
      <p:sp>
        <p:nvSpPr>
          <p:cNvPr id="95" name="04"/>
          <p:cNvSpPr txBox="1"/>
          <p:nvPr/>
        </p:nvSpPr>
        <p:spPr>
          <a:xfrm>
            <a:off x="18501433" y="5037885"/>
            <a:ext cx="1638301" cy="187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10000">
                <a:solidFill>
                  <a:srgbClr val="A9A9A9"/>
                </a:solidFill>
                <a:latin typeface="PingFang SC Regular"/>
                <a:ea typeface="PingFang SC Regular"/>
                <a:cs typeface="PingFang SC Regular"/>
                <a:sym typeface="PingFang SC Regular"/>
              </a:defRPr>
            </a:lvl1pPr>
          </a:lstStyle>
          <a:p>
            <a:pPr/>
            <a:r>
              <a:t>04</a:t>
            </a:r>
          </a:p>
        </p:txBody>
      </p:sp>
      <p:sp>
        <p:nvSpPr>
          <p:cNvPr id="96" name="线条"/>
          <p:cNvSpPr/>
          <p:nvPr/>
        </p:nvSpPr>
        <p:spPr>
          <a:xfrm>
            <a:off x="2992565" y="7375463"/>
            <a:ext cx="21481774" cy="1"/>
          </a:xfrm>
          <a:prstGeom prst="line">
            <a:avLst/>
          </a:prstGeom>
          <a:ln w="63500">
            <a:solidFill>
              <a:srgbClr val="A6AAA9"/>
            </a:solidFill>
            <a:miter lim="400000"/>
          </a:ln>
        </p:spPr>
        <p:txBody>
          <a:bodyPr lIns="50800" tIns="50800" rIns="50800" bIns="50800" anchor="ctr"/>
          <a:lstStyle/>
          <a:p>
            <a:pPr>
              <a:defRPr b="0" sz="3200">
                <a:solidFill>
                  <a:srgbClr val="000000"/>
                </a:solidFill>
                <a:latin typeface="Helvetica Light"/>
                <a:ea typeface="Helvetica Light"/>
                <a:cs typeface="Helvetica Light"/>
                <a:sym typeface="Helvetica Light"/>
              </a:defRPr>
            </a:pPr>
          </a:p>
        </p:txBody>
      </p:sp>
      <p:sp>
        <p:nvSpPr>
          <p:cNvPr id="97" name="圆形"/>
          <p:cNvSpPr/>
          <p:nvPr/>
        </p:nvSpPr>
        <p:spPr>
          <a:xfrm>
            <a:off x="2876875" y="7232925"/>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98" name="圆形"/>
          <p:cNvSpPr/>
          <p:nvPr/>
        </p:nvSpPr>
        <p:spPr>
          <a:xfrm>
            <a:off x="8151776" y="7232925"/>
            <a:ext cx="285075" cy="285076"/>
          </a:xfrm>
          <a:prstGeom prst="ellipse">
            <a:avLst/>
          </a:prstGeom>
          <a:solidFill>
            <a:srgbClr val="0186F8"/>
          </a:solidFill>
          <a:ln w="12700">
            <a:miter lim="400000"/>
          </a:ln>
        </p:spPr>
        <p:txBody>
          <a:bodyPr lIns="50800" tIns="50800" rIns="50800" bIns="50800" anchor="ctr"/>
          <a:lstStyle/>
          <a:p>
            <a:pPr>
              <a:defRPr b="0" sz="3200">
                <a:solidFill>
                  <a:schemeClr val="accent1">
                    <a:lumOff val="13529"/>
                  </a:schemeClr>
                </a:solidFill>
                <a:latin typeface="Helvetica Light"/>
                <a:ea typeface="Helvetica Light"/>
                <a:cs typeface="Helvetica Light"/>
                <a:sym typeface="Helvetica Light"/>
              </a:defRPr>
            </a:pPr>
          </a:p>
        </p:txBody>
      </p:sp>
      <p:sp>
        <p:nvSpPr>
          <p:cNvPr id="99" name="圆形"/>
          <p:cNvSpPr/>
          <p:nvPr/>
        </p:nvSpPr>
        <p:spPr>
          <a:xfrm>
            <a:off x="13426676" y="7232925"/>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100" name="圆形"/>
          <p:cNvSpPr/>
          <p:nvPr/>
        </p:nvSpPr>
        <p:spPr>
          <a:xfrm>
            <a:off x="18701577" y="7232925"/>
            <a:ext cx="285076"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101"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02" name="为什么需要Service Mesh"/>
          <p:cNvSpPr txBox="1"/>
          <p:nvPr/>
        </p:nvSpPr>
        <p:spPr>
          <a:xfrm>
            <a:off x="2793489" y="8214514"/>
            <a:ext cx="387591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chemeClr val="accent1">
                    <a:lumOff val="13529"/>
                  </a:schemeClr>
                </a:solidFill>
                <a:latin typeface="PingFang SC Regular"/>
                <a:ea typeface="PingFang SC Regular"/>
                <a:cs typeface="PingFang SC Regular"/>
                <a:sym typeface="PingFang SC Regular"/>
              </a:defRPr>
            </a:lvl1pPr>
          </a:lstStyle>
          <a:p>
            <a:pPr/>
            <a:r>
              <a:t>为什么需要Service Mesh</a:t>
            </a:r>
          </a:p>
        </p:txBody>
      </p:sp>
      <p:sp>
        <p:nvSpPr>
          <p:cNvPr id="103" name="Dubbo与ServiceMesh的融合"/>
          <p:cNvSpPr txBox="1"/>
          <p:nvPr/>
        </p:nvSpPr>
        <p:spPr>
          <a:xfrm>
            <a:off x="7567059" y="8214514"/>
            <a:ext cx="4418938"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Dubbo与ServiceMesh的融合</a:t>
            </a:r>
          </a:p>
        </p:txBody>
      </p:sp>
      <p:sp>
        <p:nvSpPr>
          <p:cNvPr id="104" name="Service Mesh在有赞云的实践"/>
          <p:cNvSpPr txBox="1"/>
          <p:nvPr/>
        </p:nvSpPr>
        <p:spPr>
          <a:xfrm>
            <a:off x="13121876" y="8214514"/>
            <a:ext cx="3875914"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Service Mesh在有赞云的实践</a:t>
            </a:r>
          </a:p>
        </p:txBody>
      </p:sp>
      <p:sp>
        <p:nvSpPr>
          <p:cNvPr id="105" name="未来的展望"/>
          <p:cNvSpPr txBox="1"/>
          <p:nvPr/>
        </p:nvSpPr>
        <p:spPr>
          <a:xfrm>
            <a:off x="18438469" y="8297064"/>
            <a:ext cx="3875914" cy="6731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200">
                <a:solidFill>
                  <a:srgbClr val="53585F"/>
                </a:solidFill>
                <a:latin typeface="PingFang SC Regular"/>
                <a:ea typeface="PingFang SC Regular"/>
                <a:cs typeface="PingFang SC Regular"/>
                <a:sym typeface="PingFang SC Regular"/>
              </a:defRPr>
            </a:lvl1pPr>
          </a:lstStyle>
          <a:p>
            <a:pPr/>
            <a:r>
              <a:t> 未来的展望</a:t>
            </a:r>
          </a:p>
        </p:txBody>
      </p:sp>
      <p:sp>
        <p:nvSpPr>
          <p:cNvPr id="106" name="圆形"/>
          <p:cNvSpPr/>
          <p:nvPr/>
        </p:nvSpPr>
        <p:spPr>
          <a:xfrm>
            <a:off x="8120026" y="7232926"/>
            <a:ext cx="285075" cy="285076"/>
          </a:xfrm>
          <a:prstGeom prst="ellipse">
            <a:avLst/>
          </a:prstGeom>
          <a:solidFill>
            <a:srgbClr val="FFFFFF"/>
          </a:solidFill>
          <a:ln w="63500">
            <a:solidFill>
              <a:srgbClr val="A6AAA9"/>
            </a:solidFill>
            <a:miter lim="400000"/>
          </a:ln>
        </p:spPr>
        <p:txBody>
          <a:bodyPr lIns="50800" tIns="50800" rIns="50800" bIns="50800" anchor="ctr"/>
          <a:lstStyle/>
          <a:p>
            <a:pPr>
              <a:defRPr b="0" sz="3200">
                <a:latin typeface="Helvetica Light"/>
                <a:ea typeface="Helvetica Light"/>
                <a:cs typeface="Helvetica Light"/>
                <a:sym typeface="Helvetica Light"/>
              </a:defRPr>
            </a:pPr>
          </a:p>
        </p:txBody>
      </p:sp>
      <p:sp>
        <p:nvSpPr>
          <p:cNvPr id="107" name="圆形"/>
          <p:cNvSpPr/>
          <p:nvPr/>
        </p:nvSpPr>
        <p:spPr>
          <a:xfrm>
            <a:off x="2876875" y="7232926"/>
            <a:ext cx="285075" cy="285076"/>
          </a:xfrm>
          <a:prstGeom prst="ellipse">
            <a:avLst/>
          </a:prstGeom>
          <a:solidFill>
            <a:srgbClr val="0186F8"/>
          </a:solidFill>
          <a:ln w="12700">
            <a:miter lim="400000"/>
          </a:ln>
        </p:spPr>
        <p:txBody>
          <a:bodyPr lIns="50800" tIns="50800" rIns="50800" bIns="50800" anchor="ctr"/>
          <a:lstStyle/>
          <a:p>
            <a:pPr>
              <a:defRPr b="0" sz="3200">
                <a:solidFill>
                  <a:schemeClr val="accent1">
                    <a:lumOff val="13529"/>
                  </a:schemeClr>
                </a:solidFill>
                <a:latin typeface="Helvetica Light"/>
                <a:ea typeface="Helvetica Light"/>
                <a:cs typeface="Helvetica Light"/>
                <a:sym typeface="Helvetica Light"/>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110"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pic>
        <p:nvPicPr>
          <p:cNvPr id="111" name="ServiceMesh架构.jpg" descr="ServiceMesh架构.jpg"/>
          <p:cNvPicPr>
            <a:picLocks noChangeAspect="1"/>
          </p:cNvPicPr>
          <p:nvPr/>
        </p:nvPicPr>
        <p:blipFill>
          <a:blip r:embed="rId3">
            <a:extLst/>
          </a:blip>
          <a:stretch>
            <a:fillRect/>
          </a:stretch>
        </p:blipFill>
        <p:spPr>
          <a:xfrm>
            <a:off x="976835" y="4326628"/>
            <a:ext cx="11008971" cy="7011765"/>
          </a:xfrm>
          <a:prstGeom prst="rect">
            <a:avLst/>
          </a:prstGeom>
          <a:ln w="12700">
            <a:miter lim="400000"/>
          </a:ln>
        </p:spPr>
      </p:pic>
      <p:pic>
        <p:nvPicPr>
          <p:cNvPr id="112" name="ServiceMesh诞生之路网格2.png" descr="ServiceMesh诞生之路网格2.png"/>
          <p:cNvPicPr>
            <a:picLocks noChangeAspect="1"/>
          </p:cNvPicPr>
          <p:nvPr/>
        </p:nvPicPr>
        <p:blipFill>
          <a:blip r:embed="rId4">
            <a:extLst/>
          </a:blip>
          <a:stretch>
            <a:fillRect/>
          </a:stretch>
        </p:blipFill>
        <p:spPr>
          <a:xfrm>
            <a:off x="13700509" y="3996231"/>
            <a:ext cx="9133999" cy="7672559"/>
          </a:xfrm>
          <a:prstGeom prst="rect">
            <a:avLst/>
          </a:prstGeom>
          <a:ln w="12700">
            <a:miter lim="400000"/>
          </a:ln>
        </p:spPr>
      </p:pic>
      <p:sp>
        <p:nvSpPr>
          <p:cNvPr id="113" name="什么是ServiceMesh"/>
          <p:cNvSpPr txBox="1"/>
          <p:nvPr/>
        </p:nvSpPr>
        <p:spPr>
          <a:xfrm>
            <a:off x="969297" y="2257793"/>
            <a:ext cx="5645202"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什么是ServiceMesh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1" grpId="1"/>
      <p:bldP build="whole" bldLvl="1" animBg="1" rev="0" advAuto="0" spid="112" grpId="2"/>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118"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19" name="Istio：ServiceMesh的集大成者"/>
          <p:cNvSpPr txBox="1"/>
          <p:nvPr/>
        </p:nvSpPr>
        <p:spPr>
          <a:xfrm>
            <a:off x="996620" y="2157787"/>
            <a:ext cx="8704784"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Istio：ServiceMesh的集大成者</a:t>
            </a:r>
          </a:p>
        </p:txBody>
      </p:sp>
      <p:pic>
        <p:nvPicPr>
          <p:cNvPr id="120" name="istio架构.png" descr="istio架构.png"/>
          <p:cNvPicPr>
            <a:picLocks noChangeAspect="1"/>
          </p:cNvPicPr>
          <p:nvPr/>
        </p:nvPicPr>
        <p:blipFill>
          <a:blip r:embed="rId3">
            <a:extLst/>
          </a:blip>
          <a:stretch>
            <a:fillRect/>
          </a:stretch>
        </p:blipFill>
        <p:spPr>
          <a:xfrm>
            <a:off x="933575" y="3636125"/>
            <a:ext cx="11502495" cy="9482871"/>
          </a:xfrm>
          <a:prstGeom prst="rect">
            <a:avLst/>
          </a:prstGeom>
          <a:ln w="12700">
            <a:miter lim="400000"/>
          </a:ln>
        </p:spPr>
      </p:pic>
      <p:sp>
        <p:nvSpPr>
          <p:cNvPr id="121" name="Proxy不支持私有二进制协议…"/>
          <p:cNvSpPr txBox="1"/>
          <p:nvPr/>
        </p:nvSpPr>
        <p:spPr>
          <a:xfrm>
            <a:off x="14100540" y="5205556"/>
            <a:ext cx="8427731" cy="383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Proxy不支持私有二进制协议</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xDS规则基于http实现</a:t>
            </a:r>
          </a:p>
          <a:p>
            <a: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pPr>
            <a:r>
              <a:t>性能不够好</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126"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27" name="有赞架构演进带来了多语言调用问题"/>
          <p:cNvSpPr txBox="1"/>
          <p:nvPr/>
        </p:nvSpPr>
        <p:spPr>
          <a:xfrm>
            <a:off x="996620" y="2157787"/>
            <a:ext cx="986790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有赞架构演进带来了多语言调用问题</a:t>
            </a:r>
          </a:p>
        </p:txBody>
      </p:sp>
      <p:pic>
        <p:nvPicPr>
          <p:cNvPr id="128" name="图像" descr="图像"/>
          <p:cNvPicPr>
            <a:picLocks noChangeAspect="1"/>
          </p:cNvPicPr>
          <p:nvPr/>
        </p:nvPicPr>
        <p:blipFill>
          <a:blip r:embed="rId3">
            <a:extLst/>
          </a:blip>
          <a:stretch>
            <a:fillRect/>
          </a:stretch>
        </p:blipFill>
        <p:spPr>
          <a:xfrm>
            <a:off x="3415338" y="3636125"/>
            <a:ext cx="16040120" cy="5915506"/>
          </a:xfrm>
          <a:prstGeom prst="rect">
            <a:avLst/>
          </a:prstGeom>
          <a:ln w="12700">
            <a:miter lim="400000"/>
          </a:ln>
        </p:spPr>
      </p:pic>
      <p:sp>
        <p:nvSpPr>
          <p:cNvPr id="129" name="Node应用如何调用Dubbo接口？…"/>
          <p:cNvSpPr txBox="1"/>
          <p:nvPr/>
        </p:nvSpPr>
        <p:spPr>
          <a:xfrm>
            <a:off x="3632910" y="9809216"/>
            <a:ext cx="9748521" cy="256032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lnSpc>
                <a:spcPts val="10000"/>
              </a:lnSpc>
              <a:defRPr b="0" sz="4000">
                <a:solidFill>
                  <a:srgbClr val="53585F"/>
                </a:solidFill>
                <a:latin typeface="PingFang SC Medium"/>
                <a:ea typeface="PingFang SC Medium"/>
                <a:cs typeface="PingFang SC Medium"/>
                <a:sym typeface="PingFang SC Medium"/>
              </a:defRPr>
            </a:pPr>
            <a:r>
              <a:t>Node应用如何调用Dubbo接口？</a:t>
            </a:r>
          </a:p>
          <a:p>
            <a:pPr algn="l">
              <a:lnSpc>
                <a:spcPts val="10000"/>
              </a:lnSpc>
              <a:defRPr b="0" sz="4000">
                <a:solidFill>
                  <a:srgbClr val="53585F"/>
                </a:solidFill>
                <a:latin typeface="PingFang SC Medium"/>
                <a:ea typeface="PingFang SC Medium"/>
                <a:cs typeface="PingFang SC Medium"/>
                <a:sym typeface="PingFang SC Medium"/>
              </a:defRPr>
            </a:pPr>
            <a:r>
              <a:t>Dubbo-js框架 /  Thrift, PB / or 其它方案</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2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9"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134"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35" name="自研Sidecar解决多语言问题"/>
          <p:cNvSpPr txBox="1"/>
          <p:nvPr/>
        </p:nvSpPr>
        <p:spPr>
          <a:xfrm>
            <a:off x="996620" y="2157787"/>
            <a:ext cx="7796480"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自研Sidecar解决多语言问题</a:t>
            </a:r>
          </a:p>
        </p:txBody>
      </p:sp>
      <p:pic>
        <p:nvPicPr>
          <p:cNvPr id="136" name="tether跨语言.png" descr="tether跨语言.png"/>
          <p:cNvPicPr>
            <a:picLocks noChangeAspect="1"/>
          </p:cNvPicPr>
          <p:nvPr/>
        </p:nvPicPr>
        <p:blipFill>
          <a:blip r:embed="rId3">
            <a:extLst/>
          </a:blip>
          <a:stretch>
            <a:fillRect/>
          </a:stretch>
        </p:blipFill>
        <p:spPr>
          <a:xfrm>
            <a:off x="3683998" y="4230066"/>
            <a:ext cx="15317277" cy="6734205"/>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36"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141"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42" name="定制的泛化调用方法"/>
          <p:cNvSpPr txBox="1"/>
          <p:nvPr/>
        </p:nvSpPr>
        <p:spPr>
          <a:xfrm>
            <a:off x="996620" y="2157787"/>
            <a:ext cx="560070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定制的泛化调用方法</a:t>
            </a:r>
          </a:p>
        </p:txBody>
      </p:sp>
      <p:pic>
        <p:nvPicPr>
          <p:cNvPr id="143" name="图像" descr="图像"/>
          <p:cNvPicPr>
            <a:picLocks noChangeAspect="1"/>
          </p:cNvPicPr>
          <p:nvPr/>
        </p:nvPicPr>
        <p:blipFill>
          <a:blip r:embed="rId3">
            <a:extLst/>
          </a:blip>
          <a:stretch>
            <a:fillRect/>
          </a:stretch>
        </p:blipFill>
        <p:spPr>
          <a:xfrm>
            <a:off x="1112337" y="3636125"/>
            <a:ext cx="17187174" cy="1975538"/>
          </a:xfrm>
          <a:prstGeom prst="rect">
            <a:avLst/>
          </a:prstGeom>
          <a:ln w="12700">
            <a:miter lim="400000"/>
          </a:ln>
        </p:spPr>
      </p:pic>
      <p:sp>
        <p:nvSpPr>
          <p:cNvPr id="144" name="通过反射获取执行方法（利用参数个数匹配）"/>
          <p:cNvSpPr txBox="1"/>
          <p:nvPr/>
        </p:nvSpPr>
        <p:spPr>
          <a:xfrm>
            <a:off x="985641" y="6292356"/>
            <a:ext cx="12306301"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通过反射获取执行方法（利用参数个数匹配）</a:t>
            </a:r>
          </a:p>
        </p:txBody>
      </p:sp>
      <p:pic>
        <p:nvPicPr>
          <p:cNvPr id="145" name="图像" descr="图像"/>
          <p:cNvPicPr>
            <a:picLocks noChangeAspect="1"/>
          </p:cNvPicPr>
          <p:nvPr/>
        </p:nvPicPr>
        <p:blipFill>
          <a:blip r:embed="rId4">
            <a:extLst/>
          </a:blip>
          <a:stretch>
            <a:fillRect/>
          </a:stretch>
        </p:blipFill>
        <p:spPr>
          <a:xfrm>
            <a:off x="1234227" y="8094934"/>
            <a:ext cx="18632833" cy="440776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为什么需要Service Mesh"/>
          <p:cNvSpPr txBox="1"/>
          <p:nvPr/>
        </p:nvSpPr>
        <p:spPr>
          <a:xfrm>
            <a:off x="1019810" y="908050"/>
            <a:ext cx="16913146" cy="72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sz="3500">
                <a:solidFill>
                  <a:srgbClr val="434343"/>
                </a:solidFill>
                <a:latin typeface="PingFang SC Semibold"/>
                <a:ea typeface="PingFang SC Semibold"/>
                <a:cs typeface="PingFang SC Semibold"/>
                <a:sym typeface="PingFang SC Semibold"/>
              </a:defRPr>
            </a:lvl1pPr>
          </a:lstStyle>
          <a:p>
            <a:pPr/>
            <a:r>
              <a:t>为什么需要Service Mesh</a:t>
            </a:r>
          </a:p>
        </p:txBody>
      </p:sp>
      <p:sp>
        <p:nvSpPr>
          <p:cNvPr id="150" name="矩形"/>
          <p:cNvSpPr/>
          <p:nvPr/>
        </p:nvSpPr>
        <p:spPr>
          <a:xfrm>
            <a:off x="-50800" y="571500"/>
            <a:ext cx="287933" cy="1270000"/>
          </a:xfrm>
          <a:prstGeom prst="rect">
            <a:avLst/>
          </a:prstGeom>
          <a:solidFill>
            <a:srgbClr val="48E1FF"/>
          </a:solidFill>
          <a:ln w="12700">
            <a:miter lim="400000"/>
          </a:ln>
        </p:spPr>
        <p:txBody>
          <a:bodyPr lIns="50800" tIns="50800" rIns="50800" bIns="50800" anchor="ctr"/>
          <a:lstStyle/>
          <a:p>
            <a:pPr>
              <a:defRPr b="0" sz="3200">
                <a:latin typeface="+mn-lt"/>
                <a:ea typeface="+mn-ea"/>
                <a:cs typeface="+mn-cs"/>
                <a:sym typeface="Helvetica Neue Medium"/>
              </a:defRPr>
            </a:pPr>
          </a:p>
        </p:txBody>
      </p:sp>
      <p:sp>
        <p:nvSpPr>
          <p:cNvPr id="151" name="有赞Dubbo框架的痛点"/>
          <p:cNvSpPr txBox="1"/>
          <p:nvPr/>
        </p:nvSpPr>
        <p:spPr>
          <a:xfrm>
            <a:off x="996620" y="2157787"/>
            <a:ext cx="6274919" cy="952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4800">
                <a:solidFill>
                  <a:srgbClr val="53585F"/>
                </a:solidFill>
                <a:latin typeface="PingFang SC Semibold"/>
                <a:ea typeface="PingFang SC Semibold"/>
                <a:cs typeface="PingFang SC Semibold"/>
                <a:sym typeface="PingFang SC Semibold"/>
              </a:defRPr>
            </a:lvl1pPr>
          </a:lstStyle>
          <a:p>
            <a:pPr/>
            <a:r>
              <a:t>有赞Dubbo框架的痛点</a:t>
            </a:r>
          </a:p>
        </p:txBody>
      </p:sp>
      <p:sp>
        <p:nvSpPr>
          <p:cNvPr id="152" name="sdk与业务应用强耦合导致框架版本迭代需要推动业务方进行"/>
          <p:cNvSpPr txBox="1"/>
          <p:nvPr/>
        </p:nvSpPr>
        <p:spPr>
          <a:xfrm>
            <a:off x="930996" y="3114863"/>
            <a:ext cx="14747601" cy="12903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marL="423333" indent="-423333" algn="l">
              <a:lnSpc>
                <a:spcPts val="10000"/>
              </a:lnSpc>
              <a:buSzPct val="125000"/>
              <a:buChar char="•"/>
              <a:defRPr b="0" sz="4000">
                <a:solidFill>
                  <a:srgbClr val="53585F"/>
                </a:solidFill>
                <a:latin typeface="PingFang SC Medium"/>
                <a:ea typeface="PingFang SC Medium"/>
                <a:cs typeface="PingFang SC Medium"/>
                <a:sym typeface="PingFang SC Medium"/>
              </a:defRPr>
            </a:lvl1pPr>
          </a:lstStyle>
          <a:p>
            <a:pPr/>
            <a:r>
              <a:t>sdk与业务应用强耦合导致框架版本迭代需要推动业务方进行</a:t>
            </a:r>
          </a:p>
        </p:txBody>
      </p:sp>
      <p:pic>
        <p:nvPicPr>
          <p:cNvPr id="153" name="图像" descr="图像"/>
          <p:cNvPicPr>
            <a:picLocks noChangeAspect="1"/>
          </p:cNvPicPr>
          <p:nvPr/>
        </p:nvPicPr>
        <p:blipFill>
          <a:blip r:embed="rId3">
            <a:extLst/>
          </a:blip>
          <a:stretch>
            <a:fillRect/>
          </a:stretch>
        </p:blipFill>
        <p:spPr>
          <a:xfrm>
            <a:off x="1439245" y="4775781"/>
            <a:ext cx="22767409" cy="6597733"/>
          </a:xfrm>
          <a:prstGeom prst="rect">
            <a:avLst/>
          </a:prstGeom>
          <a:ln w="12700">
            <a:miter lim="400000"/>
          </a:ln>
        </p:spPr>
      </p:pic>
      <p:sp>
        <p:nvSpPr>
          <p:cNvPr id="154" name="一次注册中心迁移带来的时间和人力成本非常高，如果需要再来一次？"/>
          <p:cNvSpPr txBox="1"/>
          <p:nvPr/>
        </p:nvSpPr>
        <p:spPr>
          <a:xfrm>
            <a:off x="1545233" y="11404154"/>
            <a:ext cx="15862301" cy="12903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lnSpc>
                <a:spcPts val="10000"/>
              </a:lnSpc>
              <a:defRPr b="0" sz="4000">
                <a:solidFill>
                  <a:srgbClr val="53585F"/>
                </a:solidFill>
                <a:latin typeface="PingFang SC Medium"/>
                <a:ea typeface="PingFang SC Medium"/>
                <a:cs typeface="PingFang SC Medium"/>
                <a:sym typeface="PingFang SC Medium"/>
              </a:defRPr>
            </a:lvl1pPr>
          </a:lstStyle>
          <a:p>
            <a:pPr/>
            <a:r>
              <a:t>一次注册中心迁移带来的时间和人力成本非常高，如果需要再来一次？</a:t>
            </a:r>
          </a:p>
        </p:txBody>
      </p:sp>
      <p:pic>
        <p:nvPicPr>
          <p:cNvPr id="155" name="图像" descr="图像"/>
          <p:cNvPicPr>
            <a:picLocks noChangeAspect="1"/>
          </p:cNvPicPr>
          <p:nvPr/>
        </p:nvPicPr>
        <p:blipFill>
          <a:blip r:embed="rId4">
            <a:extLst/>
          </a:blip>
          <a:stretch>
            <a:fillRect/>
          </a:stretch>
        </p:blipFill>
        <p:spPr>
          <a:xfrm>
            <a:off x="6116709" y="2703258"/>
            <a:ext cx="12150582" cy="1037138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55" grpId="3"/>
      <p:bldP build="whole" bldLvl="1" animBg="1" rev="0" advAuto="0" spid="154" grpId="2"/>
      <p:bldP build="whole" bldLvl="1" animBg="1" rev="0" advAuto="0" spid="153" grpId="1"/>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