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331" r:id="rId15"/>
    <p:sldId id="332" r:id="rId16"/>
    <p:sldId id="333" r:id="rId17"/>
    <p:sldId id="269" r:id="rId18"/>
    <p:sldId id="334" r:id="rId19"/>
    <p:sldId id="335" r:id="rId20"/>
    <p:sldId id="377" r:id="rId21"/>
    <p:sldId id="336" r:id="rId22"/>
    <p:sldId id="374" r:id="rId23"/>
    <p:sldId id="346" r:id="rId24"/>
    <p:sldId id="348" r:id="rId25"/>
    <p:sldId id="300" r:id="rId26"/>
    <p:sldId id="34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81"/>
  </p:normalViewPr>
  <p:slideViewPr>
    <p:cSldViewPr snapToGrid="0" snapToObjects="1" showGuides="1">
      <p:cViewPr varScale="1">
        <p:scale>
          <a:sx n="107" d="100"/>
          <a:sy n="107" d="100"/>
        </p:scale>
        <p:origin x="736" y="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69DC-402E-8042-819A-79F8374531C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F9F9-C290-B948-809A-77E9400D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 back to 1968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2D8A-A264-B448-93D7-32454BDF1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AD41-EAA3-3444-BFA4-7EDF278B3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78DE8-3DE6-CB4E-976D-BE3A91E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BC13-0892-FB4C-B3D1-5B765FA5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54EC-6E7A-C74E-B71B-A788C15D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E0DA-36EC-8445-A0F3-536D3B5E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657AB-7E07-D34A-9602-8D14CB45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B45-D09A-544E-A9B1-2C08B4EF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E5DC-6E51-DB4D-A46A-CB4B223E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6884-205F-EA41-9035-490E5264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DD701-7BEA-B949-8490-014D18B02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250B-CD91-574C-85BD-EED7F36A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5D76-FAB2-A54F-BD4D-7BDE67E4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71BE-DD84-F44D-96FF-FA503FF3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0496-0666-ED4E-9FF8-4E30B08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8FF4-5677-8C48-AE9C-4EBECC98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10BB-91D9-9347-8D27-492B7D8C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AD98-DD83-0F4F-850B-36A966A3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97D5-5016-F54B-A2D1-9A4FCE8D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07A2-CCE6-5E4B-80FC-46311A35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FA64-9081-5E49-9FCD-63F5E18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73D56-FC9F-F44F-A7AC-7DC5F29B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6D21-0387-A348-A787-4D103422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AD1B-8024-A84E-B5E1-D86448A2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5716-C8F0-4146-8EC5-6439DE9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B12-4A2F-FE4E-A8C2-D89CE10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430D-E131-E24D-9136-E30129CA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496CE-06CA-EF47-942E-CEBDD2D9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46178-1D6A-A641-BF87-0AE481C5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3D11-27A1-7343-85B2-CD923806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3918C-B28C-2349-899B-07A78A0F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DA63-61E1-804A-AA34-7B20363D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9D54-9A2B-644A-ADE2-75E8151C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4CCF-9FB1-E745-814F-6488E758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C42E-04BF-AE4F-938E-D367354E4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C2781-74C4-584D-86C9-4C15EF6F0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4FD3F-FA37-BF4E-A3CE-469D786C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9AF2D-D35F-3E4F-9155-9B563F80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1EA11-C3AD-C847-8076-27D1FCCE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FF6B-E3EE-B542-ADF8-3E6AC20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A60F0-7E67-E342-942E-AE638ECF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CD1D1-F136-B843-9760-1073FE6B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1949-7B8D-E347-934F-3A137E5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682D1-0271-6745-A21F-A9E5812F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CE417-EF2B-B147-A71F-CE7F5D11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D3698-FB30-FA4A-BC2D-F800AEAE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8413-AEAD-A84B-85AA-11723E93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B040-91EF-034E-8B54-5AC222E4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74246-C786-614D-B14D-945A6AF2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6273-6DE8-794E-B055-EDD39DFB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D39E3-30A7-CC4D-95D9-CF97107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D789A-35B0-4942-BE56-0B483A43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54D-8C89-3D4D-8CAA-75CC2BE4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39A74-F056-604F-8427-9EE3E6C6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AA0BA-09FD-E846-8BCF-84657D1E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B2B2-A737-9C47-9AAB-1AFCA5D8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62B5-D20D-EF4F-8B54-A9811B19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B65A-7619-6248-9D89-690EF6E1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0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1B258-0EFA-9345-BC10-D4CA13C7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B819A-AF68-FE4E-A84D-A80D88AB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82C4-A606-7040-9A4E-7F7C1173A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4B5B-0441-4043-A76D-89BFF26F2A6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DBE4-5C76-6944-AFBA-88A61138A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4953-24DC-5842-AA39-2D42357D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Astar_progress_animation.gi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0A88-7DD4-F84D-B2BE-0F7F566A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5735" y="640082"/>
            <a:ext cx="4806184" cy="2578132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200" dirty="0"/>
              <a:t>Lecture 4: Search informed by lookahead heuristics:</a:t>
            </a:r>
            <a:br>
              <a:rPr lang="en-US" sz="4200" dirty="0"/>
            </a:br>
            <a:r>
              <a:rPr lang="en-US" sz="4200" dirty="0"/>
              <a:t>Greedy Search, A*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53BFE-A33C-1E40-844C-26675FF92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35" y="4415883"/>
            <a:ext cx="4806184" cy="1802038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US" sz="1700" dirty="0"/>
              <a:t>Mark Hasegawa-Johnson, January 2020</a:t>
            </a:r>
          </a:p>
          <a:p>
            <a:pPr algn="l"/>
            <a:r>
              <a:rPr lang="en-US" sz="1700" dirty="0"/>
              <a:t>With some slides by Svetlana </a:t>
            </a:r>
            <a:r>
              <a:rPr lang="en-US" sz="1700" dirty="0" err="1"/>
              <a:t>Lazebnik</a:t>
            </a:r>
            <a:r>
              <a:rPr lang="en-US" sz="1700" dirty="0"/>
              <a:t>, 9/2016</a:t>
            </a:r>
          </a:p>
          <a:p>
            <a:pPr algn="l"/>
            <a:r>
              <a:rPr lang="en-US" sz="1700" dirty="0"/>
              <a:t>Distributed under CC-BY 3.0</a:t>
            </a:r>
          </a:p>
          <a:p>
            <a:pPr algn="l"/>
            <a:r>
              <a:rPr lang="en-US" sz="1700" dirty="0"/>
              <a:t>Title image: By Harrison Weir - From </a:t>
            </a:r>
            <a:r>
              <a:rPr lang="en-US" sz="1700" dirty="0" err="1"/>
              <a:t>reuseableart.com</a:t>
            </a:r>
            <a:r>
              <a:rPr lang="en-US" sz="1700" dirty="0"/>
              <a:t>, Public Domain, https://</a:t>
            </a:r>
            <a:r>
              <a:rPr lang="en-US" sz="1700" dirty="0" err="1"/>
              <a:t>commons.wikimedia.org</a:t>
            </a:r>
            <a:r>
              <a:rPr lang="en-US" sz="1700" dirty="0"/>
              <a:t>/w/</a:t>
            </a:r>
            <a:r>
              <a:rPr lang="en-US" sz="1700" dirty="0" err="1"/>
              <a:t>index.php?curid</a:t>
            </a:r>
            <a:r>
              <a:rPr lang="en-US" sz="1700" dirty="0"/>
              <a:t>=47879234</a:t>
            </a:r>
          </a:p>
        </p:txBody>
      </p:sp>
      <p:pic>
        <p:nvPicPr>
          <p:cNvPr id="5" name="Picture 4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AA60E8CC-BF13-8E49-BE1C-ED4F6BE9D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652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92D-B122-BE4E-B182-6E33876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FA1-22C0-B541-B77F-3BE32E87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Instead of FARTHEST FROM START (DFS): </a:t>
            </a:r>
          </a:p>
          <a:p>
            <a:pPr marL="0" indent="0" algn="ctr">
              <a:buNone/>
            </a:pPr>
            <a:r>
              <a:rPr lang="en-US" dirty="0"/>
              <a:t>why not choose the node whose</a:t>
            </a:r>
          </a:p>
          <a:p>
            <a:pPr marL="0" indent="0" algn="ctr">
              <a:buNone/>
            </a:pPr>
            <a:r>
              <a:rPr lang="en-US" dirty="0"/>
              <a:t>HEURISTIC ESTIMATE</a:t>
            </a:r>
          </a:p>
          <a:p>
            <a:pPr marL="0" indent="0" algn="ctr">
              <a:buNone/>
            </a:pPr>
            <a:r>
              <a:rPr lang="en-US" dirty="0"/>
              <a:t>indicates that it might be </a:t>
            </a:r>
          </a:p>
          <a:p>
            <a:pPr marL="0" indent="0" algn="ctr">
              <a:buNone/>
            </a:pPr>
            <a:r>
              <a:rPr lang="en-US" dirty="0"/>
              <a:t>CLOSEST TO GOAL?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According to the Manhattan distance heuristic, these two nodes are equally far from the goal, so we have to choose one at random.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our random choice goes badly, we might end up very far from the goal.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= states in the explored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= states on the frontier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BD98A9-307C-114A-B3DD-5CC517976022}"/>
              </a:ext>
            </a:extLst>
          </p:cNvPr>
          <p:cNvSpPr/>
          <p:nvPr/>
        </p:nvSpPr>
        <p:spPr>
          <a:xfrm>
            <a:off x="9512771" y="5132165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624350-F834-7241-9446-FC3BB279A714}"/>
              </a:ext>
            </a:extLst>
          </p:cNvPr>
          <p:cNvSpPr/>
          <p:nvPr/>
        </p:nvSpPr>
        <p:spPr>
          <a:xfrm>
            <a:off x="825976" y="4728757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>
            <a:extLst>
              <a:ext uri="{FF2B5EF4-FFF2-40B4-BE49-F238E27FC236}">
                <a16:creationId xmlns:a16="http://schemas.microsoft.com/office/drawing/2014/main" id="{0A0ADEF1-4A75-104D-ADC9-1FB7C3C4CDA3}"/>
              </a:ext>
            </a:extLst>
          </p:cNvPr>
          <p:cNvSpPr/>
          <p:nvPr/>
        </p:nvSpPr>
        <p:spPr>
          <a:xfrm>
            <a:off x="817969" y="376280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Having gone down a bad path, it’s very hard to recover, because now, the frontier node closest to goal (according to the Manhattan distance heuristic) is this one: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378824" y="3642186"/>
            <a:ext cx="2403760" cy="11328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That’s not a useful path…</a:t>
            </a: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5A84EDBF-A6C8-2541-AE7A-EC143FE4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59" y="2254591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Down Arrow 96">
            <a:extLst>
              <a:ext uri="{FF2B5EF4-FFF2-40B4-BE49-F238E27FC236}">
                <a16:creationId xmlns:a16="http://schemas.microsoft.com/office/drawing/2014/main" id="{78E3270D-A7E0-F243-A8D1-9101CE70C32B}"/>
              </a:ext>
            </a:extLst>
          </p:cNvPr>
          <p:cNvSpPr/>
          <p:nvPr/>
        </p:nvSpPr>
        <p:spPr>
          <a:xfrm>
            <a:off x="7154446" y="200292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C2DFDA-93C4-6E44-8A0F-97F98E718478}"/>
              </a:ext>
            </a:extLst>
          </p:cNvPr>
          <p:cNvSpPr txBox="1"/>
          <p:nvPr/>
        </p:nvSpPr>
        <p:spPr>
          <a:xfrm>
            <a:off x="6777325" y="170923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7DAB114B-158A-D447-8D72-DD0D04FC8948}"/>
              </a:ext>
            </a:extLst>
          </p:cNvPr>
          <p:cNvSpPr/>
          <p:nvPr/>
        </p:nvSpPr>
        <p:spPr>
          <a:xfrm rot="5400000">
            <a:off x="10366013" y="512360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0CDBB-41AA-4849-9312-137A7D0FB735}"/>
              </a:ext>
            </a:extLst>
          </p:cNvPr>
          <p:cNvSpPr txBox="1"/>
          <p:nvPr/>
        </p:nvSpPr>
        <p:spPr>
          <a:xfrm>
            <a:off x="10594847" y="5102584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1" name="5-Point Star 100">
            <a:extLst>
              <a:ext uri="{FF2B5EF4-FFF2-40B4-BE49-F238E27FC236}">
                <a16:creationId xmlns:a16="http://schemas.microsoft.com/office/drawing/2014/main" id="{F816A0C6-BAB0-804C-B539-FCD3477D7B94}"/>
              </a:ext>
            </a:extLst>
          </p:cNvPr>
          <p:cNvSpPr/>
          <p:nvPr/>
        </p:nvSpPr>
        <p:spPr>
          <a:xfrm>
            <a:off x="7148250" y="22920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>
            <a:extLst>
              <a:ext uri="{FF2B5EF4-FFF2-40B4-BE49-F238E27FC236}">
                <a16:creationId xmlns:a16="http://schemas.microsoft.com/office/drawing/2014/main" id="{0D12783D-C0BB-5E41-92F1-41810817A90C}"/>
              </a:ext>
            </a:extLst>
          </p:cNvPr>
          <p:cNvSpPr/>
          <p:nvPr/>
        </p:nvSpPr>
        <p:spPr>
          <a:xfrm>
            <a:off x="7138090" y="25256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C1F53351-24F3-2543-9ED7-E520F9029F00}"/>
              </a:ext>
            </a:extLst>
          </p:cNvPr>
          <p:cNvSpPr/>
          <p:nvPr/>
        </p:nvSpPr>
        <p:spPr>
          <a:xfrm>
            <a:off x="7138090" y="27492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5-Point Star 103">
            <a:extLst>
              <a:ext uri="{FF2B5EF4-FFF2-40B4-BE49-F238E27FC236}">
                <a16:creationId xmlns:a16="http://schemas.microsoft.com/office/drawing/2014/main" id="{5CB4B301-5FFE-9B45-9DA1-250FA06F06EB}"/>
              </a:ext>
            </a:extLst>
          </p:cNvPr>
          <p:cNvSpPr/>
          <p:nvPr/>
        </p:nvSpPr>
        <p:spPr>
          <a:xfrm>
            <a:off x="7138090" y="2982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>
            <a:extLst>
              <a:ext uri="{FF2B5EF4-FFF2-40B4-BE49-F238E27FC236}">
                <a16:creationId xmlns:a16="http://schemas.microsoft.com/office/drawing/2014/main" id="{F211CCEE-9430-0D46-ACD2-7292D1790592}"/>
              </a:ext>
            </a:extLst>
          </p:cNvPr>
          <p:cNvSpPr/>
          <p:nvPr/>
        </p:nvSpPr>
        <p:spPr>
          <a:xfrm>
            <a:off x="7127930" y="3236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>
            <a:extLst>
              <a:ext uri="{FF2B5EF4-FFF2-40B4-BE49-F238E27FC236}">
                <a16:creationId xmlns:a16="http://schemas.microsoft.com/office/drawing/2014/main" id="{16222C0A-DF43-4148-A9F1-12E03702699C}"/>
              </a:ext>
            </a:extLst>
          </p:cNvPr>
          <p:cNvSpPr/>
          <p:nvPr/>
        </p:nvSpPr>
        <p:spPr>
          <a:xfrm>
            <a:off x="7138090" y="3440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5-Point Star 106">
            <a:extLst>
              <a:ext uri="{FF2B5EF4-FFF2-40B4-BE49-F238E27FC236}">
                <a16:creationId xmlns:a16="http://schemas.microsoft.com/office/drawing/2014/main" id="{578588F8-C914-9D43-8DD1-4E36FA620FAC}"/>
              </a:ext>
            </a:extLst>
          </p:cNvPr>
          <p:cNvSpPr/>
          <p:nvPr/>
        </p:nvSpPr>
        <p:spPr>
          <a:xfrm>
            <a:off x="7320970" y="3460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5-Point Star 107">
            <a:extLst>
              <a:ext uri="{FF2B5EF4-FFF2-40B4-BE49-F238E27FC236}">
                <a16:creationId xmlns:a16="http://schemas.microsoft.com/office/drawing/2014/main" id="{673CAD13-F7D8-6745-AA89-F9450193E0FA}"/>
              </a:ext>
            </a:extLst>
          </p:cNvPr>
          <p:cNvSpPr/>
          <p:nvPr/>
        </p:nvSpPr>
        <p:spPr>
          <a:xfrm>
            <a:off x="7483530" y="3470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>
            <a:extLst>
              <a:ext uri="{FF2B5EF4-FFF2-40B4-BE49-F238E27FC236}">
                <a16:creationId xmlns:a16="http://schemas.microsoft.com/office/drawing/2014/main" id="{D46D3754-9412-E843-BD3F-6E64DD457701}"/>
              </a:ext>
            </a:extLst>
          </p:cNvPr>
          <p:cNvSpPr/>
          <p:nvPr/>
        </p:nvSpPr>
        <p:spPr>
          <a:xfrm>
            <a:off x="7493690" y="3694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5-Point Star 109">
            <a:extLst>
              <a:ext uri="{FF2B5EF4-FFF2-40B4-BE49-F238E27FC236}">
                <a16:creationId xmlns:a16="http://schemas.microsoft.com/office/drawing/2014/main" id="{0B6FC38F-74EA-F443-89D1-3213023AA295}"/>
              </a:ext>
            </a:extLst>
          </p:cNvPr>
          <p:cNvSpPr/>
          <p:nvPr/>
        </p:nvSpPr>
        <p:spPr>
          <a:xfrm>
            <a:off x="7503850" y="393793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>
            <a:extLst>
              <a:ext uri="{FF2B5EF4-FFF2-40B4-BE49-F238E27FC236}">
                <a16:creationId xmlns:a16="http://schemas.microsoft.com/office/drawing/2014/main" id="{D80BF61F-2763-0C48-86DC-9DD28E84ED3C}"/>
              </a:ext>
            </a:extLst>
          </p:cNvPr>
          <p:cNvSpPr/>
          <p:nvPr/>
        </p:nvSpPr>
        <p:spPr>
          <a:xfrm>
            <a:off x="7514010" y="41309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5-Point Star 111">
            <a:extLst>
              <a:ext uri="{FF2B5EF4-FFF2-40B4-BE49-F238E27FC236}">
                <a16:creationId xmlns:a16="http://schemas.microsoft.com/office/drawing/2014/main" id="{7E8AED0A-8F6B-4A46-8DB3-0FDD3D6997FC}"/>
              </a:ext>
            </a:extLst>
          </p:cNvPr>
          <p:cNvSpPr/>
          <p:nvPr/>
        </p:nvSpPr>
        <p:spPr>
          <a:xfrm>
            <a:off x="7331130" y="414113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>
            <a:extLst>
              <a:ext uri="{FF2B5EF4-FFF2-40B4-BE49-F238E27FC236}">
                <a16:creationId xmlns:a16="http://schemas.microsoft.com/office/drawing/2014/main" id="{C4C1323E-A132-8641-9030-7A6397C2FA0D}"/>
              </a:ext>
            </a:extLst>
          </p:cNvPr>
          <p:cNvSpPr/>
          <p:nvPr/>
        </p:nvSpPr>
        <p:spPr>
          <a:xfrm>
            <a:off x="7138090" y="41512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>
            <a:extLst>
              <a:ext uri="{FF2B5EF4-FFF2-40B4-BE49-F238E27FC236}">
                <a16:creationId xmlns:a16="http://schemas.microsoft.com/office/drawing/2014/main" id="{AB4112E2-BA7D-7348-A0EA-ABE13EF741D8}"/>
              </a:ext>
            </a:extLst>
          </p:cNvPr>
          <p:cNvSpPr/>
          <p:nvPr/>
        </p:nvSpPr>
        <p:spPr>
          <a:xfrm>
            <a:off x="7138090" y="4476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5-Point Star 114">
            <a:extLst>
              <a:ext uri="{FF2B5EF4-FFF2-40B4-BE49-F238E27FC236}">
                <a16:creationId xmlns:a16="http://schemas.microsoft.com/office/drawing/2014/main" id="{0C976089-54BD-C44D-AC63-7D1C7C55A019}"/>
              </a:ext>
            </a:extLst>
          </p:cNvPr>
          <p:cNvSpPr/>
          <p:nvPr/>
        </p:nvSpPr>
        <p:spPr>
          <a:xfrm>
            <a:off x="7331130" y="4476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5-Point Star 115">
            <a:extLst>
              <a:ext uri="{FF2B5EF4-FFF2-40B4-BE49-F238E27FC236}">
                <a16:creationId xmlns:a16="http://schemas.microsoft.com/office/drawing/2014/main" id="{B55440EE-B8C8-6C46-8AE3-44540A21CFAC}"/>
              </a:ext>
            </a:extLst>
          </p:cNvPr>
          <p:cNvSpPr/>
          <p:nvPr/>
        </p:nvSpPr>
        <p:spPr>
          <a:xfrm>
            <a:off x="7534330" y="4486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5-Point Star 116">
            <a:extLst>
              <a:ext uri="{FF2B5EF4-FFF2-40B4-BE49-F238E27FC236}">
                <a16:creationId xmlns:a16="http://schemas.microsoft.com/office/drawing/2014/main" id="{96FFBA86-7179-B145-AE04-0AF465A21E84}"/>
              </a:ext>
            </a:extLst>
          </p:cNvPr>
          <p:cNvSpPr/>
          <p:nvPr/>
        </p:nvSpPr>
        <p:spPr>
          <a:xfrm>
            <a:off x="7808650" y="449673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5-Point Star 117">
            <a:extLst>
              <a:ext uri="{FF2B5EF4-FFF2-40B4-BE49-F238E27FC236}">
                <a16:creationId xmlns:a16="http://schemas.microsoft.com/office/drawing/2014/main" id="{17A49983-AA91-6843-AFE4-865DF62559E2}"/>
              </a:ext>
            </a:extLst>
          </p:cNvPr>
          <p:cNvSpPr/>
          <p:nvPr/>
        </p:nvSpPr>
        <p:spPr>
          <a:xfrm>
            <a:off x="7818810" y="4740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5-Point Star 118">
            <a:extLst>
              <a:ext uri="{FF2B5EF4-FFF2-40B4-BE49-F238E27FC236}">
                <a16:creationId xmlns:a16="http://schemas.microsoft.com/office/drawing/2014/main" id="{0FAB291E-16D6-7C45-83BA-30F2F5E5AA4E}"/>
              </a:ext>
            </a:extLst>
          </p:cNvPr>
          <p:cNvSpPr/>
          <p:nvPr/>
        </p:nvSpPr>
        <p:spPr>
          <a:xfrm>
            <a:off x="7839130" y="49742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5-Point Star 119">
            <a:extLst>
              <a:ext uri="{FF2B5EF4-FFF2-40B4-BE49-F238E27FC236}">
                <a16:creationId xmlns:a16="http://schemas.microsoft.com/office/drawing/2014/main" id="{38C3DBF1-5DE4-9746-9791-66FEAE6AB55C}"/>
              </a:ext>
            </a:extLst>
          </p:cNvPr>
          <p:cNvSpPr/>
          <p:nvPr/>
        </p:nvSpPr>
        <p:spPr>
          <a:xfrm>
            <a:off x="7849290" y="51774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5-Point Star 120">
            <a:extLst>
              <a:ext uri="{FF2B5EF4-FFF2-40B4-BE49-F238E27FC236}">
                <a16:creationId xmlns:a16="http://schemas.microsoft.com/office/drawing/2014/main" id="{EC24861B-80B2-2F43-B31A-F476CE73841F}"/>
              </a:ext>
            </a:extLst>
          </p:cNvPr>
          <p:cNvSpPr/>
          <p:nvPr/>
        </p:nvSpPr>
        <p:spPr>
          <a:xfrm>
            <a:off x="7635930" y="51672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>
            <a:extLst>
              <a:ext uri="{FF2B5EF4-FFF2-40B4-BE49-F238E27FC236}">
                <a16:creationId xmlns:a16="http://schemas.microsoft.com/office/drawing/2014/main" id="{3DB95A88-63CC-DA4F-82CB-95EC8A0B06DB}"/>
              </a:ext>
            </a:extLst>
          </p:cNvPr>
          <p:cNvSpPr/>
          <p:nvPr/>
        </p:nvSpPr>
        <p:spPr>
          <a:xfrm>
            <a:off x="7422570" y="51876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5-Point Star 122">
            <a:extLst>
              <a:ext uri="{FF2B5EF4-FFF2-40B4-BE49-F238E27FC236}">
                <a16:creationId xmlns:a16="http://schemas.microsoft.com/office/drawing/2014/main" id="{D9A00259-E29A-2943-A0BE-2EA3769C9612}"/>
              </a:ext>
            </a:extLst>
          </p:cNvPr>
          <p:cNvSpPr/>
          <p:nvPr/>
        </p:nvSpPr>
        <p:spPr>
          <a:xfrm>
            <a:off x="7209210" y="51774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5-Point Star 123">
            <a:extLst>
              <a:ext uri="{FF2B5EF4-FFF2-40B4-BE49-F238E27FC236}">
                <a16:creationId xmlns:a16="http://schemas.microsoft.com/office/drawing/2014/main" id="{C8058DF9-4214-044F-AD7E-98844427C0C2}"/>
              </a:ext>
            </a:extLst>
          </p:cNvPr>
          <p:cNvSpPr/>
          <p:nvPr/>
        </p:nvSpPr>
        <p:spPr>
          <a:xfrm>
            <a:off x="7117770" y="50250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5-Point Star 124">
            <a:extLst>
              <a:ext uri="{FF2B5EF4-FFF2-40B4-BE49-F238E27FC236}">
                <a16:creationId xmlns:a16="http://schemas.microsoft.com/office/drawing/2014/main" id="{47BF4B61-447C-3741-B9E3-728852385CA9}"/>
              </a:ext>
            </a:extLst>
          </p:cNvPr>
          <p:cNvSpPr/>
          <p:nvPr/>
        </p:nvSpPr>
        <p:spPr>
          <a:xfrm>
            <a:off x="7270170" y="48421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5-Point Star 125">
            <a:extLst>
              <a:ext uri="{FF2B5EF4-FFF2-40B4-BE49-F238E27FC236}">
                <a16:creationId xmlns:a16="http://schemas.microsoft.com/office/drawing/2014/main" id="{0991C936-7D0B-1140-95D8-C579301D12BF}"/>
              </a:ext>
            </a:extLst>
          </p:cNvPr>
          <p:cNvSpPr/>
          <p:nvPr/>
        </p:nvSpPr>
        <p:spPr>
          <a:xfrm>
            <a:off x="7463210" y="48421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CD3EF88-4587-A148-98D1-2F931EE4D34F}"/>
              </a:ext>
            </a:extLst>
          </p:cNvPr>
          <p:cNvSpPr/>
          <p:nvPr/>
        </p:nvSpPr>
        <p:spPr>
          <a:xfrm>
            <a:off x="7280559" y="2702741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3968478-A198-7A43-B2D3-0F556775F1EC}"/>
              </a:ext>
            </a:extLst>
          </p:cNvPr>
          <p:cNvSpPr/>
          <p:nvPr/>
        </p:nvSpPr>
        <p:spPr>
          <a:xfrm>
            <a:off x="7271595" y="3751607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Neither is that one…</a:t>
            </a: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5A84EDBF-A6C8-2541-AE7A-EC143FE4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59" y="2254591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Down Arrow 96">
            <a:extLst>
              <a:ext uri="{FF2B5EF4-FFF2-40B4-BE49-F238E27FC236}">
                <a16:creationId xmlns:a16="http://schemas.microsoft.com/office/drawing/2014/main" id="{78E3270D-A7E0-F243-A8D1-9101CE70C32B}"/>
              </a:ext>
            </a:extLst>
          </p:cNvPr>
          <p:cNvSpPr/>
          <p:nvPr/>
        </p:nvSpPr>
        <p:spPr>
          <a:xfrm>
            <a:off x="7154446" y="200292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C2DFDA-93C4-6E44-8A0F-97F98E718478}"/>
              </a:ext>
            </a:extLst>
          </p:cNvPr>
          <p:cNvSpPr txBox="1"/>
          <p:nvPr/>
        </p:nvSpPr>
        <p:spPr>
          <a:xfrm>
            <a:off x="6777325" y="170923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7DAB114B-158A-D447-8D72-DD0D04FC8948}"/>
              </a:ext>
            </a:extLst>
          </p:cNvPr>
          <p:cNvSpPr/>
          <p:nvPr/>
        </p:nvSpPr>
        <p:spPr>
          <a:xfrm rot="5400000">
            <a:off x="10366013" y="512360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0CDBB-41AA-4849-9312-137A7D0FB735}"/>
              </a:ext>
            </a:extLst>
          </p:cNvPr>
          <p:cNvSpPr txBox="1"/>
          <p:nvPr/>
        </p:nvSpPr>
        <p:spPr>
          <a:xfrm>
            <a:off x="10594847" y="5102584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1" name="5-Point Star 100">
            <a:extLst>
              <a:ext uri="{FF2B5EF4-FFF2-40B4-BE49-F238E27FC236}">
                <a16:creationId xmlns:a16="http://schemas.microsoft.com/office/drawing/2014/main" id="{F816A0C6-BAB0-804C-B539-FCD3477D7B94}"/>
              </a:ext>
            </a:extLst>
          </p:cNvPr>
          <p:cNvSpPr/>
          <p:nvPr/>
        </p:nvSpPr>
        <p:spPr>
          <a:xfrm>
            <a:off x="7148250" y="22920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>
            <a:extLst>
              <a:ext uri="{FF2B5EF4-FFF2-40B4-BE49-F238E27FC236}">
                <a16:creationId xmlns:a16="http://schemas.microsoft.com/office/drawing/2014/main" id="{0D12783D-C0BB-5E41-92F1-41810817A90C}"/>
              </a:ext>
            </a:extLst>
          </p:cNvPr>
          <p:cNvSpPr/>
          <p:nvPr/>
        </p:nvSpPr>
        <p:spPr>
          <a:xfrm>
            <a:off x="7138090" y="25256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C1F53351-24F3-2543-9ED7-E520F9029F00}"/>
              </a:ext>
            </a:extLst>
          </p:cNvPr>
          <p:cNvSpPr/>
          <p:nvPr/>
        </p:nvSpPr>
        <p:spPr>
          <a:xfrm>
            <a:off x="7138090" y="27492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5-Point Star 103">
            <a:extLst>
              <a:ext uri="{FF2B5EF4-FFF2-40B4-BE49-F238E27FC236}">
                <a16:creationId xmlns:a16="http://schemas.microsoft.com/office/drawing/2014/main" id="{5CB4B301-5FFE-9B45-9DA1-250FA06F06EB}"/>
              </a:ext>
            </a:extLst>
          </p:cNvPr>
          <p:cNvSpPr/>
          <p:nvPr/>
        </p:nvSpPr>
        <p:spPr>
          <a:xfrm>
            <a:off x="7138090" y="2982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>
            <a:extLst>
              <a:ext uri="{FF2B5EF4-FFF2-40B4-BE49-F238E27FC236}">
                <a16:creationId xmlns:a16="http://schemas.microsoft.com/office/drawing/2014/main" id="{F211CCEE-9430-0D46-ACD2-7292D1790592}"/>
              </a:ext>
            </a:extLst>
          </p:cNvPr>
          <p:cNvSpPr/>
          <p:nvPr/>
        </p:nvSpPr>
        <p:spPr>
          <a:xfrm>
            <a:off x="7127930" y="3236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>
            <a:extLst>
              <a:ext uri="{FF2B5EF4-FFF2-40B4-BE49-F238E27FC236}">
                <a16:creationId xmlns:a16="http://schemas.microsoft.com/office/drawing/2014/main" id="{16222C0A-DF43-4148-A9F1-12E03702699C}"/>
              </a:ext>
            </a:extLst>
          </p:cNvPr>
          <p:cNvSpPr/>
          <p:nvPr/>
        </p:nvSpPr>
        <p:spPr>
          <a:xfrm>
            <a:off x="7138090" y="3440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5-Point Star 106">
            <a:extLst>
              <a:ext uri="{FF2B5EF4-FFF2-40B4-BE49-F238E27FC236}">
                <a16:creationId xmlns:a16="http://schemas.microsoft.com/office/drawing/2014/main" id="{578588F8-C914-9D43-8DD1-4E36FA620FAC}"/>
              </a:ext>
            </a:extLst>
          </p:cNvPr>
          <p:cNvSpPr/>
          <p:nvPr/>
        </p:nvSpPr>
        <p:spPr>
          <a:xfrm>
            <a:off x="7320970" y="3460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5-Point Star 107">
            <a:extLst>
              <a:ext uri="{FF2B5EF4-FFF2-40B4-BE49-F238E27FC236}">
                <a16:creationId xmlns:a16="http://schemas.microsoft.com/office/drawing/2014/main" id="{673CAD13-F7D8-6745-AA89-F9450193E0FA}"/>
              </a:ext>
            </a:extLst>
          </p:cNvPr>
          <p:cNvSpPr/>
          <p:nvPr/>
        </p:nvSpPr>
        <p:spPr>
          <a:xfrm>
            <a:off x="7483530" y="3470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>
            <a:extLst>
              <a:ext uri="{FF2B5EF4-FFF2-40B4-BE49-F238E27FC236}">
                <a16:creationId xmlns:a16="http://schemas.microsoft.com/office/drawing/2014/main" id="{D46D3754-9412-E843-BD3F-6E64DD457701}"/>
              </a:ext>
            </a:extLst>
          </p:cNvPr>
          <p:cNvSpPr/>
          <p:nvPr/>
        </p:nvSpPr>
        <p:spPr>
          <a:xfrm>
            <a:off x="7493690" y="3694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5-Point Star 109">
            <a:extLst>
              <a:ext uri="{FF2B5EF4-FFF2-40B4-BE49-F238E27FC236}">
                <a16:creationId xmlns:a16="http://schemas.microsoft.com/office/drawing/2014/main" id="{0B6FC38F-74EA-F443-89D1-3213023AA295}"/>
              </a:ext>
            </a:extLst>
          </p:cNvPr>
          <p:cNvSpPr/>
          <p:nvPr/>
        </p:nvSpPr>
        <p:spPr>
          <a:xfrm>
            <a:off x="7342489" y="3812426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CD3EF88-4587-A148-98D1-2F931EE4D34F}"/>
              </a:ext>
            </a:extLst>
          </p:cNvPr>
          <p:cNvSpPr/>
          <p:nvPr/>
        </p:nvSpPr>
        <p:spPr>
          <a:xfrm>
            <a:off x="7280559" y="2702741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A6E2CC6C-2085-C744-BEA3-7EF9E975A1BC}"/>
              </a:ext>
            </a:extLst>
          </p:cNvPr>
          <p:cNvSpPr/>
          <p:nvPr/>
        </p:nvSpPr>
        <p:spPr>
          <a:xfrm>
            <a:off x="7154232" y="3821393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0AA0-DDD1-9C40-8965-328E8C12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333769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Search heuristics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Greedy best-first search: minimum h(n)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A* optimal search: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66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Among nodes on the frontier, this one seems closest to goal (smallest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it’s also farthest from the start.  Let’s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total path cost so far.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the total distance from start to goal, going through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1956" t="-1707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486400" y="2473786"/>
            <a:ext cx="2296184" cy="23012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3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Of these three nodes, this one has the smallest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if we want to find the lowest-cost path, then it would be better to try that node, instead of this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2200" t="-1951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504329" y="4005519"/>
            <a:ext cx="2278255" cy="7695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BB0E71-647B-9446-B71B-5218E721A4A9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4860882" y="2078551"/>
            <a:ext cx="2437606" cy="7959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Search heuristics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Greedy best-first search: minimum h(n)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A* optimal search: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72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cost</a:t>
                </a:r>
                <a:r>
                  <a:rPr lang="en-US" dirty="0"/>
                  <a:t> of the total path (START,…,n,…,GOAL).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distance</a:t>
                </a:r>
                <a:r>
                  <a:rPr lang="en-US" dirty="0"/>
                  <a:t> of the remaining partial path (n,…,GOAL).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gone-already</a:t>
                </a:r>
                <a:r>
                  <a:rPr lang="en-US" dirty="0"/>
                  <a:t> on the path so far, (START,…,n).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heuristic,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1711" t="-1707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664530" y="2002917"/>
            <a:ext cx="2118054" cy="27721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5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Greedy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fact, let’s back up.  Already, at this point in the search, this node has the smallest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2200" t="-1951" r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280561" y="410122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73551B-F1C4-0A41-8A4B-5B7871D2C4B5}"/>
              </a:ext>
            </a:extLst>
          </p:cNvPr>
          <p:cNvCxnSpPr>
            <a:cxnSpLocks/>
          </p:cNvCxnSpPr>
          <p:nvPr/>
        </p:nvCxnSpPr>
        <p:spPr>
          <a:xfrm flipH="1" flipV="1">
            <a:off x="5432612" y="2525679"/>
            <a:ext cx="1865876" cy="3488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4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“Almost-A* Search”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26777" y="1456767"/>
                <a:ext cx="9484658" cy="51053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Idea: avoid expanding paths that are already expensive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evaluation function </a:t>
                </a:r>
                <a:r>
                  <a:rPr lang="en-US" i="1" dirty="0">
                    <a:solidFill>
                      <a:srgbClr val="CC0099"/>
                    </a:solidFill>
                  </a:rPr>
                  <a:t>f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dirty="0"/>
                  <a:t> is the estimated total cost of the path through node </a:t>
                </a:r>
                <a:r>
                  <a:rPr lang="en-US" i="1" dirty="0"/>
                  <a:t>n</a:t>
                </a:r>
                <a:r>
                  <a:rPr lang="en-US" dirty="0"/>
                  <a:t> to the goal:</a:t>
                </a:r>
                <a:br>
                  <a:rPr lang="en-US" dirty="0"/>
                </a:br>
                <a:endParaRPr lang="en-US" dirty="0"/>
              </a:p>
              <a:p>
                <a:pPr algn="ctr">
                  <a:buNone/>
                </a:pPr>
                <a:r>
                  <a:rPr lang="en-US" i="1" dirty="0">
                    <a:solidFill>
                      <a:srgbClr val="CC0099"/>
                    </a:solidFill>
                  </a:rPr>
                  <a:t>f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i="1" dirty="0">
                    <a:solidFill>
                      <a:srgbClr val="CC0099"/>
                    </a:solidFill>
                  </a:rPr>
                  <a:t> = g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i="1" dirty="0">
                    <a:solidFill>
                      <a:srgbClr val="CC0099"/>
                    </a:solidFill>
                  </a:rPr>
                  <a:t> + h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br>
                  <a:rPr lang="en-US" dirty="0"/>
                </a:br>
                <a:endParaRPr lang="en-US" dirty="0"/>
              </a:p>
              <a:p>
                <a:pPr lvl="1">
                  <a:buNone/>
                </a:pPr>
                <a:r>
                  <a:rPr lang="en-US" i="1" dirty="0">
                    <a:solidFill>
                      <a:srgbClr val="CC0099"/>
                    </a:solidFill>
                  </a:rPr>
                  <a:t>g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dirty="0"/>
                  <a:t>: cost so far to reach </a:t>
                </a:r>
                <a:r>
                  <a:rPr lang="en-US" i="1" dirty="0"/>
                  <a:t>n </a:t>
                </a:r>
                <a:r>
                  <a:rPr lang="en-US" dirty="0"/>
                  <a:t>(path cost)</a:t>
                </a:r>
              </a:p>
              <a:p>
                <a:pPr lvl="1">
                  <a:buNone/>
                </a:pPr>
                <a:r>
                  <a:rPr lang="en-US" i="1" dirty="0">
                    <a:solidFill>
                      <a:srgbClr val="CC0099"/>
                    </a:solidFill>
                  </a:rPr>
                  <a:t>h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>
                    <a:solidFill>
                      <a:srgbClr val="CC0099"/>
                    </a:solidFill>
                  </a:rPr>
                  <a:t>n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dirty="0"/>
                  <a:t>: estimated cost from </a:t>
                </a:r>
                <a:r>
                  <a:rPr lang="en-US" i="1" dirty="0"/>
                  <a:t>n</a:t>
                </a:r>
                <a:r>
                  <a:rPr lang="en-US" dirty="0"/>
                  <a:t> to goal (heuristic)</a:t>
                </a:r>
              </a:p>
              <a:p>
                <a:pPr lvl="1">
                  <a:buNone/>
                </a:pPr>
                <a:endParaRPr lang="en-US" dirty="0"/>
              </a:p>
              <a:p>
                <a:r>
                  <a:rPr lang="en-US" dirty="0"/>
                  <a:t>This is called A* search if and only if the heuristic, h(n), is </a:t>
                </a:r>
                <a:r>
                  <a:rPr lang="en-US" b="1" u="sng" dirty="0"/>
                  <a:t>admissible</a:t>
                </a:r>
                <a:r>
                  <a:rPr lang="en-US" dirty="0"/>
                  <a:t>.  The word “admissible” just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therefore,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26777" y="1456767"/>
                <a:ext cx="9484658" cy="5105399"/>
              </a:xfrm>
              <a:blipFill>
                <a:blip r:embed="rId3"/>
                <a:stretch>
                  <a:fillRect l="-936" t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08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4213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Suppose we’ve found one path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; the path goes through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 Since we’ve calculated the whole path, we know its total path cost to be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every other node,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we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we know that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 we know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for every node n that’s still in the frontier, then we know that m is the best path.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4213"/>
                <a:ext cx="10515600" cy="4351338"/>
              </a:xfrm>
              <a:blipFill>
                <a:blip r:embed="rId2"/>
                <a:stretch>
                  <a:fillRect l="-844" t="-2035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9203AB3-9401-7E4D-B2AC-F2664C2268B9}"/>
              </a:ext>
            </a:extLst>
          </p:cNvPr>
          <p:cNvSpPr/>
          <p:nvPr/>
        </p:nvSpPr>
        <p:spPr>
          <a:xfrm>
            <a:off x="7530353" y="78889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B84FC2-3E0A-A44B-B525-C19C3EA708E2}"/>
              </a:ext>
            </a:extLst>
          </p:cNvPr>
          <p:cNvSpPr/>
          <p:nvPr/>
        </p:nvSpPr>
        <p:spPr>
          <a:xfrm>
            <a:off x="8830233" y="1120587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CBAD8-6668-A544-A0E1-1B14501982B7}"/>
              </a:ext>
            </a:extLst>
          </p:cNvPr>
          <p:cNvSpPr/>
          <p:nvPr/>
        </p:nvSpPr>
        <p:spPr>
          <a:xfrm>
            <a:off x="8821270" y="39444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2F52A0-21D6-D94A-951A-0903FE6C0F70}"/>
              </a:ext>
            </a:extLst>
          </p:cNvPr>
          <p:cNvSpPr/>
          <p:nvPr/>
        </p:nvSpPr>
        <p:spPr>
          <a:xfrm>
            <a:off x="10174939" y="779929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929D-4421-AB43-8EBA-A6D985282CC6}"/>
              </a:ext>
            </a:extLst>
          </p:cNvPr>
          <p:cNvCxnSpPr>
            <a:stCxn id="12" idx="7"/>
            <a:endCxn id="14" idx="2"/>
          </p:cNvCxnSpPr>
          <p:nvPr/>
        </p:nvCxnSpPr>
        <p:spPr>
          <a:xfrm flipV="1">
            <a:off x="8096590" y="717174"/>
            <a:ext cx="724680" cy="1662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31B3F7-7578-134B-87AE-2E39DBA5384F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8096590" y="1339828"/>
            <a:ext cx="733643" cy="1034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DACEC7-2887-5F43-9A08-E7585A6E8A24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9484658" y="717174"/>
            <a:ext cx="787432" cy="1572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0C8D25-1DDC-594F-84D8-0A3D8011FAF5}"/>
              </a:ext>
            </a:extLst>
          </p:cNvPr>
          <p:cNvCxnSpPr>
            <a:cxnSpLocks/>
            <a:stCxn id="13" idx="6"/>
            <a:endCxn id="15" idx="3"/>
          </p:cNvCxnSpPr>
          <p:nvPr/>
        </p:nvCxnSpPr>
        <p:spPr>
          <a:xfrm flipV="1">
            <a:off x="9493621" y="1330863"/>
            <a:ext cx="778469" cy="1124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E5F2A3-2F84-224C-9468-44389E768054}"/>
                  </a:ext>
                </a:extLst>
              </p:cNvPr>
              <p:cNvSpPr txBox="1"/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E5F2A3-2F84-224C-9468-44389E76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1CFB21-AAE7-F140-B947-E27EC9267387}"/>
                  </a:ext>
                </a:extLst>
              </p:cNvPr>
              <p:cNvSpPr txBox="1"/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1CFB21-AAE7-F140-B947-E27EC926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4DCE24-9267-AA46-913F-C1E2FDAC786F}"/>
                  </a:ext>
                </a:extLst>
              </p:cNvPr>
              <p:cNvSpPr txBox="1"/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4DCE24-9267-AA46-913F-C1E2FDAC7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9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Definition: A* SEARCH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admissible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</a:t>
                </a:r>
              </a:p>
              <a:p>
                <a:r>
                  <a:rPr lang="en-US" dirty="0"/>
                  <a:t>if the frontier is a priority queue sorted according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r>
                  <a:rPr lang="en-US" dirty="0"/>
                  <a:t>the FIRST path to goal uncovered by the tree search, path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is guaranteed to be the SHORTEST path to goal </a:t>
                </a:r>
              </a:p>
              <a:p>
                <a:pPr marL="0" indent="0" algn="ctr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is not on path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72D91C7-3B52-F247-AE9C-1E7CEA6A0E15}"/>
              </a:ext>
            </a:extLst>
          </p:cNvPr>
          <p:cNvSpPr/>
          <p:nvPr/>
        </p:nvSpPr>
        <p:spPr>
          <a:xfrm>
            <a:off x="7530353" y="78889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52CFCE-B764-0647-A371-BA2DC591EEB5}"/>
              </a:ext>
            </a:extLst>
          </p:cNvPr>
          <p:cNvSpPr/>
          <p:nvPr/>
        </p:nvSpPr>
        <p:spPr>
          <a:xfrm>
            <a:off x="8830233" y="1120587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A4E9C2-B1F6-E046-B52B-9B862962B9AE}"/>
              </a:ext>
            </a:extLst>
          </p:cNvPr>
          <p:cNvSpPr/>
          <p:nvPr/>
        </p:nvSpPr>
        <p:spPr>
          <a:xfrm>
            <a:off x="8821270" y="394444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1700A7-D4FB-6C4A-B6DB-0E1083F27045}"/>
              </a:ext>
            </a:extLst>
          </p:cNvPr>
          <p:cNvSpPr/>
          <p:nvPr/>
        </p:nvSpPr>
        <p:spPr>
          <a:xfrm>
            <a:off x="10174939" y="779929"/>
            <a:ext cx="663388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BF44AC-8C0D-DE46-AD1C-28F263A59933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8096590" y="717174"/>
            <a:ext cx="724680" cy="1662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236D14-700E-3145-A7F3-34D00745584A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096590" y="1339828"/>
            <a:ext cx="733643" cy="1034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FA78FA-2A27-3945-AAF1-864AA94E83DE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9484658" y="717174"/>
            <a:ext cx="787432" cy="1572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20231C-C5DF-3149-9694-13E299D37737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9493621" y="1330863"/>
            <a:ext cx="778469" cy="1124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0B04-D4A6-3F4D-8150-F7F6AE29073F}"/>
                  </a:ext>
                </a:extLst>
              </p:cNvPr>
              <p:cNvSpPr txBox="1"/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0B04-D4A6-3F4D-8150-F7F6AE290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57190B-BF43-604A-B2A1-28CE175495BA}"/>
                  </a:ext>
                </a:extLst>
              </p:cNvPr>
              <p:cNvSpPr txBox="1"/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57190B-BF43-604A-B2A1-28CE1754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37" y="1431923"/>
                <a:ext cx="13513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63110-E44F-5345-9EF3-61E979C33F6F}"/>
                  </a:ext>
                </a:extLst>
              </p:cNvPr>
              <p:cNvSpPr txBox="1"/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63110-E44F-5345-9EF3-61E979C33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441" y="1422960"/>
                <a:ext cx="1003159" cy="5232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2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9" y="365125"/>
            <a:ext cx="11421034" cy="1822263"/>
          </a:xfrm>
        </p:spPr>
        <p:txBody>
          <a:bodyPr>
            <a:normAutofit/>
          </a:bodyPr>
          <a:lstStyle/>
          <a:p>
            <a:r>
              <a:rPr lang="en-US" dirty="0"/>
              <a:t>BFS vs. A* Search</a:t>
            </a:r>
            <a:br>
              <a:rPr lang="en-US" dirty="0"/>
            </a:br>
            <a:r>
              <a:rPr lang="en-US" sz="2800" dirty="0"/>
              <a:t>The heuristic h(n)=Manhattan distance favors nodes on the main diagonal.  Those nodes all have the same g(n)+h(n), so A* evaluates them first.</a:t>
            </a:r>
            <a:endParaRPr lang="en-US" dirty="0"/>
          </a:p>
        </p:txBody>
      </p:sp>
      <p:pic>
        <p:nvPicPr>
          <p:cNvPr id="4" name="Picture 2" descr="File:Dijkstras progress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Astar_progress_animat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1981200"/>
            <a:ext cx="37338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2214" y="63362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9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5615-4A9D-1E45-9A5C-6BA22217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A* Search: Manhattan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7B7C-4D18-5D43-AA03-9AF0EC0305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Manhattan distance is guaranteed to be less than or equal to the true path to goal</a:t>
            </a:r>
          </a:p>
          <a:p>
            <a:r>
              <a:rPr lang="en-US" dirty="0"/>
              <a:t>Therefore, “smart greedy” search with Manhattan distance heuristic = A* Search</a:t>
            </a:r>
          </a:p>
        </p:txBody>
      </p:sp>
      <p:pic>
        <p:nvPicPr>
          <p:cNvPr id="5" name="Content Placeholder 3" descr="Astar_progress_animation.gif">
            <a:extLst>
              <a:ext uri="{FF2B5EF4-FFF2-40B4-BE49-F238E27FC236}">
                <a16:creationId xmlns:a16="http://schemas.microsoft.com/office/drawing/2014/main" id="{DBB234A2-928C-5A40-890D-816EAF00EC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19800" y="1566396"/>
            <a:ext cx="5291604" cy="52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92D-B122-BE4E-B182-6E33876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DFS and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5AFA1-22C0-B541-B77F-3BE32E875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Depth-first search</a:t>
                </a:r>
              </a:p>
              <a:p>
                <a:pPr lvl="1"/>
                <a:r>
                  <a:rPr lang="en-US" dirty="0"/>
                  <a:t>LIFO: expand the deepest node (farthest from START)</a:t>
                </a:r>
              </a:p>
              <a:p>
                <a:pPr lvl="1"/>
                <a:r>
                  <a:rPr lang="en-US" dirty="0"/>
                  <a:t>Pro: only need to keep a small part of the search tree (space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Con: not optimal, or even complete. 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Breadth-first search</a:t>
                </a:r>
              </a:p>
              <a:p>
                <a:pPr lvl="1"/>
                <a:r>
                  <a:rPr lang="en-US" dirty="0"/>
                  <a:t>FIFO: expand the shallowest node (closest to START)</a:t>
                </a:r>
              </a:p>
              <a:p>
                <a:pPr lvl="1"/>
                <a:r>
                  <a:rPr lang="en-US" dirty="0"/>
                  <a:t>Pro: complete and optimal. 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Con: no path is found until the best path is found. Space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5AFA1-22C0-B541-B77F-3BE32E875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4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92D-B122-BE4E-B182-6E33876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we just measure…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FA1-22C0-B541-B77F-3BE32E87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Instead of FARTHEST FROM START (DFS): </a:t>
            </a:r>
          </a:p>
          <a:p>
            <a:pPr marL="0" indent="0" algn="ctr">
              <a:buNone/>
            </a:pPr>
            <a:r>
              <a:rPr lang="en-US" dirty="0"/>
              <a:t>why not choose the node that’s CLOSEST TO GOAL?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choose the node CLOSEST TO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Answer: because we don’t know which node that is!!</a:t>
            </a:r>
          </a:p>
          <a:p>
            <a:endParaRPr lang="en-US" dirty="0"/>
          </a:p>
          <a:p>
            <a:r>
              <a:rPr lang="en-US" dirty="0"/>
              <a:t>Example: which of these two is closest to goal?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6C0A57-83A9-094D-A0A7-C9E23ADF3E24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5637731" y="3429000"/>
            <a:ext cx="889792" cy="13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447E7B-EA99-A644-9B8D-3C6F1A76D20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37732" y="3188283"/>
            <a:ext cx="1113906" cy="2513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7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know which state is closest to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Finding the shortest path is the whole point of the search</a:t>
                </a:r>
              </a:p>
              <a:p>
                <a:r>
                  <a:rPr lang="en-US" dirty="0"/>
                  <a:t>If we already knew which state was closest to goal, there would be no reason to do the search</a:t>
                </a:r>
              </a:p>
              <a:p>
                <a:r>
                  <a:rPr lang="en-US" dirty="0"/>
                  <a:t>Figuring out which one is closest, in general, is a complexity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632" r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365125"/>
            <a:ext cx="10887635" cy="1325563"/>
          </a:xfrm>
        </p:spPr>
        <p:txBody>
          <a:bodyPr/>
          <a:lstStyle/>
          <a:p>
            <a:r>
              <a:rPr lang="en-US" dirty="0"/>
              <a:t>Search heuristics: estimates of distance-to-goal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52282"/>
                <a:ext cx="5181600" cy="52533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Often, even if we don’t know the distance to the goal, we can estimate it.</a:t>
                </a:r>
              </a:p>
              <a:p>
                <a:r>
                  <a:rPr lang="en-US" dirty="0"/>
                  <a:t>This estimate is called a heuristic.</a:t>
                </a:r>
              </a:p>
              <a:p>
                <a:r>
                  <a:rPr lang="en-US" dirty="0"/>
                  <a:t>A heuristic is useful if: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Accurate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heuristic estimate,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true distance to the goal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Cheap:</a:t>
                </a:r>
                <a:r>
                  <a:rPr lang="en-US" dirty="0"/>
                  <a:t> It can be computed in complexity less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52282"/>
                <a:ext cx="5181600" cy="5253317"/>
              </a:xfrm>
              <a:blipFill>
                <a:blip r:embed="rId2"/>
                <a:stretch>
                  <a:fillRect l="-1956" t="-1687" r="-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heuristic: Manhattan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were no walls in the maze, then the number of steps from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goal position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would be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632" r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022" y="2635216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4B27F-0181-F549-ABAD-7A3865A3BF2D}"/>
              </a:ext>
            </a:extLst>
          </p:cNvPr>
          <p:cNvCxnSpPr/>
          <p:nvPr/>
        </p:nvCxnSpPr>
        <p:spPr>
          <a:xfrm>
            <a:off x="6223688" y="1690688"/>
            <a:ext cx="0" cy="4802187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18443-20A2-6848-9297-B403A2716971}"/>
              </a:ext>
            </a:extLst>
          </p:cNvPr>
          <p:cNvCxnSpPr>
            <a:cxnSpLocks/>
          </p:cNvCxnSpPr>
          <p:nvPr/>
        </p:nvCxnSpPr>
        <p:spPr>
          <a:xfrm>
            <a:off x="5772979" y="6176963"/>
            <a:ext cx="4536433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C7A977-A66A-634D-A5C9-7325AD7F43D0}"/>
                  </a:ext>
                </a:extLst>
              </p:cNvPr>
              <p:cNvSpPr txBox="1"/>
              <p:nvPr/>
            </p:nvSpPr>
            <p:spPr>
              <a:xfrm>
                <a:off x="10265326" y="597626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C7A977-A66A-634D-A5C9-7325AD7F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26" y="5976265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7F0C8-3886-D648-A846-51703A51A18F}"/>
                  </a:ext>
                </a:extLst>
              </p:cNvPr>
              <p:cNvSpPr txBox="1"/>
              <p:nvPr/>
            </p:nvSpPr>
            <p:spPr>
              <a:xfrm>
                <a:off x="6706338" y="6182452"/>
                <a:ext cx="576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7F0C8-3886-D648-A846-51703A51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38" y="6182452"/>
                <a:ext cx="5765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59B881-AC11-B042-87B7-C42BB3F7AD5B}"/>
                  </a:ext>
                </a:extLst>
              </p:cNvPr>
              <p:cNvSpPr txBox="1"/>
              <p:nvPr/>
            </p:nvSpPr>
            <p:spPr>
              <a:xfrm>
                <a:off x="9386781" y="6191417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59B881-AC11-B042-87B7-C42BB3F7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781" y="6191417"/>
                <a:ext cx="58419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71CFB-F314-5D4F-9056-76FFDB01933C}"/>
                  </a:ext>
                </a:extLst>
              </p:cNvPr>
              <p:cNvSpPr txBox="1"/>
              <p:nvPr/>
            </p:nvSpPr>
            <p:spPr>
              <a:xfrm>
                <a:off x="5684358" y="5357702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71CFB-F314-5D4F-9056-76FFDB019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58" y="5357702"/>
                <a:ext cx="584198" cy="461665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96B9D5-0882-4A45-BC7C-CFF7D9FDAB51}"/>
                  </a:ext>
                </a:extLst>
              </p:cNvPr>
              <p:cNvSpPr txBox="1"/>
              <p:nvPr/>
            </p:nvSpPr>
            <p:spPr>
              <a:xfrm>
                <a:off x="5693323" y="2892414"/>
                <a:ext cx="5605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96B9D5-0882-4A45-BC7C-CFF7D9FD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23" y="2892414"/>
                <a:ext cx="560538" cy="461665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742A63-5C92-1C41-BFD3-EF48A631598B}"/>
              </a:ext>
            </a:extLst>
          </p:cNvPr>
          <p:cNvCxnSpPr>
            <a:cxnSpLocks/>
          </p:cNvCxnSpPr>
          <p:nvPr/>
        </p:nvCxnSpPr>
        <p:spPr>
          <a:xfrm>
            <a:off x="6880881" y="3284396"/>
            <a:ext cx="0" cy="23960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7B0F99-9CBE-894C-A6D0-B1E2C0E3A195}"/>
              </a:ext>
            </a:extLst>
          </p:cNvPr>
          <p:cNvCxnSpPr>
            <a:cxnSpLocks/>
          </p:cNvCxnSpPr>
          <p:nvPr/>
        </p:nvCxnSpPr>
        <p:spPr>
          <a:xfrm flipH="1">
            <a:off x="6851702" y="5680455"/>
            <a:ext cx="2839483" cy="0"/>
          </a:xfrm>
          <a:prstGeom prst="line">
            <a:avLst/>
          </a:prstGeom>
          <a:ln w="7620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0CC8AA3B-D07E-2447-832A-9AFE29365332}"/>
              </a:ext>
            </a:extLst>
          </p:cNvPr>
          <p:cNvCxnSpPr>
            <a:cxnSpLocks/>
          </p:cNvCxnSpPr>
          <p:nvPr/>
        </p:nvCxnSpPr>
        <p:spPr>
          <a:xfrm rot="5400000">
            <a:off x="7384940" y="2999051"/>
            <a:ext cx="3231990" cy="2080550"/>
          </a:xfrm>
          <a:prstGeom prst="curvedConnector3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4F6C15-74C3-7C4C-AB87-05B639793D6A}"/>
              </a:ext>
            </a:extLst>
          </p:cNvPr>
          <p:cNvSpPr txBox="1"/>
          <p:nvPr/>
        </p:nvSpPr>
        <p:spPr>
          <a:xfrm>
            <a:off x="7482796" y="1363720"/>
            <a:ext cx="464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were no walls, this would be the path to goal: straight down, then straight right.</a:t>
            </a:r>
          </a:p>
        </p:txBody>
      </p:sp>
    </p:spTree>
    <p:extLst>
      <p:ext uri="{BB962C8B-B14F-4D97-AF65-F5344CB8AC3E}">
        <p14:creationId xmlns:p14="http://schemas.microsoft.com/office/powerpoint/2010/main" val="7065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Search heuristics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Greedy best-first search: minimum h(n)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A* optimal search: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7D40-B2A7-6449-96CF-129D80881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7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1450</Words>
  <Application>Microsoft Macintosh PowerPoint</Application>
  <PresentationFormat>Widescreen</PresentationFormat>
  <Paragraphs>166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Lecture 4: Search informed by lookahead heuristics: Greedy Search, A*</vt:lpstr>
      <vt:lpstr>Outline of lecture</vt:lpstr>
      <vt:lpstr>Review: DFS and BFS</vt:lpstr>
      <vt:lpstr>Why don’t we just measure…</vt:lpstr>
      <vt:lpstr>Why not choose the node CLOSEST TO GOAL?</vt:lpstr>
      <vt:lpstr>We don’t know which state is closest to goal</vt:lpstr>
      <vt:lpstr>Search heuristics: estimates of distance-to-goal</vt:lpstr>
      <vt:lpstr>Example heuristic: Manhattan distance</vt:lpstr>
      <vt:lpstr>Outline of lecture</vt:lpstr>
      <vt:lpstr>Greedy Best-First Search</vt:lpstr>
      <vt:lpstr>Greedy Search Example</vt:lpstr>
      <vt:lpstr>Greedy Search Example</vt:lpstr>
      <vt:lpstr>The problem with Greedy Search</vt:lpstr>
      <vt:lpstr>The problem with Greedy Search</vt:lpstr>
      <vt:lpstr>The problem with Greedy Search</vt:lpstr>
      <vt:lpstr>PowerPoint Presentation</vt:lpstr>
      <vt:lpstr>Outline of lecture</vt:lpstr>
      <vt:lpstr>The problem with Greedy Search</vt:lpstr>
      <vt:lpstr>The problem with Greedy Search</vt:lpstr>
      <vt:lpstr>A* notation</vt:lpstr>
      <vt:lpstr>Smart Greedy Search</vt:lpstr>
      <vt:lpstr>“Almost-A* Search”</vt:lpstr>
      <vt:lpstr>Admissible heuristic</vt:lpstr>
      <vt:lpstr>A* Search</vt:lpstr>
      <vt:lpstr>BFS vs. A* Search The heuristic h(n)=Manhattan distance favors nodes on the main diagonal.  Those nodes all have the same g(n)+h(n), so A* evaluates them first.</vt:lpstr>
      <vt:lpstr>Example A* Search: Manhattan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Search informed by lookahead heuristics Greedy, Admissible A*, Consistent A*</dc:title>
  <dc:creator>Hasegawa-Johnson, Mark Allan</dc:creator>
  <cp:lastModifiedBy>Hasegawa-Johnson, Mark Allan</cp:lastModifiedBy>
  <cp:revision>55</cp:revision>
  <cp:lastPrinted>2019-02-22T01:59:29Z</cp:lastPrinted>
  <dcterms:created xsi:type="dcterms:W3CDTF">2019-01-23T20:39:27Z</dcterms:created>
  <dcterms:modified xsi:type="dcterms:W3CDTF">2020-01-27T16:26:43Z</dcterms:modified>
</cp:coreProperties>
</file>