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5" r:id="rId3"/>
    <p:sldId id="258" r:id="rId4"/>
    <p:sldId id="259" r:id="rId5"/>
    <p:sldId id="260" r:id="rId6"/>
    <p:sldId id="298" r:id="rId7"/>
    <p:sldId id="261" r:id="rId8"/>
    <p:sldId id="262" r:id="rId9"/>
    <p:sldId id="297" r:id="rId10"/>
    <p:sldId id="294" r:id="rId11"/>
    <p:sldId id="296" r:id="rId12"/>
    <p:sldId id="300" r:id="rId13"/>
    <p:sldId id="301" r:id="rId14"/>
    <p:sldId id="311" r:id="rId15"/>
    <p:sldId id="303" r:id="rId16"/>
    <p:sldId id="304" r:id="rId17"/>
    <p:sldId id="306" r:id="rId18"/>
    <p:sldId id="268" r:id="rId19"/>
    <p:sldId id="269" r:id="rId20"/>
    <p:sldId id="307" r:id="rId21"/>
    <p:sldId id="308" r:id="rId22"/>
    <p:sldId id="309" r:id="rId23"/>
    <p:sldId id="310" r:id="rId24"/>
    <p:sldId id="312" r:id="rId25"/>
    <p:sldId id="313" r:id="rId26"/>
    <p:sldId id="314" r:id="rId27"/>
    <p:sldId id="316" r:id="rId28"/>
    <p:sldId id="317" r:id="rId29"/>
    <p:sldId id="318" r:id="rId30"/>
    <p:sldId id="319" r:id="rId31"/>
    <p:sldId id="320" r:id="rId32"/>
    <p:sldId id="322" r:id="rId33"/>
    <p:sldId id="323" r:id="rId34"/>
  </p:sldIdLst>
  <p:sldSz cx="12192000" cy="6858000"/>
  <p:notesSz cx="7315200" cy="9601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34" d="100"/>
          <a:sy n="134" d="100"/>
        </p:scale>
        <p:origin x="-27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5AD09AB-C10E-4E6A-8FA5-73A37DEF1085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63C5F5-DF51-48BC-B2F7-9A8BEE715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3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9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7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8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7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85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8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2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10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58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67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6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7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2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5637-4BF9-4D65-B307-46A76C7EB2C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82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809946"/>
          </a:xfrm>
        </p:spPr>
        <p:txBody>
          <a:bodyPr/>
          <a:lstStyle/>
          <a:p>
            <a:r>
              <a:rPr kumimoji="1" lang="en-US" altLang="ja-JP" dirty="0"/>
              <a:t>CS440/ECE 448 Lecture 2:</a:t>
            </a:r>
            <a:br>
              <a:rPr kumimoji="1" lang="en-US" altLang="ja-JP" dirty="0"/>
            </a:br>
            <a:r>
              <a:rPr lang="en-US" altLang="ja-JP" dirty="0"/>
              <a:t>Search Intro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94" y="1575276"/>
            <a:ext cx="4659984" cy="772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1800" dirty="0"/>
              <a:t>Slides by Svetlana Lazebnik, 9/2016</a:t>
            </a:r>
          </a:p>
          <a:p>
            <a:pPr algn="l"/>
            <a:r>
              <a:rPr lang="en-US" altLang="ja-JP" sz="1800" dirty="0"/>
              <a:t>Modified by Mark Hasegawa-Johnson, 1/2020</a:t>
            </a:r>
            <a:endParaRPr kumimoji="1" lang="ja-JP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347276"/>
            <a:ext cx="65627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Complexity of the State Space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91" y="1602557"/>
            <a:ext cx="10618509" cy="457440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State Space of Romania problem: size = # cities</a:t>
            </a:r>
          </a:p>
          <a:p>
            <a:pPr lvl="1"/>
            <a:r>
              <a:rPr lang="en-US" altLang="ja-JP" dirty="0"/>
              <a:t>State space is linear in the size of the world</a:t>
            </a:r>
          </a:p>
          <a:p>
            <a:pPr lvl="1"/>
            <a:r>
              <a:rPr kumimoji="1" lang="en-US" altLang="ja-JP" dirty="0"/>
              <a:t>A search algorithm that examines every possible state is reasonable</a:t>
            </a:r>
          </a:p>
          <a:p>
            <a:r>
              <a:rPr lang="en-US" altLang="ja-JP" dirty="0"/>
              <a:t>State Space of Traveling Salesman problem: size = 2^(#cities)</a:t>
            </a:r>
          </a:p>
          <a:p>
            <a:pPr lvl="1"/>
            <a:r>
              <a:rPr kumimoji="1" lang="en-US" altLang="ja-JP" dirty="0"/>
              <a:t>State space is exponential in the size of the world</a:t>
            </a:r>
          </a:p>
          <a:p>
            <a:pPr lvl="1"/>
            <a:r>
              <a:rPr lang="en-US" altLang="ja-JP" dirty="0"/>
              <a:t>A search algorithm that examines every possible state is unreasonable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074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turn ANY problem into a SEARCH problem: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Initial state, goal state, transition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Actions, path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 algorithm for solving search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First data structure: frontier (a 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Second data structure: a search tree (a directed graph)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Third data structure: explored (a dictionary)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0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BD89E-8931-5847-9DA1-1567675E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data structure: Frontier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B99A6B-BC8B-0441-8486-CA7E351A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Frontier set = set of states that you know how to reach, but you haven’t yet tested to see what comes next after those states</a:t>
            </a:r>
          </a:p>
          <a:p>
            <a:r>
              <a:rPr lang="en-US" dirty="0"/>
              <a:t>Initially: FRONTIER = { </a:t>
            </a:r>
            <a:r>
              <a:rPr lang="en-US" dirty="0" err="1"/>
              <a:t>initial_state</a:t>
            </a:r>
            <a:r>
              <a:rPr lang="en-US" dirty="0"/>
              <a:t> }</a:t>
            </a:r>
          </a:p>
          <a:p>
            <a:r>
              <a:rPr lang="en-US" dirty="0"/>
              <a:t>First step in the search: figure out which states you can reach from the </a:t>
            </a:r>
            <a:r>
              <a:rPr lang="en-US" dirty="0" err="1"/>
              <a:t>initial_state</a:t>
            </a:r>
            <a:r>
              <a:rPr lang="en-US" dirty="0"/>
              <a:t>, add them to the FRONTIER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6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0</a:t>
            </a:r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8164" y="1690688"/>
            <a:ext cx="8449400" cy="5077641"/>
          </a:xfrm>
          <a:prstGeom prst="rect">
            <a:avLst/>
          </a:prstGeom>
          <a:noFill/>
          <a:ln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1362" y="770550"/>
            <a:ext cx="7206175" cy="594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Frontier = { Arad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1</a:t>
            </a:r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8164" y="1690688"/>
            <a:ext cx="8449400" cy="5077641"/>
          </a:xfrm>
          <a:prstGeom prst="rect">
            <a:avLst/>
          </a:prstGeom>
          <a:noFill/>
          <a:ln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1362" y="770550"/>
            <a:ext cx="7206175" cy="594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Frontier = { Sibiu, Timisoara, </a:t>
            </a:r>
            <a:r>
              <a:rPr lang="en-US" dirty="0" err="1"/>
              <a:t>Zerind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6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BD89E-8931-5847-9DA1-1567675E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data structure: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B99A6B-BC8B-0441-8486-CA7E351A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= directed graph of nodes</a:t>
            </a:r>
          </a:p>
          <a:p>
            <a:r>
              <a:rPr lang="en-US" dirty="0"/>
              <a:t>Node = ( </a:t>
            </a:r>
            <a:r>
              <a:rPr lang="en-US" dirty="0" err="1"/>
              <a:t>world_state</a:t>
            </a:r>
            <a:r>
              <a:rPr lang="en-US" dirty="0"/>
              <a:t>, </a:t>
            </a:r>
            <a:r>
              <a:rPr lang="en-US" dirty="0" err="1"/>
              <a:t>parent_node</a:t>
            </a:r>
            <a:r>
              <a:rPr lang="en-US" dirty="0"/>
              <a:t>, </a:t>
            </a:r>
            <a:r>
              <a:rPr lang="en-US" dirty="0" err="1"/>
              <a:t>path_cost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3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45464"/>
            <a:ext cx="5897880" cy="1280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Frontier: { Arad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004B4FB8-AB53-2049-9777-B2C6F9E74786}"/>
              </a:ext>
            </a:extLst>
          </p:cNvPr>
          <p:cNvSpPr/>
          <p:nvPr/>
        </p:nvSpPr>
        <p:spPr>
          <a:xfrm>
            <a:off x="7554348" y="1266091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</p:spTree>
    <p:extLst>
      <p:ext uri="{BB962C8B-B14F-4D97-AF65-F5344CB8AC3E}">
        <p14:creationId xmlns:p14="http://schemas.microsoft.com/office/powerpoint/2010/main" val="162969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45464"/>
            <a:ext cx="5897880" cy="1280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Frontier: { Sibiu, </a:t>
            </a:r>
            <a:r>
              <a:rPr lang="en-US" dirty="0" err="1"/>
              <a:t>Zerind</a:t>
            </a:r>
            <a:r>
              <a:rPr lang="en-US" dirty="0"/>
              <a:t>, Timisoara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004B4FB8-AB53-2049-9777-B2C6F9E74786}"/>
              </a:ext>
            </a:extLst>
          </p:cNvPr>
          <p:cNvSpPr/>
          <p:nvPr/>
        </p:nvSpPr>
        <p:spPr>
          <a:xfrm>
            <a:off x="7554348" y="1266091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306A1E8B-0668-C04F-B0B3-809574245D1F}"/>
              </a:ext>
            </a:extLst>
          </p:cNvPr>
          <p:cNvSpPr/>
          <p:nvPr/>
        </p:nvSpPr>
        <p:spPr>
          <a:xfrm>
            <a:off x="3373897" y="258610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FDD39FC-2FCA-B544-9E06-8E77127B5FDE}"/>
              </a:ext>
            </a:extLst>
          </p:cNvPr>
          <p:cNvSpPr/>
          <p:nvPr/>
        </p:nvSpPr>
        <p:spPr>
          <a:xfrm>
            <a:off x="6002211" y="2597831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A40A99F-2D1C-4444-8C78-3AEB517186EB}"/>
              </a:ext>
            </a:extLst>
          </p:cNvPr>
          <p:cNvSpPr/>
          <p:nvPr/>
        </p:nvSpPr>
        <p:spPr>
          <a:xfrm>
            <a:off x="9052557" y="2609555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ED0A460-1C8B-2C46-8FFD-A7DBCC8E9BE3}"/>
              </a:ext>
            </a:extLst>
          </p:cNvPr>
          <p:cNvCxnSpPr>
            <a:cxnSpLocks/>
            <a:stCxn id="3" idx="4"/>
            <a:endCxn id="6" idx="7"/>
          </p:cNvCxnSpPr>
          <p:nvPr/>
        </p:nvCxnSpPr>
        <p:spPr>
          <a:xfrm flipH="1">
            <a:off x="5439192" y="1828799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97E1C2D-2078-AA45-AE93-1FBA33481B58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 flipH="1">
            <a:off x="7462879" y="1828799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E5B6343-8F6C-8848-AA21-586500BF24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754736" y="1825625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11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993"/>
          </a:xfrm>
        </p:spPr>
        <p:txBody>
          <a:bodyPr/>
          <a:lstStyle/>
          <a:p>
            <a:r>
              <a:rPr lang="en-US" dirty="0"/>
              <a:t>Tree Search: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17" y="1375118"/>
            <a:ext cx="11141611" cy="54828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SEARCH for an optimal solution</a:t>
            </a:r>
          </a:p>
          <a:p>
            <a:pPr lvl="1"/>
            <a:r>
              <a:rPr lang="en-US" dirty="0"/>
              <a:t>Maintain a </a:t>
            </a:r>
            <a:r>
              <a:rPr lang="en-US" b="1" dirty="0"/>
              <a:t>frontier</a:t>
            </a:r>
            <a:r>
              <a:rPr lang="en-US" dirty="0"/>
              <a:t> of unexpanded states, and a </a:t>
            </a:r>
            <a:r>
              <a:rPr lang="en-US" b="1" dirty="0"/>
              <a:t>tree</a:t>
            </a:r>
            <a:r>
              <a:rPr lang="en-US" dirty="0"/>
              <a:t> showing all known paths</a:t>
            </a:r>
          </a:p>
          <a:p>
            <a:pPr lvl="1"/>
            <a:r>
              <a:rPr lang="en-US" dirty="0"/>
              <a:t>At each step, pick a state from the frontier to </a:t>
            </a:r>
            <a:r>
              <a:rPr lang="en-US" b="1" dirty="0"/>
              <a:t>expand:</a:t>
            </a:r>
          </a:p>
          <a:p>
            <a:pPr lvl="2"/>
            <a:r>
              <a:rPr lang="en-US" dirty="0"/>
              <a:t>Check to see whether or not this state is the goal state.  If so, DONE!</a:t>
            </a:r>
          </a:p>
          <a:p>
            <a:pPr lvl="2"/>
            <a:r>
              <a:rPr lang="en-US" dirty="0"/>
              <a:t>If not, then list all of the states you can reach from this state, add them to the frontier, and add them to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BACK-TRACE: go back up the tree; list, in reverse order, all of the actions you need to perform in order to reach the goal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ACT: the agent reads off the sequence of necessary actions, in order, and does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411070"/>
            <a:ext cx="5943603" cy="56755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“What if” tree of sequences of actions and outcomes</a:t>
            </a:r>
          </a:p>
          <a:p>
            <a:pPr>
              <a:lnSpc>
                <a:spcPct val="120000"/>
              </a:lnSpc>
            </a:pPr>
            <a:r>
              <a:rPr lang="en-US" dirty="0"/>
              <a:t>The root node corresponds to the starting state</a:t>
            </a:r>
          </a:p>
          <a:p>
            <a:pPr>
              <a:lnSpc>
                <a:spcPct val="120000"/>
              </a:lnSpc>
            </a:pPr>
            <a:r>
              <a:rPr lang="en-US" dirty="0"/>
              <a:t>The children of a node correspond to the </a:t>
            </a:r>
            <a:r>
              <a:rPr lang="en-US" b="1" dirty="0"/>
              <a:t>successor states</a:t>
            </a:r>
            <a:r>
              <a:rPr lang="en-US" dirty="0"/>
              <a:t> of that node’s state</a:t>
            </a:r>
          </a:p>
          <a:p>
            <a:pPr>
              <a:lnSpc>
                <a:spcPct val="120000"/>
              </a:lnSpc>
            </a:pPr>
            <a:r>
              <a:rPr lang="en-US" dirty="0"/>
              <a:t>A path through the tree corresponds to a sequence of actions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solution is a path ending in the goal state</a:t>
            </a:r>
          </a:p>
          <a:p>
            <a:pPr>
              <a:lnSpc>
                <a:spcPct val="120000"/>
              </a:lnSpc>
            </a:pPr>
            <a:r>
              <a:rPr lang="en-US" dirty="0"/>
              <a:t>Nodes vs.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state is a representation of the world, </a:t>
            </a:r>
            <a:br>
              <a:rPr lang="en-US" dirty="0"/>
            </a:br>
            <a:r>
              <a:rPr lang="en-US" dirty="0"/>
              <a:t>while a node is a data structure that is </a:t>
            </a:r>
            <a:br>
              <a:rPr lang="en-US" dirty="0"/>
            </a:br>
            <a:r>
              <a:rPr lang="en-US" dirty="0"/>
              <a:t>part of the search tree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Node has to keep pointer to parent, path cost, possibly other info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2801" y="1411070"/>
            <a:ext cx="3200403" cy="4380131"/>
            <a:chOff x="2362200" y="1792069"/>
            <a:chExt cx="3200403" cy="4380131"/>
          </a:xfrm>
        </p:grpSpPr>
        <p:sp>
          <p:nvSpPr>
            <p:cNvPr id="9" name="TextBox 8"/>
            <p:cNvSpPr txBox="1"/>
            <p:nvPr/>
          </p:nvSpPr>
          <p:spPr>
            <a:xfrm>
              <a:off x="2667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0012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812" y="35814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3955863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346262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949480" y="4670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62200" y="58674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2492283" y="5432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4533900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3924300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06680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092484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4549683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702084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5159283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08970" y="1792069"/>
              <a:ext cx="1096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Starting state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6088" y="3048000"/>
              <a:ext cx="1226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Successor state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5200" y="2590800"/>
              <a:ext cx="811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67000" y="5802868"/>
              <a:ext cx="1128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Goal state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100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6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to turn ANY problem into a SEARCH problem: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 state, goal state, transition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Actions, path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 algorithm for solving search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First data structure: a frontier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Second data structure: a search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Third data structure: a “visited states” list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3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vs. States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8373" y="1411071"/>
            <a:ext cx="5943603" cy="5446930"/>
          </a:xfrm>
        </p:spPr>
        <p:txBody>
          <a:bodyPr>
            <a:normAutofit/>
          </a:bodyPr>
          <a:lstStyle/>
          <a:p>
            <a:r>
              <a:rPr lang="en-US" dirty="0"/>
              <a:t>State = description of the world</a:t>
            </a:r>
          </a:p>
          <a:p>
            <a:pPr lvl="1"/>
            <a:r>
              <a:rPr lang="en-US" dirty="0"/>
              <a:t>Must have enough detail to decide whether or not you’re currently in the initial state</a:t>
            </a:r>
          </a:p>
          <a:p>
            <a:pPr lvl="1"/>
            <a:r>
              <a:rPr lang="en-US" dirty="0"/>
              <a:t>Must have enough detail to decide whether or not you’ve reached the goal state</a:t>
            </a:r>
          </a:p>
          <a:p>
            <a:pPr lvl="1"/>
            <a:r>
              <a:rPr lang="en-US" dirty="0"/>
              <a:t>Often but not always: “defining the state” and “defining the transition model” are the same thing</a:t>
            </a:r>
          </a:p>
          <a:p>
            <a:r>
              <a:rPr lang="en-US" dirty="0"/>
              <a:t>Node = a point in the search tree</a:t>
            </a:r>
          </a:p>
          <a:p>
            <a:pPr lvl="1"/>
            <a:r>
              <a:rPr lang="en-US" dirty="0"/>
              <a:t>Knows the ID of its STATE</a:t>
            </a:r>
          </a:p>
          <a:p>
            <a:pPr lvl="1"/>
            <a:r>
              <a:rPr lang="en-US" dirty="0"/>
              <a:t>Knows the ID of its PARENT NODE</a:t>
            </a:r>
          </a:p>
          <a:p>
            <a:pPr lvl="1"/>
            <a:r>
              <a:rPr lang="en-US" dirty="0"/>
              <a:t>Knows the COST of the path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2801" y="1411070"/>
            <a:ext cx="3200403" cy="4380131"/>
            <a:chOff x="2362200" y="1792069"/>
            <a:chExt cx="3200403" cy="4380131"/>
          </a:xfrm>
        </p:grpSpPr>
        <p:sp>
          <p:nvSpPr>
            <p:cNvPr id="9" name="TextBox 8"/>
            <p:cNvSpPr txBox="1"/>
            <p:nvPr/>
          </p:nvSpPr>
          <p:spPr>
            <a:xfrm>
              <a:off x="2667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0012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812" y="35814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3955863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346262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949480" y="4670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62200" y="58674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2492283" y="5432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4533900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3924300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06680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092484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4549683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702084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5159283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08970" y="1792069"/>
              <a:ext cx="1096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Starting state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6088" y="3048000"/>
              <a:ext cx="1226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Successor state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5200" y="2590800"/>
              <a:ext cx="811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67000" y="5802868"/>
              <a:ext cx="1128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Goal state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100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6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680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45464"/>
            <a:ext cx="5897880" cy="1280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Frontier: { Sibiu, </a:t>
            </a:r>
            <a:r>
              <a:rPr lang="en-US" dirty="0" err="1"/>
              <a:t>Zerind</a:t>
            </a:r>
            <a:r>
              <a:rPr lang="en-US" dirty="0"/>
              <a:t>, Timisoara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004B4FB8-AB53-2049-9777-B2C6F9E74786}"/>
              </a:ext>
            </a:extLst>
          </p:cNvPr>
          <p:cNvSpPr/>
          <p:nvPr/>
        </p:nvSpPr>
        <p:spPr>
          <a:xfrm>
            <a:off x="7554348" y="1266091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306A1E8B-0668-C04F-B0B3-809574245D1F}"/>
              </a:ext>
            </a:extLst>
          </p:cNvPr>
          <p:cNvSpPr/>
          <p:nvPr/>
        </p:nvSpPr>
        <p:spPr>
          <a:xfrm>
            <a:off x="3373897" y="258610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FDD39FC-2FCA-B544-9E06-8E77127B5FDE}"/>
              </a:ext>
            </a:extLst>
          </p:cNvPr>
          <p:cNvSpPr/>
          <p:nvPr/>
        </p:nvSpPr>
        <p:spPr>
          <a:xfrm>
            <a:off x="6002211" y="2597831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A40A99F-2D1C-4444-8C78-3AEB517186EB}"/>
              </a:ext>
            </a:extLst>
          </p:cNvPr>
          <p:cNvSpPr/>
          <p:nvPr/>
        </p:nvSpPr>
        <p:spPr>
          <a:xfrm>
            <a:off x="9052557" y="2609555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ED0A460-1C8B-2C46-8FFD-A7DBCC8E9BE3}"/>
              </a:ext>
            </a:extLst>
          </p:cNvPr>
          <p:cNvCxnSpPr>
            <a:cxnSpLocks/>
            <a:stCxn id="3" idx="4"/>
            <a:endCxn id="6" idx="7"/>
          </p:cNvCxnSpPr>
          <p:nvPr/>
        </p:nvCxnSpPr>
        <p:spPr>
          <a:xfrm flipH="1">
            <a:off x="5439192" y="1828799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97E1C2D-2078-AA45-AE93-1FBA33481B58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 flipH="1">
            <a:off x="7462879" y="1828799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E5B6343-8F6C-8848-AA21-586500BF24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754736" y="1825625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0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2</a:t>
            </a:r>
            <a:br>
              <a:rPr lang="en-US" dirty="0"/>
            </a:br>
            <a:r>
              <a:rPr lang="en-US" dirty="0"/>
              <a:t>Expand Sibiu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45464"/>
            <a:ext cx="5897880" cy="1280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Frontier: { </a:t>
            </a:r>
            <a:r>
              <a:rPr lang="en-US" u="sng" dirty="0"/>
              <a:t>Sibiu</a:t>
            </a:r>
            <a:r>
              <a:rPr lang="en-US" dirty="0"/>
              <a:t>, </a:t>
            </a:r>
            <a:r>
              <a:rPr lang="en-US" dirty="0" err="1"/>
              <a:t>Zerind</a:t>
            </a:r>
            <a:r>
              <a:rPr lang="en-US" dirty="0"/>
              <a:t>, Timisoara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004B4FB8-AB53-2049-9777-B2C6F9E74786}"/>
              </a:ext>
            </a:extLst>
          </p:cNvPr>
          <p:cNvSpPr/>
          <p:nvPr/>
        </p:nvSpPr>
        <p:spPr>
          <a:xfrm>
            <a:off x="7554348" y="1266091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306A1E8B-0668-C04F-B0B3-809574245D1F}"/>
              </a:ext>
            </a:extLst>
          </p:cNvPr>
          <p:cNvSpPr/>
          <p:nvPr/>
        </p:nvSpPr>
        <p:spPr>
          <a:xfrm>
            <a:off x="3373897" y="2586108"/>
            <a:ext cx="2419644" cy="562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FDD39FC-2FCA-B544-9E06-8E77127B5FDE}"/>
              </a:ext>
            </a:extLst>
          </p:cNvPr>
          <p:cNvSpPr/>
          <p:nvPr/>
        </p:nvSpPr>
        <p:spPr>
          <a:xfrm>
            <a:off x="6002211" y="2597831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A40A99F-2D1C-4444-8C78-3AEB517186EB}"/>
              </a:ext>
            </a:extLst>
          </p:cNvPr>
          <p:cNvSpPr/>
          <p:nvPr/>
        </p:nvSpPr>
        <p:spPr>
          <a:xfrm>
            <a:off x="9052557" y="2609555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ED0A460-1C8B-2C46-8FFD-A7DBCC8E9BE3}"/>
              </a:ext>
            </a:extLst>
          </p:cNvPr>
          <p:cNvCxnSpPr>
            <a:cxnSpLocks/>
            <a:stCxn id="3" idx="4"/>
            <a:endCxn id="6" idx="7"/>
          </p:cNvCxnSpPr>
          <p:nvPr/>
        </p:nvCxnSpPr>
        <p:spPr>
          <a:xfrm flipH="1">
            <a:off x="5439192" y="1828799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97E1C2D-2078-AA45-AE93-1FBA33481B58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 flipH="1">
            <a:off x="7462879" y="1828799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E5B6343-8F6C-8848-AA21-586500BF24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754736" y="1825625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5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2</a:t>
            </a:r>
            <a:br>
              <a:rPr lang="en-US" dirty="0"/>
            </a:br>
            <a:r>
              <a:rPr lang="en-US" dirty="0"/>
              <a:t>Expanded Sibiu</a:t>
            </a:r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004B4FB8-AB53-2049-9777-B2C6F9E74786}"/>
              </a:ext>
            </a:extLst>
          </p:cNvPr>
          <p:cNvSpPr/>
          <p:nvPr/>
        </p:nvSpPr>
        <p:spPr>
          <a:xfrm>
            <a:off x="7554348" y="1266091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FDD39FC-2FCA-B544-9E06-8E77127B5FDE}"/>
              </a:ext>
            </a:extLst>
          </p:cNvPr>
          <p:cNvSpPr/>
          <p:nvPr/>
        </p:nvSpPr>
        <p:spPr>
          <a:xfrm>
            <a:off x="6002211" y="2597831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A40A99F-2D1C-4444-8C78-3AEB517186EB}"/>
              </a:ext>
            </a:extLst>
          </p:cNvPr>
          <p:cNvSpPr/>
          <p:nvPr/>
        </p:nvSpPr>
        <p:spPr>
          <a:xfrm>
            <a:off x="9052557" y="2609555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ED0A460-1C8B-2C46-8FFD-A7DBCC8E9BE3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5439192" y="1828799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97E1C2D-2078-AA45-AE93-1FBA33481B58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 flipH="1">
            <a:off x="7462879" y="1828799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E5B6343-8F6C-8848-AA21-586500BF24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754736" y="1825625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92168D5-2834-7147-A4B7-F246BAC32D03}"/>
              </a:ext>
            </a:extLst>
          </p:cNvPr>
          <p:cNvSpPr/>
          <p:nvPr/>
        </p:nvSpPr>
        <p:spPr>
          <a:xfrm>
            <a:off x="3373897" y="258610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71B84C6-8FAD-D44C-8101-97958FF316F6}"/>
              </a:ext>
            </a:extLst>
          </p:cNvPr>
          <p:cNvSpPr/>
          <p:nvPr/>
        </p:nvSpPr>
        <p:spPr>
          <a:xfrm>
            <a:off x="290728" y="4581373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Oradea, 291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237D8E5-91D2-944A-948E-48A5B65DCB91}"/>
              </a:ext>
            </a:extLst>
          </p:cNvPr>
          <p:cNvSpPr/>
          <p:nvPr/>
        </p:nvSpPr>
        <p:spPr>
          <a:xfrm>
            <a:off x="3045654" y="4607167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280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CDC0F39-EF20-1B4B-8631-083D573E091B}"/>
              </a:ext>
            </a:extLst>
          </p:cNvPr>
          <p:cNvSpPr/>
          <p:nvPr/>
        </p:nvSpPr>
        <p:spPr>
          <a:xfrm>
            <a:off x="5617694" y="4604822"/>
            <a:ext cx="376545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220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C61E8832-BDC8-4A41-ABC7-DCC31A1626F6}"/>
              </a:ext>
            </a:extLst>
          </p:cNvPr>
          <p:cNvSpPr/>
          <p:nvPr/>
        </p:nvSpPr>
        <p:spPr>
          <a:xfrm>
            <a:off x="9582439" y="4602475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456DC5A-17D6-9845-9318-5491EE7C8E3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1500550" y="3148816"/>
            <a:ext cx="3083169" cy="14325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56C7A9B-3D0B-D040-A118-9217CAA7B3A6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4255476" y="3148816"/>
            <a:ext cx="328243" cy="14583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5BE7269-D5B4-3A48-912C-0A8CA04CCED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83719" y="3172263"/>
            <a:ext cx="2916704" cy="14325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412C4C66-0A0F-514C-A77F-C5DA3BC673F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583719" y="3160539"/>
            <a:ext cx="6256609" cy="1441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9192" y="278178"/>
            <a:ext cx="6630888" cy="17100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Frontier: { </a:t>
            </a:r>
            <a:r>
              <a:rPr lang="en-US" dirty="0" err="1"/>
              <a:t>Zerind</a:t>
            </a:r>
            <a:r>
              <a:rPr lang="en-US" dirty="0"/>
              <a:t>, Timisoara, Oradea, Arad, </a:t>
            </a:r>
          </a:p>
          <a:p>
            <a:pPr marL="0" indent="0">
              <a:buNone/>
            </a:pP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9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993"/>
          </a:xfrm>
        </p:spPr>
        <p:txBody>
          <a:bodyPr/>
          <a:lstStyle/>
          <a:p>
            <a:r>
              <a:rPr lang="en-US" dirty="0"/>
              <a:t>Tree Search: Computational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17" y="1375118"/>
            <a:ext cx="11141611" cy="5482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an EXPLORED set</a:t>
            </a:r>
          </a:p>
          <a:p>
            <a:pPr lvl="1"/>
            <a:r>
              <a:rPr lang="en-US" dirty="0"/>
              <a:t>b = “branching factor” = max # states you can reach from any given state</a:t>
            </a:r>
          </a:p>
          <a:p>
            <a:pPr lvl="1"/>
            <a:r>
              <a:rPr lang="en-US" dirty="0"/>
              <a:t>d = “depth” = # layers in the tree (# moves that you have made)</a:t>
            </a:r>
          </a:p>
          <a:p>
            <a:pPr lvl="1"/>
            <a:r>
              <a:rPr lang="en-US" dirty="0"/>
              <a:t>Without an explored set: complexity = O{</a:t>
            </a:r>
            <a:r>
              <a:rPr lang="en-US" dirty="0" err="1"/>
              <a:t>b^d</a:t>
            </a:r>
            <a:r>
              <a:rPr lang="en-US" dirty="0"/>
              <a:t>}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 keep track of the states you have explored</a:t>
            </a:r>
          </a:p>
          <a:p>
            <a:pPr lvl="1"/>
            <a:r>
              <a:rPr lang="en-US" dirty="0"/>
              <a:t>When you expand a state, you get the list of its possible child states</a:t>
            </a:r>
          </a:p>
          <a:p>
            <a:pPr lvl="1"/>
            <a:r>
              <a:rPr lang="en-US" dirty="0"/>
              <a:t>ONLY IF a child state is not already explored, put it on the frontier, and put it on the explored set.</a:t>
            </a:r>
          </a:p>
          <a:p>
            <a:pPr lvl="1"/>
            <a:r>
              <a:rPr lang="en-US" dirty="0"/>
              <a:t>Result: complexity = min(O{</a:t>
            </a:r>
            <a:r>
              <a:rPr lang="en-US" dirty="0" err="1"/>
              <a:t>b^d</a:t>
            </a:r>
            <a:r>
              <a:rPr lang="en-US" dirty="0"/>
              <a:t>}, O{# possible world states})</a:t>
            </a:r>
          </a:p>
        </p:txBody>
      </p:sp>
    </p:spTree>
    <p:extLst>
      <p:ext uri="{BB962C8B-B14F-4D97-AF65-F5344CB8AC3E}">
        <p14:creationId xmlns:p14="http://schemas.microsoft.com/office/powerpoint/2010/main" val="2766759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3771"/>
            <a:ext cx="5897880" cy="1761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Frontier: { Arad }</a:t>
            </a:r>
          </a:p>
          <a:p>
            <a:pPr marL="0" indent="0">
              <a:buNone/>
            </a:pPr>
            <a:r>
              <a:rPr lang="en-US" dirty="0"/>
              <a:t>Explored: { Arad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004B4FB8-AB53-2049-9777-B2C6F9E74786}"/>
              </a:ext>
            </a:extLst>
          </p:cNvPr>
          <p:cNvSpPr/>
          <p:nvPr/>
        </p:nvSpPr>
        <p:spPr>
          <a:xfrm>
            <a:off x="7554348" y="1434905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</p:spTree>
    <p:extLst>
      <p:ext uri="{BB962C8B-B14F-4D97-AF65-F5344CB8AC3E}">
        <p14:creationId xmlns:p14="http://schemas.microsoft.com/office/powerpoint/2010/main" val="342043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9707"/>
            <a:ext cx="5897880" cy="11793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Frontier: { Sibiu, </a:t>
            </a:r>
            <a:r>
              <a:rPr lang="en-US" dirty="0" err="1"/>
              <a:t>Zerind</a:t>
            </a:r>
            <a:r>
              <a:rPr lang="en-US" dirty="0"/>
              <a:t>, Timisoara }</a:t>
            </a:r>
          </a:p>
          <a:p>
            <a:pPr marL="0" indent="0">
              <a:buNone/>
            </a:pPr>
            <a:r>
              <a:rPr lang="en-US" dirty="0"/>
              <a:t>Explored: { Arad, Sibiu, </a:t>
            </a:r>
            <a:r>
              <a:rPr lang="en-US" dirty="0" err="1"/>
              <a:t>Zerind</a:t>
            </a:r>
            <a:r>
              <a:rPr lang="en-US" dirty="0"/>
              <a:t>, Timisoara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004B4FB8-AB53-2049-9777-B2C6F9E74786}"/>
              </a:ext>
            </a:extLst>
          </p:cNvPr>
          <p:cNvSpPr/>
          <p:nvPr/>
        </p:nvSpPr>
        <p:spPr>
          <a:xfrm>
            <a:off x="7554348" y="1266091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306A1E8B-0668-C04F-B0B3-809574245D1F}"/>
              </a:ext>
            </a:extLst>
          </p:cNvPr>
          <p:cNvSpPr/>
          <p:nvPr/>
        </p:nvSpPr>
        <p:spPr>
          <a:xfrm>
            <a:off x="3373897" y="258610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FDD39FC-2FCA-B544-9E06-8E77127B5FDE}"/>
              </a:ext>
            </a:extLst>
          </p:cNvPr>
          <p:cNvSpPr/>
          <p:nvPr/>
        </p:nvSpPr>
        <p:spPr>
          <a:xfrm>
            <a:off x="6002211" y="2597831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A40A99F-2D1C-4444-8C78-3AEB517186EB}"/>
              </a:ext>
            </a:extLst>
          </p:cNvPr>
          <p:cNvSpPr/>
          <p:nvPr/>
        </p:nvSpPr>
        <p:spPr>
          <a:xfrm>
            <a:off x="9052557" y="2609555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ED0A460-1C8B-2C46-8FFD-A7DBCC8E9BE3}"/>
              </a:ext>
            </a:extLst>
          </p:cNvPr>
          <p:cNvCxnSpPr>
            <a:cxnSpLocks/>
            <a:stCxn id="3" idx="4"/>
            <a:endCxn id="6" idx="7"/>
          </p:cNvCxnSpPr>
          <p:nvPr/>
        </p:nvCxnSpPr>
        <p:spPr>
          <a:xfrm flipH="1">
            <a:off x="5439192" y="1828799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97E1C2D-2078-AA45-AE93-1FBA33481B58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 flipH="1">
            <a:off x="7462879" y="1828799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E5B6343-8F6C-8848-AA21-586500BF24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754736" y="1825625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14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9706"/>
            <a:ext cx="5897880" cy="15953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Frontier: { </a:t>
            </a:r>
            <a:r>
              <a:rPr lang="en-US" dirty="0" err="1"/>
              <a:t>Zerind</a:t>
            </a:r>
            <a:r>
              <a:rPr lang="en-US" dirty="0"/>
              <a:t>, Timisoara, Oradea, 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Explored: { Arad, Sibiu, </a:t>
            </a:r>
            <a:r>
              <a:rPr lang="en-US" dirty="0" err="1"/>
              <a:t>Zerind</a:t>
            </a:r>
            <a:r>
              <a:rPr lang="en-US" dirty="0"/>
              <a:t>, Timisoara, Oradea,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0029EFE9-569A-4947-9DA9-8396D11E831A}"/>
              </a:ext>
            </a:extLst>
          </p:cNvPr>
          <p:cNvSpPr/>
          <p:nvPr/>
        </p:nvSpPr>
        <p:spPr>
          <a:xfrm>
            <a:off x="7554348" y="2011679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0DB7432-76D7-5941-AEB5-2C803769B546}"/>
              </a:ext>
            </a:extLst>
          </p:cNvPr>
          <p:cNvSpPr/>
          <p:nvPr/>
        </p:nvSpPr>
        <p:spPr>
          <a:xfrm>
            <a:off x="6002211" y="3343419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BAC324D-80E5-A340-A8D8-27A7373C51AB}"/>
              </a:ext>
            </a:extLst>
          </p:cNvPr>
          <p:cNvSpPr/>
          <p:nvPr/>
        </p:nvSpPr>
        <p:spPr>
          <a:xfrm>
            <a:off x="9052557" y="3355143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77B515D-93DC-974C-B07A-95F81FF7DFC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439192" y="2574387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B46C5BF-AB14-334C-8ECF-99CD6E47B8AD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7462879" y="2574387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7DD9189-2B52-F849-97F7-B08EF877454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54736" y="2571213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D80E065-14B5-2746-B6AC-1A78034A7DC7}"/>
              </a:ext>
            </a:extLst>
          </p:cNvPr>
          <p:cNvSpPr/>
          <p:nvPr/>
        </p:nvSpPr>
        <p:spPr>
          <a:xfrm>
            <a:off x="3373897" y="3331696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C9E3CC8C-0DD9-5C4D-A43B-D73E6CC9E91C}"/>
              </a:ext>
            </a:extLst>
          </p:cNvPr>
          <p:cNvSpPr/>
          <p:nvPr/>
        </p:nvSpPr>
        <p:spPr>
          <a:xfrm>
            <a:off x="65643" y="418747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Oradea, 291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4C072F18-E28F-8648-9FB1-5F8983CFA8ED}"/>
              </a:ext>
            </a:extLst>
          </p:cNvPr>
          <p:cNvSpPr/>
          <p:nvPr/>
        </p:nvSpPr>
        <p:spPr>
          <a:xfrm>
            <a:off x="2579070" y="4182791"/>
            <a:ext cx="3737323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220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EB2F642-68FE-FD4C-B7A4-56990191B83C}"/>
              </a:ext>
            </a:extLst>
          </p:cNvPr>
          <p:cNvSpPr/>
          <p:nvPr/>
        </p:nvSpPr>
        <p:spPr>
          <a:xfrm>
            <a:off x="6417208" y="4166377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9371028-FECC-534F-B8DF-C50C4898F056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1275465" y="3894404"/>
            <a:ext cx="3308254" cy="2930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03B1F18-D6AA-514A-A43B-A8EF552644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447732" y="3913164"/>
            <a:ext cx="146052" cy="2696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E624DB8-DDB8-4148-878A-00B40D1E3554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4583719" y="3894404"/>
            <a:ext cx="3091378" cy="2719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85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3:</a:t>
            </a:r>
            <a:br>
              <a:rPr lang="en-US" dirty="0"/>
            </a:br>
            <a:r>
              <a:rPr lang="en-US" dirty="0"/>
              <a:t>expand </a:t>
            </a:r>
            <a:r>
              <a:rPr lang="en-US" dirty="0" err="1"/>
              <a:t>Zerind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9706"/>
            <a:ext cx="5897880" cy="15953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Frontier: { </a:t>
            </a:r>
            <a:r>
              <a:rPr lang="en-US" b="1" u="sng" dirty="0" err="1">
                <a:solidFill>
                  <a:srgbClr val="FF0000"/>
                </a:solidFill>
              </a:rPr>
              <a:t>Zerind</a:t>
            </a:r>
            <a:r>
              <a:rPr lang="en-US" dirty="0"/>
              <a:t>, Timisoara, Oradea, 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Explored: { Arad, Sibiu, </a:t>
            </a:r>
            <a:r>
              <a:rPr lang="en-US" dirty="0" err="1"/>
              <a:t>Zerind</a:t>
            </a:r>
            <a:r>
              <a:rPr lang="en-US" dirty="0"/>
              <a:t>, Timisoara, Oradea,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0029EFE9-569A-4947-9DA9-8396D11E831A}"/>
              </a:ext>
            </a:extLst>
          </p:cNvPr>
          <p:cNvSpPr/>
          <p:nvPr/>
        </p:nvSpPr>
        <p:spPr>
          <a:xfrm>
            <a:off x="7554348" y="2011679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0DB7432-76D7-5941-AEB5-2C803769B546}"/>
              </a:ext>
            </a:extLst>
          </p:cNvPr>
          <p:cNvSpPr/>
          <p:nvPr/>
        </p:nvSpPr>
        <p:spPr>
          <a:xfrm>
            <a:off x="6002211" y="3343419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BAC324D-80E5-A340-A8D8-27A7373C51AB}"/>
              </a:ext>
            </a:extLst>
          </p:cNvPr>
          <p:cNvSpPr/>
          <p:nvPr/>
        </p:nvSpPr>
        <p:spPr>
          <a:xfrm>
            <a:off x="9052557" y="3355143"/>
            <a:ext cx="2921336" cy="562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77B515D-93DC-974C-B07A-95F81FF7DFC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439192" y="2574387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B46C5BF-AB14-334C-8ECF-99CD6E47B8AD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7462879" y="2574387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7DD9189-2B52-F849-97F7-B08EF877454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54736" y="2571213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D80E065-14B5-2746-B6AC-1A78034A7DC7}"/>
              </a:ext>
            </a:extLst>
          </p:cNvPr>
          <p:cNvSpPr/>
          <p:nvPr/>
        </p:nvSpPr>
        <p:spPr>
          <a:xfrm>
            <a:off x="3373897" y="3331696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C9E3CC8C-0DD9-5C4D-A43B-D73E6CC9E91C}"/>
              </a:ext>
            </a:extLst>
          </p:cNvPr>
          <p:cNvSpPr/>
          <p:nvPr/>
        </p:nvSpPr>
        <p:spPr>
          <a:xfrm>
            <a:off x="65643" y="418747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Oradea, 291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4C072F18-E28F-8648-9FB1-5F8983CFA8ED}"/>
              </a:ext>
            </a:extLst>
          </p:cNvPr>
          <p:cNvSpPr/>
          <p:nvPr/>
        </p:nvSpPr>
        <p:spPr>
          <a:xfrm>
            <a:off x="2579070" y="4182791"/>
            <a:ext cx="3737323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220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EB2F642-68FE-FD4C-B7A4-56990191B83C}"/>
              </a:ext>
            </a:extLst>
          </p:cNvPr>
          <p:cNvSpPr/>
          <p:nvPr/>
        </p:nvSpPr>
        <p:spPr>
          <a:xfrm>
            <a:off x="6417208" y="4166377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9371028-FECC-534F-B8DF-C50C4898F056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1275465" y="3894404"/>
            <a:ext cx="3308254" cy="2930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03B1F18-D6AA-514A-A43B-A8EF552644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447732" y="3913164"/>
            <a:ext cx="146052" cy="2696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E624DB8-DDB8-4148-878A-00B40D1E3554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4583719" y="3894404"/>
            <a:ext cx="3091378" cy="2719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1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9706"/>
            <a:ext cx="5897880" cy="15953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Frontier: { </a:t>
            </a:r>
            <a:r>
              <a:rPr lang="en-US" b="1" u="sng" dirty="0" err="1">
                <a:solidFill>
                  <a:srgbClr val="FF0000"/>
                </a:solidFill>
              </a:rPr>
              <a:t>Zerind</a:t>
            </a:r>
            <a:r>
              <a:rPr lang="en-US" dirty="0"/>
              <a:t>, Timisoara, Oradea, 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Explored: { Arad, Sibiu, </a:t>
            </a:r>
            <a:r>
              <a:rPr lang="en-US" dirty="0" err="1"/>
              <a:t>Zerind</a:t>
            </a:r>
            <a:r>
              <a:rPr lang="en-US" dirty="0"/>
              <a:t>, Timisoara, Oradea,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0029EFE9-569A-4947-9DA9-8396D11E831A}"/>
              </a:ext>
            </a:extLst>
          </p:cNvPr>
          <p:cNvSpPr/>
          <p:nvPr/>
        </p:nvSpPr>
        <p:spPr>
          <a:xfrm>
            <a:off x="7554348" y="2011679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0DB7432-76D7-5941-AEB5-2C803769B546}"/>
              </a:ext>
            </a:extLst>
          </p:cNvPr>
          <p:cNvSpPr/>
          <p:nvPr/>
        </p:nvSpPr>
        <p:spPr>
          <a:xfrm>
            <a:off x="6002211" y="3343419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BAC324D-80E5-A340-A8D8-27A7373C51AB}"/>
              </a:ext>
            </a:extLst>
          </p:cNvPr>
          <p:cNvSpPr/>
          <p:nvPr/>
        </p:nvSpPr>
        <p:spPr>
          <a:xfrm>
            <a:off x="9052557" y="3355143"/>
            <a:ext cx="2921336" cy="562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77B515D-93DC-974C-B07A-95F81FF7DFC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439192" y="2574387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B46C5BF-AB14-334C-8ECF-99CD6E47B8AD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7462879" y="2574387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7DD9189-2B52-F849-97F7-B08EF877454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54736" y="2571213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D80E065-14B5-2746-B6AC-1A78034A7DC7}"/>
              </a:ext>
            </a:extLst>
          </p:cNvPr>
          <p:cNvSpPr/>
          <p:nvPr/>
        </p:nvSpPr>
        <p:spPr>
          <a:xfrm>
            <a:off x="3373897" y="3331696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C9E3CC8C-0DD9-5C4D-A43B-D73E6CC9E91C}"/>
              </a:ext>
            </a:extLst>
          </p:cNvPr>
          <p:cNvSpPr/>
          <p:nvPr/>
        </p:nvSpPr>
        <p:spPr>
          <a:xfrm>
            <a:off x="65643" y="418747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Oradea, 291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4C072F18-E28F-8648-9FB1-5F8983CFA8ED}"/>
              </a:ext>
            </a:extLst>
          </p:cNvPr>
          <p:cNvSpPr/>
          <p:nvPr/>
        </p:nvSpPr>
        <p:spPr>
          <a:xfrm>
            <a:off x="2579070" y="4182791"/>
            <a:ext cx="3737323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220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EB2F642-68FE-FD4C-B7A4-56990191B83C}"/>
              </a:ext>
            </a:extLst>
          </p:cNvPr>
          <p:cNvSpPr/>
          <p:nvPr/>
        </p:nvSpPr>
        <p:spPr>
          <a:xfrm>
            <a:off x="6417208" y="4166377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9371028-FECC-534F-B8DF-C50C4898F056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1275465" y="3894404"/>
            <a:ext cx="3308254" cy="2930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03B1F18-D6AA-514A-A43B-A8EF552644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447732" y="3913164"/>
            <a:ext cx="146052" cy="2696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E624DB8-DDB8-4148-878A-00B40D1E3554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4583719" y="3894404"/>
            <a:ext cx="3091378" cy="2719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788" cy="230539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Search step 3:</a:t>
            </a:r>
            <a:br>
              <a:rPr lang="en-US" dirty="0"/>
            </a:br>
            <a:r>
              <a:rPr lang="en-US" dirty="0"/>
              <a:t>we can reach Oradea</a:t>
            </a:r>
            <a:br>
              <a:rPr lang="en-US" dirty="0"/>
            </a:br>
            <a:r>
              <a:rPr lang="en-US" dirty="0"/>
              <a:t>with a total path cost </a:t>
            </a:r>
            <a:br>
              <a:rPr lang="en-US" dirty="0"/>
            </a:br>
            <a:r>
              <a:rPr lang="en-US" dirty="0"/>
              <a:t>of only </a:t>
            </a:r>
            <a:r>
              <a:rPr lang="en-US" b="1" u="sng" dirty="0">
                <a:solidFill>
                  <a:srgbClr val="7030A0"/>
                </a:solidFill>
              </a:rPr>
              <a:t>75+71=146</a:t>
            </a:r>
          </a:p>
        </p:txBody>
      </p:sp>
    </p:spTree>
    <p:extLst>
      <p:ext uri="{BB962C8B-B14F-4D97-AF65-F5344CB8AC3E}">
        <p14:creationId xmlns:p14="http://schemas.microsoft.com/office/powerpoint/2010/main" val="274935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65238"/>
            <a:ext cx="8915400" cy="4525963"/>
          </a:xfrm>
        </p:spPr>
        <p:txBody>
          <a:bodyPr/>
          <a:lstStyle/>
          <a:p>
            <a:r>
              <a:rPr lang="en-US" dirty="0"/>
              <a:t>We will consider the problem of designing </a:t>
            </a:r>
            <a:r>
              <a:rPr lang="en-US" b="1" dirty="0">
                <a:solidFill>
                  <a:srgbClr val="FF0000"/>
                </a:solidFill>
              </a:rPr>
              <a:t>goal-based agents</a:t>
            </a:r>
            <a:r>
              <a:rPr lang="en-US" dirty="0"/>
              <a:t> in </a:t>
            </a:r>
            <a:r>
              <a:rPr lang="en-US" b="1" dirty="0">
                <a:solidFill>
                  <a:srgbClr val="FF0000"/>
                </a:solidFill>
              </a:rPr>
              <a:t>fully observable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deterministic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discrete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known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environments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6331" y="3624944"/>
            <a:ext cx="2960528" cy="30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4760805" y="3393871"/>
            <a:ext cx="164474" cy="22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15950" y="300692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7665288" y="6298408"/>
            <a:ext cx="166914" cy="219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73549" y="6207329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BD89E-8931-5847-9DA1-1567675E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data structure: Explored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B99A6B-BC8B-0441-8486-CA7E351A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= dictionary mapping from state ID to path cost</a:t>
            </a:r>
          </a:p>
          <a:p>
            <a:r>
              <a:rPr lang="en-US" dirty="0"/>
              <a:t>If we find a new path to the same state, with HIGHER COST, then we ignore it</a:t>
            </a:r>
          </a:p>
          <a:p>
            <a:r>
              <a:rPr lang="en-US" dirty="0"/>
              <a:t>If we find a new path to the same state, with LOWER COST, then we expand the new path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10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0029EFE9-569A-4947-9DA9-8396D11E831A}"/>
              </a:ext>
            </a:extLst>
          </p:cNvPr>
          <p:cNvSpPr/>
          <p:nvPr/>
        </p:nvSpPr>
        <p:spPr>
          <a:xfrm>
            <a:off x="7554348" y="2011679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0DB7432-76D7-5941-AEB5-2C803769B546}"/>
              </a:ext>
            </a:extLst>
          </p:cNvPr>
          <p:cNvSpPr/>
          <p:nvPr/>
        </p:nvSpPr>
        <p:spPr>
          <a:xfrm>
            <a:off x="6002211" y="3343419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BAC324D-80E5-A340-A8D8-27A7373C51AB}"/>
              </a:ext>
            </a:extLst>
          </p:cNvPr>
          <p:cNvSpPr/>
          <p:nvPr/>
        </p:nvSpPr>
        <p:spPr>
          <a:xfrm>
            <a:off x="9052557" y="3355143"/>
            <a:ext cx="2921336" cy="562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77B515D-93DC-974C-B07A-95F81FF7DFC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439192" y="2574387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B46C5BF-AB14-334C-8ECF-99CD6E47B8AD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7462879" y="2574387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7DD9189-2B52-F849-97F7-B08EF877454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54736" y="2571213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D80E065-14B5-2746-B6AC-1A78034A7DC7}"/>
              </a:ext>
            </a:extLst>
          </p:cNvPr>
          <p:cNvSpPr/>
          <p:nvPr/>
        </p:nvSpPr>
        <p:spPr>
          <a:xfrm>
            <a:off x="3373897" y="3331696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C9E3CC8C-0DD9-5C4D-A43B-D73E6CC9E91C}"/>
              </a:ext>
            </a:extLst>
          </p:cNvPr>
          <p:cNvSpPr/>
          <p:nvPr/>
        </p:nvSpPr>
        <p:spPr>
          <a:xfrm>
            <a:off x="65643" y="418747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Oradea, 291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4C072F18-E28F-8648-9FB1-5F8983CFA8ED}"/>
              </a:ext>
            </a:extLst>
          </p:cNvPr>
          <p:cNvSpPr/>
          <p:nvPr/>
        </p:nvSpPr>
        <p:spPr>
          <a:xfrm>
            <a:off x="2579070" y="4182791"/>
            <a:ext cx="3737323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220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EB2F642-68FE-FD4C-B7A4-56990191B83C}"/>
              </a:ext>
            </a:extLst>
          </p:cNvPr>
          <p:cNvSpPr/>
          <p:nvPr/>
        </p:nvSpPr>
        <p:spPr>
          <a:xfrm>
            <a:off x="6417208" y="4166377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9371028-FECC-534F-B8DF-C50C4898F056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1275465" y="3894404"/>
            <a:ext cx="3308254" cy="2930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03B1F18-D6AA-514A-A43B-A8EF552644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447732" y="3913164"/>
            <a:ext cx="146052" cy="2696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E624DB8-DDB8-4148-878A-00B40D1E3554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4583719" y="3894404"/>
            <a:ext cx="3091378" cy="2719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788" cy="230539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Search step 3:</a:t>
            </a:r>
            <a:br>
              <a:rPr lang="en-US" dirty="0"/>
            </a:br>
            <a:r>
              <a:rPr lang="en-US" dirty="0"/>
              <a:t>we can reach Oradea</a:t>
            </a:r>
            <a:br>
              <a:rPr lang="en-US" dirty="0"/>
            </a:br>
            <a:r>
              <a:rPr lang="en-US" dirty="0"/>
              <a:t>with a total path cost </a:t>
            </a:r>
            <a:br>
              <a:rPr lang="en-US" dirty="0"/>
            </a:br>
            <a:r>
              <a:rPr lang="en-US" dirty="0"/>
              <a:t>of only </a:t>
            </a:r>
            <a:r>
              <a:rPr lang="en-US" b="1" u="sng" dirty="0">
                <a:solidFill>
                  <a:srgbClr val="7030A0"/>
                </a:solidFill>
              </a:rPr>
              <a:t>75+71=146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3988" y="179706"/>
            <a:ext cx="6566092" cy="19112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Frontier: { </a:t>
            </a:r>
            <a:r>
              <a:rPr lang="en-US" b="1" u="sng" dirty="0">
                <a:solidFill>
                  <a:srgbClr val="FF0000"/>
                </a:solidFill>
              </a:rPr>
              <a:t>Zerind:75</a:t>
            </a:r>
            <a:r>
              <a:rPr lang="en-US" dirty="0"/>
              <a:t>, Timisoara:118, Oradea:291,  </a:t>
            </a:r>
            <a:r>
              <a:rPr lang="en-US" dirty="0" err="1"/>
              <a:t>Rimnicu</a:t>
            </a:r>
            <a:r>
              <a:rPr lang="en-US" dirty="0"/>
              <a:t> Vilcea:220, Fagaras:239 }</a:t>
            </a:r>
          </a:p>
          <a:p>
            <a:pPr marL="0" indent="0">
              <a:buNone/>
            </a:pPr>
            <a:r>
              <a:rPr lang="en-US" dirty="0"/>
              <a:t>Explored: { Arad:0, Sibiu:140, Zerind:75, Timisoara:118, Oradea:291, </a:t>
            </a:r>
            <a:r>
              <a:rPr lang="en-US" dirty="0" err="1"/>
              <a:t>Rimnicu</a:t>
            </a:r>
            <a:r>
              <a:rPr lang="en-US" dirty="0"/>
              <a:t> Vilcea:220, Fagaras:239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08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xmlns="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0029EFE9-569A-4947-9DA9-8396D11E831A}"/>
              </a:ext>
            </a:extLst>
          </p:cNvPr>
          <p:cNvSpPr/>
          <p:nvPr/>
        </p:nvSpPr>
        <p:spPr>
          <a:xfrm>
            <a:off x="7554348" y="2011679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0DB7432-76D7-5941-AEB5-2C803769B546}"/>
              </a:ext>
            </a:extLst>
          </p:cNvPr>
          <p:cNvSpPr/>
          <p:nvPr/>
        </p:nvSpPr>
        <p:spPr>
          <a:xfrm>
            <a:off x="6002211" y="3343419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77B515D-93DC-974C-B07A-95F81FF7DFC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439192" y="2574387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B46C5BF-AB14-334C-8ECF-99CD6E47B8AD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7462879" y="2574387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7DD9189-2B52-F849-97F7-B08EF877454A}"/>
              </a:ext>
            </a:extLst>
          </p:cNvPr>
          <p:cNvCxnSpPr>
            <a:cxnSpLocks/>
          </p:cNvCxnSpPr>
          <p:nvPr/>
        </p:nvCxnSpPr>
        <p:spPr>
          <a:xfrm>
            <a:off x="8754736" y="2571213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D80E065-14B5-2746-B6AC-1A78034A7DC7}"/>
              </a:ext>
            </a:extLst>
          </p:cNvPr>
          <p:cNvSpPr/>
          <p:nvPr/>
        </p:nvSpPr>
        <p:spPr>
          <a:xfrm>
            <a:off x="3373897" y="3331696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4C072F18-E28F-8648-9FB1-5F8983CFA8ED}"/>
              </a:ext>
            </a:extLst>
          </p:cNvPr>
          <p:cNvSpPr/>
          <p:nvPr/>
        </p:nvSpPr>
        <p:spPr>
          <a:xfrm>
            <a:off x="2579070" y="4182791"/>
            <a:ext cx="3737323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220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EB2F642-68FE-FD4C-B7A4-56990191B83C}"/>
              </a:ext>
            </a:extLst>
          </p:cNvPr>
          <p:cNvSpPr/>
          <p:nvPr/>
        </p:nvSpPr>
        <p:spPr>
          <a:xfrm>
            <a:off x="6417208" y="4166377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03B1F18-D6AA-514A-A43B-A8EF552644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447732" y="3913164"/>
            <a:ext cx="146052" cy="2696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E624DB8-DDB8-4148-878A-00B40D1E3554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4583719" y="3894404"/>
            <a:ext cx="3091378" cy="2719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4" y="196158"/>
            <a:ext cx="4665788" cy="16294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Search step 3:</a:t>
            </a:r>
            <a:br>
              <a:rPr lang="en-US" dirty="0"/>
            </a:br>
            <a:r>
              <a:rPr lang="en-US" dirty="0"/>
              <a:t>expanded </a:t>
            </a:r>
            <a:r>
              <a:rPr lang="en-US" dirty="0" err="1"/>
              <a:t>Zerind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3988" y="179706"/>
            <a:ext cx="6566092" cy="19112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Frontier: { Timisoara:118, Oradea:</a:t>
            </a:r>
            <a:r>
              <a:rPr lang="en-US" b="1" u="sng" dirty="0">
                <a:solidFill>
                  <a:srgbClr val="FF0000"/>
                </a:solidFill>
              </a:rPr>
              <a:t>146</a:t>
            </a:r>
            <a:r>
              <a:rPr lang="en-US" dirty="0"/>
              <a:t>,  </a:t>
            </a:r>
            <a:r>
              <a:rPr lang="en-US" dirty="0" err="1"/>
              <a:t>Rimnicu</a:t>
            </a:r>
            <a:r>
              <a:rPr lang="en-US" dirty="0"/>
              <a:t> Vilcea:220, Fagaras:239 }</a:t>
            </a:r>
          </a:p>
          <a:p>
            <a:pPr marL="0" indent="0">
              <a:buNone/>
            </a:pPr>
            <a:r>
              <a:rPr lang="en-US" dirty="0"/>
              <a:t>Explored: { Arad:0, Sibiu:140, Zerind:75, Timisoara:118, Oradea:</a:t>
            </a:r>
            <a:r>
              <a:rPr lang="en-US" b="1" u="sng" dirty="0">
                <a:solidFill>
                  <a:srgbClr val="FF0000"/>
                </a:solidFill>
              </a:rPr>
              <a:t>146</a:t>
            </a:r>
            <a:r>
              <a:rPr lang="en-US" dirty="0"/>
              <a:t>, </a:t>
            </a:r>
            <a:r>
              <a:rPr lang="en-US" dirty="0" err="1"/>
              <a:t>Rimnicu</a:t>
            </a:r>
            <a:r>
              <a:rPr lang="en-US" dirty="0"/>
              <a:t> Vilcea:220, Fagaras:239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10894ED0-BFDB-4245-8173-71DDDCB18D9F}"/>
              </a:ext>
            </a:extLst>
          </p:cNvPr>
          <p:cNvSpPr/>
          <p:nvPr/>
        </p:nvSpPr>
        <p:spPr>
          <a:xfrm>
            <a:off x="9308119" y="4173410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Oradea, 146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5BDC7E92-F2A3-7746-92C3-CBCDFE737396}"/>
              </a:ext>
            </a:extLst>
          </p:cNvPr>
          <p:cNvCxnSpPr>
            <a:cxnSpLocks/>
            <a:stCxn id="29" idx="4"/>
            <a:endCxn id="22" idx="0"/>
          </p:cNvCxnSpPr>
          <p:nvPr/>
        </p:nvCxnSpPr>
        <p:spPr>
          <a:xfrm>
            <a:off x="10513225" y="3917851"/>
            <a:ext cx="4716" cy="2555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F365980-19FF-3240-890C-E127E16C8356}"/>
              </a:ext>
            </a:extLst>
          </p:cNvPr>
          <p:cNvSpPr/>
          <p:nvPr/>
        </p:nvSpPr>
        <p:spPr>
          <a:xfrm>
            <a:off x="9052557" y="3355143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</p:spTree>
    <p:extLst>
      <p:ext uri="{BB962C8B-B14F-4D97-AF65-F5344CB8AC3E}">
        <p14:creationId xmlns:p14="http://schemas.microsoft.com/office/powerpoint/2010/main" val="559265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993"/>
          </a:xfrm>
        </p:spPr>
        <p:txBody>
          <a:bodyPr/>
          <a:lstStyle/>
          <a:p>
            <a:r>
              <a:rPr lang="en-US" dirty="0"/>
              <a:t>Tree Search: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17" y="1375118"/>
            <a:ext cx="11141611" cy="5482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each step, pick a state from the frontier to </a:t>
            </a:r>
            <a:r>
              <a:rPr lang="en-US" b="1" dirty="0"/>
              <a:t>expand: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to see whether or not this state is the goal state.  If so, DONE! If not, then for each child: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to see whether this child is already in the explored set with a LOWER COST.  If so, ignore it.  If not: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it to the frontier, to the tree, and to the explored dict.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Complexity = min(O{</a:t>
            </a:r>
            <a:r>
              <a:rPr lang="en-US" dirty="0" err="1"/>
              <a:t>b^d</a:t>
            </a:r>
            <a:r>
              <a:rPr lang="en-US" dirty="0"/>
              <a:t>}, O{# possible world states}).</a:t>
            </a:r>
          </a:p>
          <a:p>
            <a:pPr marL="0" indent="0">
              <a:buNone/>
            </a:pPr>
            <a:r>
              <a:rPr lang="en-US" dirty="0"/>
              <a:t>Next time</a:t>
            </a:r>
            <a:r>
              <a:rPr lang="en-US"/>
              <a:t>: how can we limit 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6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199" y="1265238"/>
            <a:ext cx="9740349" cy="5165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consider the problem of designing </a:t>
            </a:r>
            <a:r>
              <a:rPr lang="en-US" b="1" dirty="0">
                <a:solidFill>
                  <a:srgbClr val="FF0000"/>
                </a:solidFill>
              </a:rPr>
              <a:t>goal-based agents</a:t>
            </a:r>
            <a:r>
              <a:rPr lang="en-US" dirty="0"/>
              <a:t> in </a:t>
            </a:r>
            <a:r>
              <a:rPr lang="en-US" b="1" dirty="0">
                <a:solidFill>
                  <a:srgbClr val="FF0000"/>
                </a:solidFill>
              </a:rPr>
              <a:t>fully observable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deterministic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discrete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known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environments </a:t>
            </a:r>
          </a:p>
          <a:p>
            <a:pPr lvl="1"/>
            <a:r>
              <a:rPr lang="en-US" dirty="0"/>
              <a:t>The agent must find a </a:t>
            </a:r>
            <a:r>
              <a:rPr lang="en-US" i="1" dirty="0"/>
              <a:t>sequence of actions </a:t>
            </a:r>
            <a:r>
              <a:rPr lang="en-US" dirty="0"/>
              <a:t>that reaches the goal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performance measure </a:t>
            </a:r>
            <a:r>
              <a:rPr lang="en-US" dirty="0"/>
              <a:t>is defined by (a) reaching the goal and (b) how “expensive” the path to the goal is</a:t>
            </a:r>
          </a:p>
          <a:p>
            <a:pPr lvl="1"/>
            <a:r>
              <a:rPr lang="en-US" dirty="0"/>
              <a:t>We are focused on the process of finding the solution; while executing the solution, we assume that the agent can safely ignore its percepts (</a:t>
            </a:r>
            <a:r>
              <a:rPr lang="en-US" b="1" dirty="0"/>
              <a:t>static environment, open-loop system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Initial state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Actions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Transition model</a:t>
            </a:r>
          </a:p>
          <a:p>
            <a:pPr lvl="1"/>
            <a:r>
              <a:rPr lang="en-US" sz="2000" dirty="0"/>
              <a:t>What state results from</a:t>
            </a:r>
            <a:br>
              <a:rPr lang="en-US" sz="2000" dirty="0"/>
            </a:br>
            <a:r>
              <a:rPr lang="en-US" sz="2000" dirty="0"/>
              <a:t>performing a given action </a:t>
            </a:r>
            <a:br>
              <a:rPr lang="en-US" sz="2000" dirty="0"/>
            </a:br>
            <a:r>
              <a:rPr lang="en-US" sz="2000" dirty="0"/>
              <a:t>in a given state?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Goal state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Path cost</a:t>
            </a:r>
          </a:p>
          <a:p>
            <a:pPr lvl="1"/>
            <a:r>
              <a:rPr lang="en-US" sz="2000" dirty="0"/>
              <a:t>Assume that it is a sum of </a:t>
            </a:r>
            <a:br>
              <a:rPr lang="en-US" sz="2000" dirty="0"/>
            </a:br>
            <a:r>
              <a:rPr lang="en-US" sz="2000" dirty="0"/>
              <a:t>nonnegative </a:t>
            </a:r>
            <a:r>
              <a:rPr lang="en-US" sz="2000" i="1" dirty="0"/>
              <a:t>step costs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C0099"/>
                </a:solidFill>
              </a:rPr>
              <a:t>optimal solution </a:t>
            </a:r>
            <a:r>
              <a:rPr lang="en-US" sz="2400" dirty="0"/>
              <a:t>is the sequence of actions that gives the </a:t>
            </a:r>
            <a:r>
              <a:rPr lang="en-US" sz="2400" i="1" dirty="0"/>
              <a:t>lowest </a:t>
            </a:r>
            <a:r>
              <a:rPr lang="en-US" sz="2400" dirty="0"/>
              <a:t>path cost for reaching the goal</a:t>
            </a:r>
          </a:p>
        </p:txBody>
      </p:sp>
      <p:sp>
        <p:nvSpPr>
          <p:cNvPr id="5" name="Down Arrow 4"/>
          <p:cNvSpPr/>
          <p:nvPr/>
        </p:nvSpPr>
        <p:spPr>
          <a:xfrm>
            <a:off x="6564469" y="20574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1" y="1371601"/>
            <a:ext cx="720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Initial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state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9252533" y="47625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61137" y="4572001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Goal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state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1233" y="2438401"/>
            <a:ext cx="2667000" cy="27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Representation: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= description of the world</a:t>
            </a:r>
          </a:p>
          <a:p>
            <a:pPr lvl="1"/>
            <a:r>
              <a:rPr lang="en-US" dirty="0"/>
              <a:t>Must have enough detail to decide whether or not you’re currently in the </a:t>
            </a:r>
            <a:r>
              <a:rPr lang="en-US" b="1" u="sng" dirty="0">
                <a:solidFill>
                  <a:srgbClr val="7030A0"/>
                </a:solidFill>
              </a:rPr>
              <a:t>initial state</a:t>
            </a:r>
          </a:p>
          <a:p>
            <a:pPr lvl="1"/>
            <a:r>
              <a:rPr lang="en-US" dirty="0"/>
              <a:t>Must have enough detail to decide whether or not you’ve reached the </a:t>
            </a:r>
            <a:r>
              <a:rPr lang="en-US" b="1" u="sng" dirty="0">
                <a:solidFill>
                  <a:srgbClr val="7030A0"/>
                </a:solidFill>
              </a:rPr>
              <a:t>goal state</a:t>
            </a:r>
          </a:p>
          <a:p>
            <a:pPr lvl="1"/>
            <a:r>
              <a:rPr lang="en-US" dirty="0"/>
              <a:t>Often but not always: “defining the state” and “defining the transition model” are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16736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Example: Romania</a:t>
            </a:r>
          </a:p>
        </p:txBody>
      </p:sp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92540" y="2217182"/>
            <a:ext cx="7524038" cy="4521548"/>
          </a:xfrm>
          <a:prstGeom prst="rect">
            <a:avLst/>
          </a:prstGeom>
          <a:noFill/>
          <a:ln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5774" y="1143001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dirty="0"/>
              <a:t>On vacation in Romania; currently in Arad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dirty="0"/>
              <a:t>Flight leaves tomorrow from Bucharest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46874" y="388381"/>
            <a:ext cx="233060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75593" y="2057401"/>
            <a:ext cx="44958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Initial state</a:t>
            </a:r>
          </a:p>
          <a:p>
            <a:pPr lvl="1"/>
            <a:r>
              <a:rPr lang="en-US" sz="2000" dirty="0"/>
              <a:t>Arad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Actions</a:t>
            </a:r>
          </a:p>
          <a:p>
            <a:pPr lvl="1"/>
            <a:r>
              <a:rPr lang="en-US" sz="2000" dirty="0"/>
              <a:t>Go from one city to another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Transition model</a:t>
            </a:r>
          </a:p>
          <a:p>
            <a:pPr lvl="1"/>
            <a:r>
              <a:rPr lang="en-US" sz="2000" dirty="0"/>
              <a:t>If you go from city A to </a:t>
            </a:r>
            <a:br>
              <a:rPr lang="en-US" sz="2000" dirty="0"/>
            </a:br>
            <a:r>
              <a:rPr lang="en-US" sz="2000" dirty="0"/>
              <a:t>city B, you end up in city B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Goal state</a:t>
            </a:r>
          </a:p>
          <a:p>
            <a:pPr lvl="1"/>
            <a:r>
              <a:rPr lang="en-US" sz="2000" dirty="0"/>
              <a:t>Bucharest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Path cost</a:t>
            </a:r>
          </a:p>
          <a:p>
            <a:pPr lvl="1"/>
            <a:r>
              <a:rPr lang="en-US" sz="2000" dirty="0"/>
              <a:t>Sum of edge costs (total distance traveled)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444486"/>
            <a:ext cx="5970104" cy="4525963"/>
          </a:xfrm>
        </p:spPr>
        <p:txBody>
          <a:bodyPr>
            <a:normAutofit/>
          </a:bodyPr>
          <a:lstStyle/>
          <a:p>
            <a:r>
              <a:rPr lang="en-US" dirty="0"/>
              <a:t>The initial state, actions, and transition model define the </a:t>
            </a:r>
            <a:r>
              <a:rPr lang="en-US" b="1" dirty="0">
                <a:solidFill>
                  <a:srgbClr val="CC0099"/>
                </a:solidFill>
              </a:rPr>
              <a:t>state space </a:t>
            </a:r>
            <a:r>
              <a:rPr lang="en-US" dirty="0"/>
              <a:t>of the problem</a:t>
            </a:r>
          </a:p>
          <a:p>
            <a:pPr lvl="1"/>
            <a:r>
              <a:rPr lang="en-US" dirty="0"/>
              <a:t>The set of all states reachable from initial state by any sequence of actions</a:t>
            </a:r>
          </a:p>
          <a:p>
            <a:pPr lvl="1"/>
            <a:r>
              <a:rPr lang="en-US" dirty="0"/>
              <a:t>Can be represented as a </a:t>
            </a:r>
            <a:r>
              <a:rPr lang="en-US" b="1" dirty="0">
                <a:solidFill>
                  <a:srgbClr val="CC0099"/>
                </a:solidFill>
              </a:rPr>
              <a:t>directed graph </a:t>
            </a:r>
            <a:r>
              <a:rPr lang="en-US" dirty="0"/>
              <a:t>where the nodes are states and links between nodes are actions</a:t>
            </a:r>
          </a:p>
          <a:p>
            <a:r>
              <a:rPr lang="en-US" dirty="0"/>
              <a:t>What is the state space for the Romania problem?</a:t>
            </a:r>
          </a:p>
        </p:txBody>
      </p:sp>
      <p:pic>
        <p:nvPicPr>
          <p:cNvPr id="4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52322" y="2392018"/>
            <a:ext cx="5201477" cy="3125812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51" y="1561674"/>
            <a:ext cx="3790360" cy="4678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Goal: visit every city in the United States</a:t>
            </a:r>
          </a:p>
          <a:p>
            <a:r>
              <a:rPr lang="en-US" dirty="0"/>
              <a:t>Path cost: total miles traveled</a:t>
            </a:r>
          </a:p>
          <a:p>
            <a:r>
              <a:rPr lang="en-US" dirty="0"/>
              <a:t>Initial state: Champaign, IL</a:t>
            </a:r>
          </a:p>
          <a:p>
            <a:r>
              <a:rPr lang="en-US" dirty="0"/>
              <a:t>Action: travel from one city to another</a:t>
            </a:r>
          </a:p>
          <a:p>
            <a:r>
              <a:rPr lang="en-US" dirty="0"/>
              <a:t>Transition model</a:t>
            </a:r>
            <a:r>
              <a:rPr lang="en-US" dirty="0" smtClean="0"/>
              <a:t>:</a:t>
            </a:r>
            <a:r>
              <a:rPr lang="en-US" dirty="0" smtClean="0"/>
              <a:t>. </a:t>
            </a:r>
            <a:r>
              <a:rPr lang="en-US" dirty="0"/>
              <a:t>when you visit a city, mark it as “visited”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12" y="1134754"/>
            <a:ext cx="8593188" cy="53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2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5064</TotalTime>
  <Words>1711</Words>
  <Application>Microsoft Macintosh PowerPoint</Application>
  <PresentationFormat>Widescreen</PresentationFormat>
  <Paragraphs>266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ＭＳ Ｐゴシック</vt:lpstr>
      <vt:lpstr>Arial</vt:lpstr>
      <vt:lpstr>Office Theme</vt:lpstr>
      <vt:lpstr>CS440/ECE 448 Lecture 2: Search Intro</vt:lpstr>
      <vt:lpstr>Outline of today’s lecture</vt:lpstr>
      <vt:lpstr>Search</vt:lpstr>
      <vt:lpstr>Search</vt:lpstr>
      <vt:lpstr>Search problem components</vt:lpstr>
      <vt:lpstr>Knowledge Representation: State</vt:lpstr>
      <vt:lpstr>Example: Romania</vt:lpstr>
      <vt:lpstr>State space</vt:lpstr>
      <vt:lpstr>Traveling Salesman Problem</vt:lpstr>
      <vt:lpstr>Complexity of the State Space</vt:lpstr>
      <vt:lpstr>Outline of today’s lecture</vt:lpstr>
      <vt:lpstr>First data structure: Frontier Set</vt:lpstr>
      <vt:lpstr>Search step 0</vt:lpstr>
      <vt:lpstr>Search step 1</vt:lpstr>
      <vt:lpstr>Second data structure: Search Tree</vt:lpstr>
      <vt:lpstr>Search step 0</vt:lpstr>
      <vt:lpstr>Search step 1</vt:lpstr>
      <vt:lpstr>Tree Search: Basic idea</vt:lpstr>
      <vt:lpstr>Search Tree</vt:lpstr>
      <vt:lpstr>Nodes vs. States</vt:lpstr>
      <vt:lpstr>Search step 1</vt:lpstr>
      <vt:lpstr>Search step 2 Expand Sibiu</vt:lpstr>
      <vt:lpstr>Search step 2 Expanded Sibiu</vt:lpstr>
      <vt:lpstr>Tree Search: Computational Complexity</vt:lpstr>
      <vt:lpstr>Search step 0</vt:lpstr>
      <vt:lpstr>Search step 1</vt:lpstr>
      <vt:lpstr>Search step 2</vt:lpstr>
      <vt:lpstr>Search step 3: expand Zerind</vt:lpstr>
      <vt:lpstr>Search step 3: we can reach Oradea with a total path cost  of only 75+71=146</vt:lpstr>
      <vt:lpstr>Third data structure: Explored Dictionary</vt:lpstr>
      <vt:lpstr>Search step 3: we can reach Oradea with a total path cost  of only 75+71=146</vt:lpstr>
      <vt:lpstr>Search step 3: expanded Zerind</vt:lpstr>
      <vt:lpstr>Tree Search: Basic idea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448 Lecture 4: Search Intro</dc:title>
  <dc:creator>Mark Hasegawa-Johnson</dc:creator>
  <cp:lastModifiedBy>Microsoft Office User</cp:lastModifiedBy>
  <cp:revision>25</cp:revision>
  <cp:lastPrinted>2020-01-21T21:03:15Z</cp:lastPrinted>
  <dcterms:created xsi:type="dcterms:W3CDTF">2017-09-07T01:18:28Z</dcterms:created>
  <dcterms:modified xsi:type="dcterms:W3CDTF">2020-01-29T05:58:52Z</dcterms:modified>
</cp:coreProperties>
</file>