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8" r:id="rId3"/>
    <p:sldId id="271" r:id="rId5"/>
    <p:sldId id="286" r:id="rId6"/>
    <p:sldId id="284" r:id="rId7"/>
    <p:sldId id="274" r:id="rId8"/>
    <p:sldId id="281" r:id="rId9"/>
    <p:sldId id="272" r:id="rId10"/>
    <p:sldId id="280" r:id="rId11"/>
    <p:sldId id="273" r:id="rId12"/>
    <p:sldId id="275" r:id="rId13"/>
    <p:sldId id="276" r:id="rId14"/>
    <p:sldId id="282" r:id="rId15"/>
    <p:sldId id="283" r:id="rId16"/>
    <p:sldId id="285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290"/>
    <p:restoredTop sz="95942"/>
  </p:normalViewPr>
  <p:slideViewPr>
    <p:cSldViewPr showGuides="1">
      <p:cViewPr>
        <p:scale>
          <a:sx n="118" d="100"/>
          <a:sy n="118" d="100"/>
        </p:scale>
        <p:origin x="18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8563B5-F222-D943-8551-656BB790D2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20A917-AE52-BA45-A1C1-49F0F5458BB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0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en-US"/>
          </a:p>
        </p:txBody>
      </p:sp>
      <p:sp>
        <p:nvSpPr>
          <p:cNvPr id="717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18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6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4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1" descr="ppt.t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766882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034" y="25527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46" name="直接连接符 1"/>
          <p:cNvCxnSpPr/>
          <p:nvPr userDrawn="1"/>
        </p:nvCxnSpPr>
        <p:spPr>
          <a:xfrm>
            <a:off x="0" y="6284913"/>
            <a:ext cx="9144000" cy="1587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</p:cxnSp>
      <p:pic>
        <p:nvPicPr>
          <p:cNvPr id="31747" name="图片 2" descr="ppt2.t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57300"/>
          </a:xfrm>
          <a:prstGeom prst="rect">
            <a:avLst/>
          </a:prstGeom>
          <a:noFill/>
          <a:ln w="9525">
            <a:noFill/>
          </a:ln>
          <a:effectLst>
            <a:outerShdw algn="tl" rotWithShape="0">
              <a:srgbClr val="808080">
                <a:alpha val="70000"/>
              </a:srgbClr>
            </a:outerShdw>
          </a:effectLst>
        </p:spPr>
      </p:pic>
      <p:sp>
        <p:nvSpPr>
          <p:cNvPr id="18" name="内容占位符 2"/>
          <p:cNvSpPr>
            <a:spLocks noGrp="1"/>
          </p:cNvSpPr>
          <p:nvPr>
            <p:ph idx="13"/>
          </p:nvPr>
        </p:nvSpPr>
        <p:spPr>
          <a:xfrm>
            <a:off x="357158" y="1543062"/>
            <a:ext cx="8064500" cy="360045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EFC567-DF9A-BC4B-9F07-44F9F6115ACB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478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478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611188" y="1341438"/>
            <a:ext cx="7921625" cy="2879725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第二十九组成果展示</a:t>
            </a:r>
            <a:br>
              <a:rPr lang="en-US" altLang="zh-CN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lang="zh-CN" altLang="en-US" kern="12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146" name="副标题 2"/>
          <p:cNvSpPr>
            <a:spLocks noGrp="1"/>
          </p:cNvSpPr>
          <p:nvPr>
            <p:ph type="subTitle" idx="1"/>
          </p:nvPr>
        </p:nvSpPr>
        <p:spPr>
          <a:xfrm>
            <a:off x="889000" y="2205038"/>
            <a:ext cx="7600950" cy="1778000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kern="1200">
                <a:latin typeface="+mn-lt"/>
                <a:ea typeface="+mn-ea"/>
                <a:cs typeface="+mn-cs"/>
              </a:rPr>
              <a:t>孙冠群  孔维坤  宋宗垚  靳亚东</a:t>
            </a:r>
            <a:endParaRPr lang="zh-CN" altLang="en-US" kern="1200">
              <a:latin typeface="+mn-lt"/>
              <a:ea typeface="+mn-ea"/>
              <a:cs typeface="+mn-cs"/>
            </a:endParaRPr>
          </a:p>
        </p:txBody>
      </p:sp>
      <p:sp>
        <p:nvSpPr>
          <p:cNvPr id="6147" name="TextBox 1"/>
          <p:cNvSpPr txBox="1"/>
          <p:nvPr/>
        </p:nvSpPr>
        <p:spPr>
          <a:xfrm>
            <a:off x="2509838" y="2963863"/>
            <a:ext cx="4357687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x-none" sz="5400">
                <a:solidFill>
                  <a:schemeClr val="bg1"/>
                </a:solidFill>
                <a:latin typeface="Apple Chancery"/>
                <a:ea typeface="Apple Chancery"/>
              </a:rPr>
              <a:t>Android APP</a:t>
            </a:r>
            <a:endParaRPr lang="en-US" altLang="x-none" sz="5400">
              <a:solidFill>
                <a:schemeClr val="bg1"/>
              </a:solidFill>
              <a:latin typeface="Apple Chancery"/>
              <a:ea typeface="Apple Chance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内容占位符 3"/>
          <p:cNvSpPr>
            <a:spLocks noGrp="1"/>
          </p:cNvSpPr>
          <p:nvPr>
            <p:ph idx="13"/>
          </p:nvPr>
        </p:nvSpPr>
        <p:spPr>
          <a:xfrm>
            <a:off x="428625" y="1500188"/>
            <a:ext cx="8064500" cy="4714875"/>
          </a:xfrm>
          <a:noFill/>
          <a:ln>
            <a:noFill/>
          </a:ln>
        </p:spPr>
        <p:txBody>
          <a:bodyPr/>
          <a:p>
            <a:pPr eaLnBrk="1" hangingPunct="1">
              <a:lnSpc>
                <a:spcPct val="150000"/>
              </a:lnSpc>
            </a:pPr>
            <a:r>
              <a:rPr lang="zh-CN" altLang="en-US" sz="2800" kern="120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单元测试样例</a:t>
            </a:r>
            <a:endParaRPr lang="zh-CN" altLang="en-US" sz="2800" kern="1200">
              <a:solidFill>
                <a:srgbClr val="4BACC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4578" name="图片 2" descr="C:\Users\songzy\Desktop\单元测试结果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0475" y="1357313"/>
            <a:ext cx="5272088" cy="52720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内容占位符 3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600" kern="120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1 蓝牙权限</a:t>
            </a:r>
            <a:endParaRPr lang="zh-CN" altLang="en-US" sz="1600" kern="1200">
              <a:solidFill>
                <a:srgbClr val="FF0000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400" b="0" kern="120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首先需要</a:t>
            </a:r>
            <a:r>
              <a:rPr lang="zh-CN" altLang="en-US" sz="1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AndroidManifest.xml</a:t>
            </a:r>
            <a:r>
              <a:rPr lang="zh-CN" altLang="en-US" sz="1400" b="0" kern="120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文件中添加操作蓝牙的权限。</a:t>
            </a:r>
            <a:endParaRPr lang="zh-CN" altLang="en-US" sz="1400" b="0" kern="1200">
              <a:solidFill>
                <a:schemeClr val="tx1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&lt;uses-permissionandroid:name="android.permission.BLUETOOTH" /&gt;</a:t>
            </a:r>
            <a:endParaRPr lang="zh-CN" altLang="en-US" sz="1400" b="0" kern="1200">
              <a:solidFill>
                <a:schemeClr val="tx1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400" b="0" kern="120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允许程序连接到已配对的蓝牙设备。</a:t>
            </a:r>
            <a:endParaRPr lang="zh-CN" altLang="en-US" sz="1400" b="0" kern="1200">
              <a:solidFill>
                <a:schemeClr val="tx1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&lt;uses-permissionandroid:name="android.permission.BLUETOOTH_ADMIN" /&gt;</a:t>
            </a:r>
            <a:endParaRPr lang="zh-CN" altLang="en-US" sz="1400" b="0" kern="1200">
              <a:solidFill>
                <a:schemeClr val="tx1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400" b="0" kern="120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允许程序发现和配对蓝牙设备</a:t>
            </a:r>
            <a:endParaRPr lang="en-US" altLang="zh-CN" sz="1400" b="0" kern="1200">
              <a:solidFill>
                <a:schemeClr val="tx1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sz="1400" kern="1200">
              <a:solidFill>
                <a:srgbClr val="FF0000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400" kern="120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2 服务端</a:t>
            </a:r>
            <a:endParaRPr lang="en-US" altLang="zh-CN" sz="1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android</a:t>
            </a:r>
            <a:r>
              <a:rPr lang="zh-CN" altLang="en-US" sz="1400" b="0" kern="120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 蓝牙之间可以通过</a:t>
            </a:r>
            <a:r>
              <a:rPr lang="zh-CN" altLang="en-US" sz="1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SDP</a:t>
            </a:r>
            <a:r>
              <a:rPr lang="zh-CN" altLang="en-US" sz="1400" b="0" kern="120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协议建立连接进行通信，通信方式类似于平常使用</a:t>
            </a:r>
            <a:r>
              <a:rPr lang="zh-CN" altLang="en-US" sz="1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socket。</a:t>
            </a:r>
            <a:endParaRPr lang="zh-CN" altLang="en-US" sz="1400" b="0" kern="1200">
              <a:solidFill>
                <a:schemeClr val="tx1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sz="1400" b="0" kern="1200">
              <a:solidFill>
                <a:schemeClr val="tx1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400" kern="120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3 客户端</a:t>
            </a:r>
            <a:endParaRPr lang="zh-CN" altLang="en-US" sz="1200" b="0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400" b="0" kern="120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客户端主要用来创建</a:t>
            </a:r>
            <a:r>
              <a:rPr lang="zh-CN" altLang="en-US" sz="1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RFCOMM socket</a:t>
            </a:r>
            <a:r>
              <a:rPr lang="zh-CN" altLang="en-US" sz="1400" b="0" kern="120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，并连接服务端。</a:t>
            </a:r>
            <a:endParaRPr lang="en-US" altLang="zh-CN" sz="1400" b="0" kern="1200">
              <a:solidFill>
                <a:schemeClr val="tx1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en-US" sz="1400" b="0" kern="1200">
              <a:solidFill>
                <a:schemeClr val="tx1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400" kern="120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4 数据传输</a:t>
            </a:r>
            <a:endParaRPr lang="zh-CN" altLang="en-US" sz="1400" b="0" kern="1200">
              <a:solidFill>
                <a:srgbClr val="00478B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400" b="0" kern="120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客户端与服务端连接成功后都会调用</a:t>
            </a:r>
            <a:r>
              <a:rPr lang="zh-CN" altLang="en-US" sz="1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connected(mmSocket, mmDevice)</a:t>
            </a:r>
            <a:r>
              <a:rPr lang="zh-CN" altLang="en-US" sz="1400" b="0" kern="120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，用来接收和发送数据。</a:t>
            </a:r>
            <a:endParaRPr lang="zh-CN" altLang="en-US" sz="1400" b="0" kern="1200">
              <a:solidFill>
                <a:schemeClr val="tx1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en-US" sz="1400" b="0" kern="1200">
              <a:solidFill>
                <a:schemeClr val="tx1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en-US" sz="1400" b="0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内容占位符 3"/>
          <p:cNvSpPr>
            <a:spLocks noGrp="1"/>
          </p:cNvSpPr>
          <p:nvPr>
            <p:ph idx="13"/>
          </p:nvPr>
        </p:nvSpPr>
        <p:spPr>
          <a:xfrm>
            <a:off x="357188" y="1268413"/>
            <a:ext cx="8064500" cy="3600450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b="0" kern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测试情况</a:t>
            </a:r>
            <a:endParaRPr lang="en-US" altLang="zh-CN" sz="2400" b="0" kern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400" b="0" kern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endParaRPr lang="en-US" altLang="zh-CN" sz="2400" b="0" kern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b="0" kern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</a:t>
            </a:r>
            <a:r>
              <a:rPr lang="zh-CN" altLang="en-US"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测试组为：</a:t>
            </a:r>
            <a:r>
              <a:rPr lang="en-US" altLang="zh-CN"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26</a:t>
            </a:r>
            <a:r>
              <a:rPr lang="zh-CN" altLang="en-US"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组，</a:t>
            </a:r>
            <a:r>
              <a:rPr lang="en-US" altLang="zh-CN"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</a:t>
            </a:r>
            <a:r>
              <a:rPr lang="zh-CN" altLang="en-US"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组，</a:t>
            </a:r>
            <a:r>
              <a:rPr lang="en-US" altLang="zh-CN"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31</a:t>
            </a:r>
            <a:r>
              <a:rPr lang="zh-CN" altLang="en-US"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</a:t>
            </a:r>
            <a:endParaRPr lang="zh-CN" altLang="en-US" sz="2400" b="0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765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238" y="3068638"/>
            <a:ext cx="7010400" cy="2867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内容占位符 3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b="0" kern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测试情况</a:t>
            </a:r>
            <a:endParaRPr lang="zh-CN" altLang="en-US" b="0" kern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867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438" y="2565400"/>
            <a:ext cx="7366000" cy="3527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内容占位符 3"/>
          <p:cNvSpPr>
            <a:spLocks noGrp="1"/>
          </p:cNvSpPr>
          <p:nvPr>
            <p:ph idx="13"/>
          </p:nvPr>
        </p:nvSpPr>
        <p:spPr>
          <a:xfrm>
            <a:off x="107950" y="1916113"/>
            <a:ext cx="8064500" cy="1885950"/>
          </a:xfrm>
          <a:noFill/>
          <a:ln>
            <a:noFill/>
          </a:ln>
        </p:spPr>
        <p:txBody>
          <a:bodyPr/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en-US" sz="115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大感谢</a:t>
            </a:r>
            <a:endParaRPr lang="zh-CN" altLang="en-US" sz="11500" b="0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698" name="TextBox 1"/>
          <p:cNvSpPr txBox="1"/>
          <p:nvPr/>
        </p:nvSpPr>
        <p:spPr>
          <a:xfrm>
            <a:off x="2124075" y="4365625"/>
            <a:ext cx="5040313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>
                <a:latin typeface="PilGi"/>
                <a:ea typeface="PilGi"/>
              </a:rPr>
              <a:t>感谢老师的指导！</a:t>
            </a:r>
            <a:endParaRPr lang="en-US" altLang="zh-CN" b="1">
              <a:latin typeface="PilGi"/>
              <a:ea typeface="PilGi"/>
            </a:endParaRPr>
          </a:p>
          <a:p>
            <a:r>
              <a:rPr lang="zh-CN" altLang="en-US" b="1">
                <a:latin typeface="PilGi"/>
                <a:ea typeface="PilGi"/>
              </a:rPr>
              <a:t>感谢测试组的热心建议！</a:t>
            </a:r>
            <a:endParaRPr lang="en-US" altLang="zh-CN" b="1">
              <a:latin typeface="PilGi"/>
              <a:ea typeface="PilGi"/>
            </a:endParaRPr>
          </a:p>
          <a:p>
            <a:r>
              <a:rPr lang="zh-CN" altLang="en-US" b="1">
                <a:latin typeface="PilGi"/>
                <a:ea typeface="PilGi"/>
              </a:rPr>
              <a:t>感谢其他</a:t>
            </a:r>
            <a:r>
              <a:rPr lang="en-US" altLang="zh-CN" b="1">
                <a:latin typeface="PilGi"/>
                <a:ea typeface="PilGi"/>
              </a:rPr>
              <a:t>APP</a:t>
            </a:r>
            <a:r>
              <a:rPr lang="zh-CN" altLang="en-US" b="1">
                <a:latin typeface="PilGi"/>
                <a:ea typeface="PilGi"/>
              </a:rPr>
              <a:t>组的热心帮助</a:t>
            </a:r>
            <a:r>
              <a:rPr lang="zh-CN" altLang="en-US" b="1">
                <a:latin typeface="Calibri" panose="020F0502020204030204" pitchFamily="34" charset="0"/>
              </a:rPr>
              <a:t>！</a:t>
            </a:r>
            <a:endParaRPr lang="en-US" altLang="zh-CN" b="1">
              <a:latin typeface="Calibri" panose="020F0502020204030204" pitchFamily="34" charset="0"/>
            </a:endParaRPr>
          </a:p>
          <a:p>
            <a:endParaRPr lang="en-US" altLang="x-none" b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700213"/>
            <a:ext cx="8472488" cy="3673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Box 1"/>
          <p:cNvSpPr txBox="1"/>
          <p:nvPr/>
        </p:nvSpPr>
        <p:spPr>
          <a:xfrm>
            <a:off x="1403350" y="2349500"/>
            <a:ext cx="6481763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>
                <a:latin typeface="Calibri" panose="020F0502020204030204" pitchFamily="34" charset="0"/>
              </a:rPr>
              <a:t>正式会议：</a:t>
            </a:r>
            <a:r>
              <a:rPr lang="en-US" altLang="zh-CN" sz="3200">
                <a:latin typeface="Calibri" panose="020F0502020204030204" pitchFamily="34" charset="0"/>
              </a:rPr>
              <a:t>6</a:t>
            </a:r>
            <a:r>
              <a:rPr lang="zh-CN" altLang="en-US" sz="3200">
                <a:latin typeface="Calibri" panose="020F0502020204030204" pitchFamily="34" charset="0"/>
              </a:rPr>
              <a:t>次</a:t>
            </a:r>
            <a:endParaRPr lang="en-US" altLang="zh-CN" sz="3200">
              <a:latin typeface="Calibri" panose="020F0502020204030204" pitchFamily="34" charset="0"/>
            </a:endParaRPr>
          </a:p>
          <a:p>
            <a:endParaRPr lang="en-US" altLang="x-none" sz="3200">
              <a:latin typeface="Calibri" panose="020F0502020204030204" pitchFamily="34" charset="0"/>
            </a:endParaRPr>
          </a:p>
          <a:p>
            <a:r>
              <a:rPr lang="zh-CN" altLang="en-US" sz="3200">
                <a:latin typeface="Calibri" panose="020F0502020204030204" pitchFamily="34" charset="0"/>
              </a:rPr>
              <a:t>同一个实验室：日常见面讨论</a:t>
            </a:r>
            <a:endParaRPr lang="en-US" altLang="x-none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9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75" y="1268413"/>
            <a:ext cx="6113463" cy="5489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内容占位符 3"/>
          <p:cNvSpPr>
            <a:spLocks noGrp="1"/>
          </p:cNvSpPr>
          <p:nvPr>
            <p:ph idx="13"/>
          </p:nvPr>
        </p:nvSpPr>
        <p:spPr>
          <a:xfrm>
            <a:off x="395288" y="1268413"/>
            <a:ext cx="8064500" cy="4714875"/>
          </a:xfrm>
          <a:noFill/>
          <a:ln>
            <a:noFill/>
          </a:ln>
        </p:spPr>
        <p:txBody>
          <a:bodyPr/>
          <a:p>
            <a:pPr eaLnBrk="1" hangingPunct="1">
              <a:lnSpc>
                <a:spcPct val="150000"/>
              </a:lnSpc>
            </a:pPr>
            <a:r>
              <a:rPr lang="zh-CN" altLang="en-US" sz="36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界面结果展示</a:t>
            </a:r>
            <a:endParaRPr lang="zh-CN" altLang="en-US" sz="2800" kern="1200">
              <a:solidFill>
                <a:srgbClr val="4BACC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338" name="图片 2" descr="C:\Users\songzy\AppData\Local\Temp\WeChat Files\35183129793932259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388" y="2274888"/>
            <a:ext cx="1878012" cy="3457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2268538"/>
            <a:ext cx="1944688" cy="3455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2268538"/>
            <a:ext cx="1943100" cy="3455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1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525" y="2268538"/>
            <a:ext cx="1947863" cy="3462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内容占位符 3"/>
          <p:cNvSpPr>
            <a:spLocks noGrp="1"/>
          </p:cNvSpPr>
          <p:nvPr>
            <p:ph idx="13"/>
          </p:nvPr>
        </p:nvSpPr>
        <p:spPr>
          <a:xfrm>
            <a:off x="428625" y="1500188"/>
            <a:ext cx="8064500" cy="4714875"/>
          </a:xfrm>
          <a:noFill/>
          <a:ln>
            <a:noFill/>
          </a:ln>
        </p:spPr>
        <p:txBody>
          <a:bodyPr/>
          <a:p>
            <a:pPr eaLnBrk="1" hangingPunct="1">
              <a:lnSpc>
                <a:spcPct val="150000"/>
              </a:lnSpc>
            </a:pPr>
            <a:r>
              <a:rPr lang="zh-CN" altLang="en-US" sz="28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活动图</a:t>
            </a:r>
            <a:endParaRPr lang="zh-CN" altLang="en-US" sz="280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6386" name="Picture 3" descr="C:\Users\shuaige\Desktop\活动图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2538" y="692150"/>
            <a:ext cx="6059487" cy="5843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内容占位符 3"/>
          <p:cNvSpPr>
            <a:spLocks noGrp="1"/>
          </p:cNvSpPr>
          <p:nvPr>
            <p:ph idx="13"/>
          </p:nvPr>
        </p:nvSpPr>
        <p:spPr>
          <a:xfrm>
            <a:off x="428625" y="1500188"/>
            <a:ext cx="8064500" cy="4714875"/>
          </a:xfrm>
          <a:noFill/>
          <a:ln>
            <a:noFill/>
          </a:ln>
        </p:spPr>
        <p:txBody>
          <a:bodyPr/>
          <a:p>
            <a:pPr eaLnBrk="1" hangingPunct="1">
              <a:lnSpc>
                <a:spcPct val="150000"/>
              </a:lnSpc>
            </a:pPr>
            <a:r>
              <a:rPr lang="zh-CN" altLang="en-US" sz="28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用例图</a:t>
            </a:r>
            <a:endParaRPr lang="zh-CN" altLang="en-US" sz="280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8434" name="Picture 3" descr="C:\Users\shuaige\Desktop\用例图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0338" y="1052513"/>
            <a:ext cx="5572125" cy="5246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内容占位符 3"/>
          <p:cNvSpPr>
            <a:spLocks noGrp="1"/>
          </p:cNvSpPr>
          <p:nvPr>
            <p:ph idx="13"/>
          </p:nvPr>
        </p:nvSpPr>
        <p:spPr>
          <a:xfrm>
            <a:off x="428625" y="1500188"/>
            <a:ext cx="8064500" cy="4714875"/>
          </a:xfrm>
          <a:noFill/>
          <a:ln>
            <a:noFill/>
          </a:ln>
        </p:spPr>
        <p:txBody>
          <a:bodyPr/>
          <a:p>
            <a:pPr eaLnBrk="1" hangingPunct="1">
              <a:lnSpc>
                <a:spcPct val="150000"/>
              </a:lnSpc>
            </a:pPr>
            <a:r>
              <a:rPr lang="zh-CN" altLang="en-US" sz="28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功能模块图</a:t>
            </a:r>
            <a:endParaRPr lang="zh-CN" altLang="en-US" sz="280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482" name="Picture 2" descr="C:\Users\shuaige\Desktop\模块图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150" y="2460625"/>
            <a:ext cx="6721475" cy="3560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内容占位符 3"/>
          <p:cNvSpPr>
            <a:spLocks noGrp="1"/>
          </p:cNvSpPr>
          <p:nvPr>
            <p:ph idx="13"/>
          </p:nvPr>
        </p:nvSpPr>
        <p:spPr>
          <a:xfrm>
            <a:off x="428625" y="1500188"/>
            <a:ext cx="8064500" cy="4714875"/>
          </a:xfrm>
          <a:noFill/>
          <a:ln>
            <a:noFill/>
          </a:ln>
        </p:spPr>
        <p:txBody>
          <a:bodyPr/>
          <a:p>
            <a:pPr eaLnBrk="1" hangingPunct="1">
              <a:lnSpc>
                <a:spcPct val="150000"/>
              </a:lnSpc>
            </a:pPr>
            <a:r>
              <a:rPr lang="zh-CN" altLang="en-US" sz="28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数据解析数据流图</a:t>
            </a:r>
            <a:endParaRPr lang="zh-CN" altLang="en-US" sz="2800" kern="1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2530" name="Picture 3" descr="C:\Users\shuaige\Desktop\数据流图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13" y="2276475"/>
            <a:ext cx="6281737" cy="3654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WPS 演示</Application>
  <PresentationFormat/>
  <Paragraphs>53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Times New Roman</vt:lpstr>
      <vt:lpstr>微软雅黑</vt:lpstr>
      <vt:lpstr>Apple Chancery</vt:lpstr>
      <vt:lpstr>PilGi</vt:lpstr>
      <vt:lpstr>Segoe Print</vt:lpstr>
      <vt:lpstr>Arial Unicode MS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2011-04-21T06:12:01Z</dcterms:created>
  <dcterms:modified xsi:type="dcterms:W3CDTF">2017-11-05T09:16:31Z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