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hyperlink" Target="https://git-scm.com/book/" TargetMode="External"/><Relationship Id="rId2" Type="http://schemas.openxmlformats.org/officeDocument/2006/relationships/hyperlink" Target="https://www.tutorialspoint.com/git/" TargetMode="External"/><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504360" y="4023360"/>
            <a:ext cx="9070200" cy="3381840"/>
          </a:xfrm>
          <a:prstGeom prst="rect">
            <a:avLst/>
          </a:prstGeom>
          <a:noFill/>
          <a:ln>
            <a:noFill/>
          </a:ln>
        </p:spPr>
        <p:style>
          <a:lnRef idx="0"/>
          <a:fillRef idx="0"/>
          <a:effectRef idx="0"/>
          <a:fontRef idx="minor"/>
        </p:style>
        <p:txBody>
          <a:bodyPr lIns="0" rIns="0" tIns="0" bIns="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r">
              <a:lnSpc>
                <a:spcPct val="100000"/>
              </a:lnSpc>
            </a:pPr>
            <a:r>
              <a:rPr b="0" lang="en-US" sz="2500" spc="-1" strike="noStrike">
                <a:solidFill>
                  <a:srgbClr val="000000"/>
                </a:solidFill>
                <a:latin typeface="Arial"/>
                <a:ea typeface="DejaVu Sans"/>
              </a:rPr>
              <a:t>Company: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Svetislav Simic, Programmer       </a:t>
            </a:r>
            <a:endParaRPr b="0" lang="en-US" sz="2500" spc="-1" strike="noStrike">
              <a:latin typeface="Arial"/>
            </a:endParaRPr>
          </a:p>
          <a:p>
            <a:pPr algn="just">
              <a:lnSpc>
                <a:spcPct val="100000"/>
              </a:lnSpc>
            </a:pP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Itekako</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endParaRPr b="0" lang="en-US" sz="2500" spc="-1" strike="noStrike">
              <a:latin typeface="Arial"/>
            </a:endParaRPr>
          </a:p>
        </p:txBody>
      </p:sp>
      <p:sp>
        <p:nvSpPr>
          <p:cNvPr id="153" name="CustomShape 2"/>
          <p:cNvSpPr/>
          <p:nvPr/>
        </p:nvSpPr>
        <p:spPr>
          <a:xfrm>
            <a:off x="2194560" y="548640"/>
            <a:ext cx="5563440" cy="1918800"/>
          </a:xfrm>
          <a:prstGeom prst="rect">
            <a:avLst/>
          </a:prstGeom>
          <a:blipFill>
            <a:blip r:embed="rId1"/>
            <a:stretch>
              <a:fillRect/>
            </a:stretch>
          </a:blipFill>
          <a:ln>
            <a:noFill/>
          </a:ln>
        </p:spPr>
        <p:style>
          <a:lnRef idx="0"/>
          <a:fillRef idx="0"/>
          <a:effectRef idx="0"/>
          <a:fontRef idx="minor"/>
        </p:style>
        <p:txBody>
          <a:bodyPr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4000" spc="-1" strike="noStrike">
                <a:solidFill>
                  <a:srgbClr val="000000"/>
                </a:solidFill>
                <a:latin typeface="Arial"/>
                <a:ea typeface="DejaVu Sans"/>
              </a:rPr>
              <a:t>AUTOMATED TESTING</a:t>
            </a:r>
            <a:endParaRPr b="0" lang="en-US" sz="4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280160" y="725400"/>
            <a:ext cx="180360" cy="345960"/>
          </a:xfrm>
          <a:prstGeom prst="rect">
            <a:avLst/>
          </a:prstGeom>
          <a:noFill/>
          <a:ln>
            <a:noFill/>
          </a:ln>
        </p:spPr>
        <p:style>
          <a:lnRef idx="0"/>
          <a:fillRef idx="0"/>
          <a:effectRef idx="0"/>
          <a:fontRef idx="minor"/>
        </p:style>
      </p:sp>
      <p:sp>
        <p:nvSpPr>
          <p:cNvPr id="197" name="CustomShape 2"/>
          <p:cNvSpPr/>
          <p:nvPr/>
        </p:nvSpPr>
        <p:spPr>
          <a:xfrm>
            <a:off x="504000" y="301320"/>
            <a:ext cx="9071640" cy="1261440"/>
          </a:xfrm>
          <a:prstGeom prst="rect">
            <a:avLst/>
          </a:prstGeom>
          <a:noFill/>
          <a:ln>
            <a:noFill/>
          </a:ln>
        </p:spPr>
        <p:style>
          <a:lnRef idx="0"/>
          <a:fillRef idx="0"/>
          <a:effectRef idx="0"/>
          <a:fontRef idx="minor"/>
        </p:style>
      </p:sp>
      <p:sp>
        <p:nvSpPr>
          <p:cNvPr id="198" name="CustomShape 3"/>
          <p:cNvSpPr/>
          <p:nvPr/>
        </p:nvSpPr>
        <p:spPr>
          <a:xfrm>
            <a:off x="504000" y="1768680"/>
            <a:ext cx="9071640" cy="4383720"/>
          </a:xfrm>
          <a:prstGeom prst="rect">
            <a:avLst/>
          </a:prstGeom>
          <a:noFill/>
          <a:ln>
            <a:noFill/>
          </a:ln>
        </p:spPr>
        <p:style>
          <a:lnRef idx="0"/>
          <a:fillRef idx="0"/>
          <a:effectRef idx="0"/>
          <a:fontRef idx="minor"/>
        </p:style>
      </p:sp>
      <p:sp>
        <p:nvSpPr>
          <p:cNvPr id="199"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Getting a Git Repository</a:t>
            </a:r>
            <a:br/>
            <a:endParaRPr b="0" lang="en-US" sz="4400" spc="-1" strike="noStrike">
              <a:latin typeface="Arial"/>
            </a:endParaRPr>
          </a:p>
        </p:txBody>
      </p:sp>
      <p:sp>
        <p:nvSpPr>
          <p:cNvPr id="200" name="TextShape 5"/>
          <p:cNvSpPr txBox="1"/>
          <p:nvPr/>
        </p:nvSpPr>
        <p:spPr>
          <a:xfrm>
            <a:off x="504000" y="1768680"/>
            <a:ext cx="9071640" cy="3626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You typically obtain a Git repository in one of two ways: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You can take a local directory that is currently not under version control, and turn it into a Git repository with command: </a:t>
            </a:r>
            <a:br/>
            <a:r>
              <a:rPr b="0" lang="en-US" sz="3200" spc="-1" strike="noStrike">
                <a:latin typeface="Arial"/>
              </a:rPr>
              <a:t>$ git init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You can clone an existing Git repository from elsewhere with command:</a:t>
            </a:r>
            <a:br/>
            <a:r>
              <a:rPr b="0" lang="en-US" sz="3200" spc="-1" strike="noStrike">
                <a:latin typeface="Arial"/>
              </a:rPr>
              <a:t>git clone &lt;url&gt;</a:t>
            </a:r>
            <a:endParaRPr b="0" lang="en-US" sz="32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280160" y="725400"/>
            <a:ext cx="180360" cy="345960"/>
          </a:xfrm>
          <a:prstGeom prst="rect">
            <a:avLst/>
          </a:prstGeom>
          <a:noFill/>
          <a:ln>
            <a:noFill/>
          </a:ln>
        </p:spPr>
        <p:style>
          <a:lnRef idx="0"/>
          <a:fillRef idx="0"/>
          <a:effectRef idx="0"/>
          <a:fontRef idx="minor"/>
        </p:style>
      </p:sp>
      <p:sp>
        <p:nvSpPr>
          <p:cNvPr id="202" name="CustomShape 2"/>
          <p:cNvSpPr/>
          <p:nvPr/>
        </p:nvSpPr>
        <p:spPr>
          <a:xfrm>
            <a:off x="504000" y="301320"/>
            <a:ext cx="9071640" cy="1261440"/>
          </a:xfrm>
          <a:prstGeom prst="rect">
            <a:avLst/>
          </a:prstGeom>
          <a:noFill/>
          <a:ln>
            <a:noFill/>
          </a:ln>
        </p:spPr>
        <p:style>
          <a:lnRef idx="0"/>
          <a:fillRef idx="0"/>
          <a:effectRef idx="0"/>
          <a:fontRef idx="minor"/>
        </p:style>
      </p:sp>
      <p:sp>
        <p:nvSpPr>
          <p:cNvPr id="203" name="CustomShape 3"/>
          <p:cNvSpPr/>
          <p:nvPr/>
        </p:nvSpPr>
        <p:spPr>
          <a:xfrm>
            <a:off x="504000" y="1768680"/>
            <a:ext cx="9071640" cy="4383720"/>
          </a:xfrm>
          <a:prstGeom prst="rect">
            <a:avLst/>
          </a:prstGeom>
          <a:noFill/>
          <a:ln>
            <a:noFill/>
          </a:ln>
        </p:spPr>
        <p:style>
          <a:lnRef idx="0"/>
          <a:fillRef idx="0"/>
          <a:effectRef idx="0"/>
          <a:fontRef idx="minor"/>
        </p:style>
      </p:sp>
      <p:sp>
        <p:nvSpPr>
          <p:cNvPr id="204"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Cloning our repositorium</a:t>
            </a:r>
            <a:endParaRPr b="0" lang="en-US" sz="4400" spc="-1" strike="noStrike">
              <a:latin typeface="Arial"/>
            </a:endParaRPr>
          </a:p>
        </p:txBody>
      </p:sp>
      <p:sp>
        <p:nvSpPr>
          <p:cNvPr id="205" name="TextShape 5"/>
          <p:cNvSpPr txBox="1"/>
          <p:nvPr/>
        </p:nvSpPr>
        <p:spPr>
          <a:xfrm>
            <a:off x="504000" y="1768680"/>
            <a:ext cx="9071640" cy="11574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Go to:</a:t>
            </a:r>
            <a:br/>
            <a:r>
              <a:rPr b="0" lang="en-US" sz="2600" spc="-1" strike="noStrike">
                <a:latin typeface="Arial"/>
              </a:rPr>
              <a:t>https://github.com/svetislavsimic/ITBootCamp/tree/master </a:t>
            </a:r>
            <a:endParaRPr b="0" lang="en-US" sz="2600" spc="-1" strike="noStrike">
              <a:latin typeface="Arial"/>
            </a:endParaRPr>
          </a:p>
        </p:txBody>
      </p:sp>
      <p:pic>
        <p:nvPicPr>
          <p:cNvPr id="206" name="" descr=""/>
          <p:cNvPicPr/>
          <p:nvPr/>
        </p:nvPicPr>
        <p:blipFill>
          <a:blip r:embed="rId1"/>
          <a:stretch/>
        </p:blipFill>
        <p:spPr>
          <a:xfrm>
            <a:off x="914400" y="3108960"/>
            <a:ext cx="4114440" cy="2117880"/>
          </a:xfrm>
          <a:prstGeom prst="rect">
            <a:avLst/>
          </a:prstGeom>
          <a:ln>
            <a:noFill/>
          </a:ln>
        </p:spPr>
      </p:pic>
      <p:pic>
        <p:nvPicPr>
          <p:cNvPr id="207" name="" descr=""/>
          <p:cNvPicPr/>
          <p:nvPr/>
        </p:nvPicPr>
        <p:blipFill>
          <a:blip r:embed="rId2"/>
          <a:stretch/>
        </p:blipFill>
        <p:spPr>
          <a:xfrm>
            <a:off x="822960" y="5669280"/>
            <a:ext cx="4754880" cy="1744560"/>
          </a:xfrm>
          <a:prstGeom prst="rect">
            <a:avLst/>
          </a:prstGeom>
          <a:ln>
            <a:noFill/>
          </a:ln>
        </p:spPr>
      </p:pic>
      <p:sp>
        <p:nvSpPr>
          <p:cNvPr id="208" name="TextShape 6"/>
          <p:cNvSpPr txBox="1"/>
          <p:nvPr/>
        </p:nvSpPr>
        <p:spPr>
          <a:xfrm>
            <a:off x="822960" y="2743200"/>
            <a:ext cx="6035040" cy="492480"/>
          </a:xfrm>
          <a:prstGeom prst="rect">
            <a:avLst/>
          </a:prstGeom>
          <a:noFill/>
          <a:ln>
            <a:noFill/>
          </a:ln>
        </p:spPr>
        <p:txBody>
          <a:bodyPr lIns="90000" rIns="90000" tIns="45000" bIns="45000"/>
          <a:p>
            <a:r>
              <a:rPr b="1" lang="en-US" sz="1800" spc="-1" strike="noStrike">
                <a:latin typeface="Arial"/>
              </a:rPr>
              <a:t>Click on Clone or download and copy the url</a:t>
            </a:r>
            <a:endParaRPr b="1" lang="en-US" sz="1800" spc="-1" strike="noStrike">
              <a:latin typeface="Arial"/>
            </a:endParaRPr>
          </a:p>
        </p:txBody>
      </p:sp>
      <p:sp>
        <p:nvSpPr>
          <p:cNvPr id="209" name="TextShape 7"/>
          <p:cNvSpPr txBox="1"/>
          <p:nvPr/>
        </p:nvSpPr>
        <p:spPr>
          <a:xfrm>
            <a:off x="822960" y="5303520"/>
            <a:ext cx="5669280" cy="346320"/>
          </a:xfrm>
          <a:prstGeom prst="rect">
            <a:avLst/>
          </a:prstGeom>
          <a:noFill/>
          <a:ln>
            <a:noFill/>
          </a:ln>
        </p:spPr>
        <p:txBody>
          <a:bodyPr lIns="90000" rIns="90000" tIns="45000" bIns="45000"/>
          <a:p>
            <a:r>
              <a:rPr b="1" lang="en-US" sz="1800" spc="-1" strike="noStrike">
                <a:latin typeface="Arial"/>
              </a:rPr>
              <a:t>In Git bash execute a command: git clone &lt;url&gt;</a:t>
            </a:r>
            <a:endParaRPr b="1" lang="en-US"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280160" y="725400"/>
            <a:ext cx="180360" cy="345960"/>
          </a:xfrm>
          <a:prstGeom prst="rect">
            <a:avLst/>
          </a:prstGeom>
          <a:noFill/>
          <a:ln>
            <a:noFill/>
          </a:ln>
        </p:spPr>
        <p:style>
          <a:lnRef idx="0"/>
          <a:fillRef idx="0"/>
          <a:effectRef idx="0"/>
          <a:fontRef idx="minor"/>
        </p:style>
      </p:sp>
      <p:sp>
        <p:nvSpPr>
          <p:cNvPr id="211" name="CustomShape 2"/>
          <p:cNvSpPr/>
          <p:nvPr/>
        </p:nvSpPr>
        <p:spPr>
          <a:xfrm>
            <a:off x="504000" y="301320"/>
            <a:ext cx="9071640" cy="1261440"/>
          </a:xfrm>
          <a:prstGeom prst="rect">
            <a:avLst/>
          </a:prstGeom>
          <a:noFill/>
          <a:ln>
            <a:noFill/>
          </a:ln>
        </p:spPr>
        <p:style>
          <a:lnRef idx="0"/>
          <a:fillRef idx="0"/>
          <a:effectRef idx="0"/>
          <a:fontRef idx="minor"/>
        </p:style>
      </p:sp>
      <p:sp>
        <p:nvSpPr>
          <p:cNvPr id="212" name="CustomShape 3"/>
          <p:cNvSpPr/>
          <p:nvPr/>
        </p:nvSpPr>
        <p:spPr>
          <a:xfrm>
            <a:off x="504000" y="1768680"/>
            <a:ext cx="9071640" cy="4383720"/>
          </a:xfrm>
          <a:prstGeom prst="rect">
            <a:avLst/>
          </a:prstGeom>
          <a:noFill/>
          <a:ln>
            <a:noFill/>
          </a:ln>
        </p:spPr>
        <p:style>
          <a:lnRef idx="0"/>
          <a:fillRef idx="0"/>
          <a:effectRef idx="0"/>
          <a:fontRef idx="minor"/>
        </p:style>
      </p:sp>
      <p:sp>
        <p:nvSpPr>
          <p:cNvPr id="213"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Git commands</a:t>
            </a:r>
            <a:endParaRPr b="0" lang="en-US" sz="4400" spc="-1" strike="noStrike">
              <a:latin typeface="Arial"/>
            </a:endParaRPr>
          </a:p>
        </p:txBody>
      </p:sp>
      <p:sp>
        <p:nvSpPr>
          <p:cNvPr id="214"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Checking the Status of Your Files:</a:t>
            </a:r>
            <a:br/>
            <a:r>
              <a:rPr b="0" lang="en-US" sz="3200" spc="-1" strike="noStrike">
                <a:latin typeface="Arial"/>
              </a:rPr>
              <a:t>git status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Tracking New Files and staging Modified Files:</a:t>
            </a:r>
            <a:br/>
            <a:r>
              <a:rPr b="0" lang="en-US" sz="3200" spc="-1" strike="noStrike">
                <a:latin typeface="Arial"/>
              </a:rPr>
              <a:t>git add name_of_file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Committing Your Changes:</a:t>
            </a:r>
            <a:br/>
            <a:r>
              <a:rPr b="0" lang="en-US" sz="3200" spc="-1" strike="noStrike">
                <a:latin typeface="Arial"/>
              </a:rPr>
              <a:t>git commit </a:t>
            </a:r>
            <a:br/>
            <a:r>
              <a:rPr b="0" lang="en-US" sz="3200" spc="-1" strike="noStrike">
                <a:latin typeface="Arial"/>
              </a:rPr>
              <a:t>(usually with option -m)</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280160" y="725400"/>
            <a:ext cx="180360" cy="345960"/>
          </a:xfrm>
          <a:prstGeom prst="rect">
            <a:avLst/>
          </a:prstGeom>
          <a:noFill/>
          <a:ln>
            <a:noFill/>
          </a:ln>
        </p:spPr>
        <p:style>
          <a:lnRef idx="0"/>
          <a:fillRef idx="0"/>
          <a:effectRef idx="0"/>
          <a:fontRef idx="minor"/>
        </p:style>
      </p:sp>
      <p:sp>
        <p:nvSpPr>
          <p:cNvPr id="216" name="CustomShape 2"/>
          <p:cNvSpPr/>
          <p:nvPr/>
        </p:nvSpPr>
        <p:spPr>
          <a:xfrm>
            <a:off x="504000" y="301320"/>
            <a:ext cx="9071640" cy="1261440"/>
          </a:xfrm>
          <a:prstGeom prst="rect">
            <a:avLst/>
          </a:prstGeom>
          <a:noFill/>
          <a:ln>
            <a:noFill/>
          </a:ln>
        </p:spPr>
        <p:style>
          <a:lnRef idx="0"/>
          <a:fillRef idx="0"/>
          <a:effectRef idx="0"/>
          <a:fontRef idx="minor"/>
        </p:style>
      </p:sp>
      <p:sp>
        <p:nvSpPr>
          <p:cNvPr id="217" name="CustomShape 3"/>
          <p:cNvSpPr/>
          <p:nvPr/>
        </p:nvSpPr>
        <p:spPr>
          <a:xfrm>
            <a:off x="504000" y="1768680"/>
            <a:ext cx="9071640" cy="4383720"/>
          </a:xfrm>
          <a:prstGeom prst="rect">
            <a:avLst/>
          </a:prstGeom>
          <a:noFill/>
          <a:ln>
            <a:noFill/>
          </a:ln>
        </p:spPr>
        <p:style>
          <a:lnRef idx="0"/>
          <a:fillRef idx="0"/>
          <a:effectRef idx="0"/>
          <a:fontRef idx="minor"/>
        </p:style>
      </p:sp>
      <p:sp>
        <p:nvSpPr>
          <p:cNvPr id="218"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Reference</a:t>
            </a:r>
            <a:endParaRPr b="0" lang="en-US" sz="4400" spc="-1" strike="noStrike">
              <a:latin typeface="Arial"/>
            </a:endParaRPr>
          </a:p>
        </p:txBody>
      </p:sp>
      <p:sp>
        <p:nvSpPr>
          <p:cNvPr id="219"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hlinkClick r:id="rId1"/>
              </a:rPr>
              <a:t>https://git-scm.com/book/</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2"/>
              </a:rPr>
              <a:t>https://www.tutorialspoint.com/git/</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280160" y="725400"/>
            <a:ext cx="180360" cy="345960"/>
          </a:xfrm>
          <a:prstGeom prst="rect">
            <a:avLst/>
          </a:prstGeom>
          <a:noFill/>
          <a:ln>
            <a:noFill/>
          </a:ln>
        </p:spPr>
        <p:style>
          <a:lnRef idx="0"/>
          <a:fillRef idx="0"/>
          <a:effectRef idx="0"/>
          <a:fontRef idx="minor"/>
        </p:style>
      </p:sp>
      <p:sp>
        <p:nvSpPr>
          <p:cNvPr id="221" name="CustomShape 2"/>
          <p:cNvSpPr/>
          <p:nvPr/>
        </p:nvSpPr>
        <p:spPr>
          <a:xfrm>
            <a:off x="504000" y="301320"/>
            <a:ext cx="9071640" cy="1261440"/>
          </a:xfrm>
          <a:prstGeom prst="rect">
            <a:avLst/>
          </a:prstGeom>
          <a:noFill/>
          <a:ln>
            <a:noFill/>
          </a:ln>
        </p:spPr>
        <p:style>
          <a:lnRef idx="0"/>
          <a:fillRef idx="0"/>
          <a:effectRef idx="0"/>
          <a:fontRef idx="minor"/>
        </p:style>
      </p:sp>
      <p:sp>
        <p:nvSpPr>
          <p:cNvPr id="222"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280160" y="725400"/>
            <a:ext cx="180360" cy="345960"/>
          </a:xfrm>
          <a:prstGeom prst="rect">
            <a:avLst/>
          </a:prstGeom>
          <a:noFill/>
          <a:ln>
            <a:noFill/>
          </a:ln>
        </p:spPr>
        <p:style>
          <a:lnRef idx="0"/>
          <a:fillRef idx="0"/>
          <a:effectRef idx="0"/>
          <a:fontRef idx="minor"/>
        </p:style>
      </p:sp>
      <p:sp>
        <p:nvSpPr>
          <p:cNvPr id="224" name="CustomShape 2"/>
          <p:cNvSpPr/>
          <p:nvPr/>
        </p:nvSpPr>
        <p:spPr>
          <a:xfrm>
            <a:off x="504000" y="301320"/>
            <a:ext cx="9071640" cy="1261440"/>
          </a:xfrm>
          <a:prstGeom prst="rect">
            <a:avLst/>
          </a:prstGeom>
          <a:noFill/>
          <a:ln>
            <a:noFill/>
          </a:ln>
        </p:spPr>
        <p:style>
          <a:lnRef idx="0"/>
          <a:fillRef idx="0"/>
          <a:effectRef idx="0"/>
          <a:fontRef idx="minor"/>
        </p:style>
      </p:sp>
      <p:sp>
        <p:nvSpPr>
          <p:cNvPr id="225"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280160" y="725400"/>
            <a:ext cx="180360" cy="345960"/>
          </a:xfrm>
          <a:prstGeom prst="rect">
            <a:avLst/>
          </a:prstGeom>
          <a:noFill/>
          <a:ln>
            <a:noFill/>
          </a:ln>
        </p:spPr>
        <p:style>
          <a:lnRef idx="0"/>
          <a:fillRef idx="0"/>
          <a:effectRef idx="0"/>
          <a:fontRef idx="minor"/>
        </p:style>
      </p:sp>
      <p:sp>
        <p:nvSpPr>
          <p:cNvPr id="227" name="CustomShape 2"/>
          <p:cNvSpPr/>
          <p:nvPr/>
        </p:nvSpPr>
        <p:spPr>
          <a:xfrm>
            <a:off x="504000" y="301320"/>
            <a:ext cx="9071640" cy="1261440"/>
          </a:xfrm>
          <a:prstGeom prst="rect">
            <a:avLst/>
          </a:prstGeom>
          <a:noFill/>
          <a:ln>
            <a:noFill/>
          </a:ln>
        </p:spPr>
        <p:style>
          <a:lnRef idx="0"/>
          <a:fillRef idx="0"/>
          <a:effectRef idx="0"/>
          <a:fontRef idx="minor"/>
        </p:style>
      </p:sp>
      <p:sp>
        <p:nvSpPr>
          <p:cNvPr id="228"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280160" y="725400"/>
            <a:ext cx="180360" cy="345960"/>
          </a:xfrm>
          <a:prstGeom prst="rect">
            <a:avLst/>
          </a:prstGeom>
          <a:noFill/>
          <a:ln>
            <a:noFill/>
          </a:ln>
        </p:spPr>
        <p:style>
          <a:lnRef idx="0"/>
          <a:fillRef idx="0"/>
          <a:effectRef idx="0"/>
          <a:fontRef idx="minor"/>
        </p:style>
      </p:sp>
      <p:sp>
        <p:nvSpPr>
          <p:cNvPr id="230" name="CustomShape 2"/>
          <p:cNvSpPr/>
          <p:nvPr/>
        </p:nvSpPr>
        <p:spPr>
          <a:xfrm>
            <a:off x="504000" y="301320"/>
            <a:ext cx="9071640" cy="1261440"/>
          </a:xfrm>
          <a:prstGeom prst="rect">
            <a:avLst/>
          </a:prstGeom>
          <a:noFill/>
          <a:ln>
            <a:noFill/>
          </a:ln>
        </p:spPr>
        <p:style>
          <a:lnRef idx="0"/>
          <a:fillRef idx="0"/>
          <a:effectRef idx="0"/>
          <a:fontRef idx="minor"/>
        </p:style>
      </p:sp>
      <p:sp>
        <p:nvSpPr>
          <p:cNvPr id="231"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280160" y="725400"/>
            <a:ext cx="180360" cy="345960"/>
          </a:xfrm>
          <a:prstGeom prst="rect">
            <a:avLst/>
          </a:prstGeom>
          <a:noFill/>
          <a:ln>
            <a:noFill/>
          </a:ln>
        </p:spPr>
        <p:style>
          <a:lnRef idx="0"/>
          <a:fillRef idx="0"/>
          <a:effectRef idx="0"/>
          <a:fontRef idx="minor"/>
        </p:style>
      </p:sp>
      <p:sp>
        <p:nvSpPr>
          <p:cNvPr id="233" name="CustomShape 2"/>
          <p:cNvSpPr/>
          <p:nvPr/>
        </p:nvSpPr>
        <p:spPr>
          <a:xfrm>
            <a:off x="504000" y="301320"/>
            <a:ext cx="9071640" cy="1261440"/>
          </a:xfrm>
          <a:prstGeom prst="rect">
            <a:avLst/>
          </a:prstGeom>
          <a:noFill/>
          <a:ln>
            <a:noFill/>
          </a:ln>
        </p:spPr>
        <p:style>
          <a:lnRef idx="0"/>
          <a:fillRef idx="0"/>
          <a:effectRef idx="0"/>
          <a:fontRef idx="minor"/>
        </p:style>
      </p:sp>
      <p:sp>
        <p:nvSpPr>
          <p:cNvPr id="234"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280160" y="725400"/>
            <a:ext cx="180360" cy="345960"/>
          </a:xfrm>
          <a:prstGeom prst="rect">
            <a:avLst/>
          </a:prstGeom>
          <a:noFill/>
          <a:ln>
            <a:noFill/>
          </a:ln>
        </p:spPr>
        <p:style>
          <a:lnRef idx="0"/>
          <a:fillRef idx="0"/>
          <a:effectRef idx="0"/>
          <a:fontRef idx="minor"/>
        </p:style>
      </p:sp>
      <p:sp>
        <p:nvSpPr>
          <p:cNvPr id="236" name="CustomShape 2"/>
          <p:cNvSpPr/>
          <p:nvPr/>
        </p:nvSpPr>
        <p:spPr>
          <a:xfrm>
            <a:off x="504000" y="301320"/>
            <a:ext cx="9071640" cy="1261440"/>
          </a:xfrm>
          <a:prstGeom prst="rect">
            <a:avLst/>
          </a:prstGeom>
          <a:noFill/>
          <a:ln>
            <a:noFill/>
          </a:ln>
        </p:spPr>
        <p:style>
          <a:lnRef idx="0"/>
          <a:fillRef idx="0"/>
          <a:effectRef idx="0"/>
          <a:fontRef idx="minor"/>
        </p:style>
      </p:sp>
      <p:sp>
        <p:nvSpPr>
          <p:cNvPr id="237" name="CustomShape 3"/>
          <p:cNvSpPr/>
          <p:nvPr/>
        </p:nvSpPr>
        <p:spPr>
          <a:xfrm>
            <a:off x="504000" y="1768680"/>
            <a:ext cx="9071640" cy="4383720"/>
          </a:xfrm>
          <a:prstGeom prst="rect">
            <a:avLst/>
          </a:prstGeom>
          <a:noFill/>
          <a:ln>
            <a:noFill/>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301320"/>
            <a:ext cx="9070200" cy="1260720"/>
          </a:xfrm>
          <a:prstGeom prst="rect">
            <a:avLst/>
          </a:prstGeom>
          <a:noFill/>
          <a:ln>
            <a:noFill/>
          </a:ln>
        </p:spPr>
        <p:style>
          <a:lnRef idx="0"/>
          <a:fillRef idx="0"/>
          <a:effectRef idx="0"/>
          <a:fontRef idx="minor"/>
        </p:style>
      </p:sp>
      <p:sp>
        <p:nvSpPr>
          <p:cNvPr id="155" name="CustomShape 2"/>
          <p:cNvSpPr/>
          <p:nvPr/>
        </p:nvSpPr>
        <p:spPr>
          <a:xfrm>
            <a:off x="504000" y="1769040"/>
            <a:ext cx="9070200" cy="4383000"/>
          </a:xfrm>
          <a:prstGeom prst="rect">
            <a:avLst/>
          </a:prstGeom>
          <a:noFill/>
          <a:ln>
            <a:noFill/>
          </a:ln>
        </p:spPr>
        <p:style>
          <a:lnRef idx="0"/>
          <a:fillRef idx="0"/>
          <a:effectRef idx="0"/>
          <a:fontRef idx="minor"/>
        </p:style>
      </p:sp>
      <p:sp>
        <p:nvSpPr>
          <p:cNvPr id="156" name="TextShape 3"/>
          <p:cNvSpPr txBox="1"/>
          <p:nvPr/>
        </p:nvSpPr>
        <p:spPr>
          <a:xfrm>
            <a:off x="504000" y="301320"/>
            <a:ext cx="9072000" cy="1261800"/>
          </a:xfrm>
          <a:prstGeom prst="rect">
            <a:avLst/>
          </a:prstGeom>
          <a:noFill/>
          <a:ln>
            <a:noFill/>
          </a:ln>
        </p:spPr>
        <p:txBody>
          <a:bodyPr lIns="0" rIns="0" tIns="0" bIns="0" anchor="ctr"/>
          <a:p>
            <a:pPr algn="ctr"/>
            <a:r>
              <a:rPr b="0" lang="en-US" sz="4400" spc="-1" strike="noStrike">
                <a:latin typeface="Arial"/>
              </a:rPr>
              <a:t>GIT</a:t>
            </a:r>
            <a:endParaRPr b="0" lang="en-US" sz="4400" spc="-1" strike="noStrike">
              <a:latin typeface="Arial"/>
            </a:endParaRPr>
          </a:p>
        </p:txBody>
      </p:sp>
      <p:sp>
        <p:nvSpPr>
          <p:cNvPr id="157" name="TextShape 4"/>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Version control is a system that records changes to a file or set of files over time so that you can recall specific versions later.</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is a distributed revision control and source code management system with an emphasis on speed. Git was initially designed and developed by Linus Torvalds for Linux kernel development.</a:t>
            </a: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280160" y="725400"/>
            <a:ext cx="180360" cy="345960"/>
          </a:xfrm>
          <a:prstGeom prst="rect">
            <a:avLst/>
          </a:prstGeom>
          <a:noFill/>
          <a:ln>
            <a:noFill/>
          </a:ln>
        </p:spPr>
        <p:style>
          <a:lnRef idx="0"/>
          <a:fillRef idx="0"/>
          <a:effectRef idx="0"/>
          <a:fontRef idx="minor"/>
        </p:style>
      </p:sp>
      <p:sp>
        <p:nvSpPr>
          <p:cNvPr id="159" name="CustomShape 2"/>
          <p:cNvSpPr/>
          <p:nvPr/>
        </p:nvSpPr>
        <p:spPr>
          <a:xfrm>
            <a:off x="504000" y="301320"/>
            <a:ext cx="9071640" cy="1261440"/>
          </a:xfrm>
          <a:prstGeom prst="rect">
            <a:avLst/>
          </a:prstGeom>
          <a:noFill/>
          <a:ln>
            <a:noFill/>
          </a:ln>
        </p:spPr>
        <p:style>
          <a:lnRef idx="0"/>
          <a:fillRef idx="0"/>
          <a:effectRef idx="0"/>
          <a:fontRef idx="minor"/>
        </p:style>
      </p:sp>
      <p:sp>
        <p:nvSpPr>
          <p:cNvPr id="160" name="CustomShape 3"/>
          <p:cNvSpPr/>
          <p:nvPr/>
        </p:nvSpPr>
        <p:spPr>
          <a:xfrm>
            <a:off x="504000" y="1768680"/>
            <a:ext cx="9071640" cy="4383720"/>
          </a:xfrm>
          <a:prstGeom prst="rect">
            <a:avLst/>
          </a:prstGeom>
          <a:noFill/>
          <a:ln>
            <a:noFill/>
          </a:ln>
        </p:spPr>
        <p:style>
          <a:lnRef idx="0"/>
          <a:fillRef idx="0"/>
          <a:effectRef idx="0"/>
          <a:fontRef idx="minor"/>
        </p:style>
      </p:sp>
      <p:sp>
        <p:nvSpPr>
          <p:cNvPr id="161"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Git Basics</a:t>
            </a:r>
            <a:endParaRPr b="0" lang="en-US" sz="4400" spc="-1" strike="noStrike">
              <a:latin typeface="Arial"/>
            </a:endParaRPr>
          </a:p>
        </p:txBody>
      </p:sp>
      <p:sp>
        <p:nvSpPr>
          <p:cNvPr id="162" name="TextShape 5"/>
          <p:cNvSpPr txBox="1"/>
          <p:nvPr/>
        </p:nvSpPr>
        <p:spPr>
          <a:xfrm>
            <a:off x="504000" y="1768680"/>
            <a:ext cx="9071640" cy="1797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Snapshots, Not Differences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Nearly Every Operation Is Local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Generally Only Adds Data</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pic>
        <p:nvPicPr>
          <p:cNvPr id="163" name="" descr=""/>
          <p:cNvPicPr/>
          <p:nvPr/>
        </p:nvPicPr>
        <p:blipFill>
          <a:blip r:embed="rId1"/>
          <a:stretch/>
        </p:blipFill>
        <p:spPr>
          <a:xfrm>
            <a:off x="599400" y="3749040"/>
            <a:ext cx="8634600" cy="32918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280160" y="725400"/>
            <a:ext cx="180360" cy="345960"/>
          </a:xfrm>
          <a:prstGeom prst="rect">
            <a:avLst/>
          </a:prstGeom>
          <a:noFill/>
          <a:ln>
            <a:noFill/>
          </a:ln>
        </p:spPr>
        <p:style>
          <a:lnRef idx="0"/>
          <a:fillRef idx="0"/>
          <a:effectRef idx="0"/>
          <a:fontRef idx="minor"/>
        </p:style>
      </p:sp>
      <p:sp>
        <p:nvSpPr>
          <p:cNvPr id="165" name="CustomShape 2"/>
          <p:cNvSpPr/>
          <p:nvPr/>
        </p:nvSpPr>
        <p:spPr>
          <a:xfrm>
            <a:off x="504000" y="301320"/>
            <a:ext cx="9071640" cy="1261440"/>
          </a:xfrm>
          <a:prstGeom prst="rect">
            <a:avLst/>
          </a:prstGeom>
          <a:noFill/>
          <a:ln>
            <a:noFill/>
          </a:ln>
        </p:spPr>
        <p:style>
          <a:lnRef idx="0"/>
          <a:fillRef idx="0"/>
          <a:effectRef idx="0"/>
          <a:fontRef idx="minor"/>
        </p:style>
      </p:sp>
      <p:sp>
        <p:nvSpPr>
          <p:cNvPr id="166" name="CustomShape 3"/>
          <p:cNvSpPr/>
          <p:nvPr/>
        </p:nvSpPr>
        <p:spPr>
          <a:xfrm>
            <a:off x="504000" y="1768680"/>
            <a:ext cx="9071640" cy="4383720"/>
          </a:xfrm>
          <a:prstGeom prst="rect">
            <a:avLst/>
          </a:prstGeom>
          <a:noFill/>
          <a:ln>
            <a:noFill/>
          </a:ln>
        </p:spPr>
        <p:style>
          <a:lnRef idx="0"/>
          <a:fillRef idx="0"/>
          <a:effectRef idx="0"/>
          <a:fontRef idx="minor"/>
        </p:style>
      </p:sp>
      <p:sp>
        <p:nvSpPr>
          <p:cNvPr id="167"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Distributed Version Control Systems</a:t>
            </a:r>
            <a:endParaRPr b="0" lang="en-US" sz="4400" spc="-1" strike="noStrike">
              <a:latin typeface="Arial"/>
            </a:endParaRPr>
          </a:p>
        </p:txBody>
      </p:sp>
      <p:sp>
        <p:nvSpPr>
          <p:cNvPr id="168" name="TextShape 5"/>
          <p:cNvSpPr txBox="1"/>
          <p:nvPr/>
        </p:nvSpPr>
        <p:spPr>
          <a:xfrm>
            <a:off x="504000" y="1768680"/>
            <a:ext cx="9071640" cy="19803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Clients don’t just check out the latest snapshot of the files; rather, they fully mirror the repository, including its full history</a:t>
            </a:r>
            <a:endParaRPr b="0" lang="en-US" sz="3200" spc="-1" strike="noStrike">
              <a:latin typeface="Arial"/>
            </a:endParaRPr>
          </a:p>
        </p:txBody>
      </p:sp>
      <p:pic>
        <p:nvPicPr>
          <p:cNvPr id="169" name="" descr=""/>
          <p:cNvPicPr/>
          <p:nvPr/>
        </p:nvPicPr>
        <p:blipFill>
          <a:blip r:embed="rId1"/>
          <a:stretch/>
        </p:blipFill>
        <p:spPr>
          <a:xfrm>
            <a:off x="2408400" y="3200400"/>
            <a:ext cx="5089680" cy="4269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280160" y="725400"/>
            <a:ext cx="180360" cy="345960"/>
          </a:xfrm>
          <a:prstGeom prst="rect">
            <a:avLst/>
          </a:prstGeom>
          <a:noFill/>
          <a:ln>
            <a:noFill/>
          </a:ln>
        </p:spPr>
        <p:style>
          <a:lnRef idx="0"/>
          <a:fillRef idx="0"/>
          <a:effectRef idx="0"/>
          <a:fontRef idx="minor"/>
        </p:style>
      </p:sp>
      <p:sp>
        <p:nvSpPr>
          <p:cNvPr id="171" name="CustomShape 2"/>
          <p:cNvSpPr/>
          <p:nvPr/>
        </p:nvSpPr>
        <p:spPr>
          <a:xfrm>
            <a:off x="504000" y="301320"/>
            <a:ext cx="9071640" cy="1261440"/>
          </a:xfrm>
          <a:prstGeom prst="rect">
            <a:avLst/>
          </a:prstGeom>
          <a:noFill/>
          <a:ln>
            <a:noFill/>
          </a:ln>
        </p:spPr>
        <p:style>
          <a:lnRef idx="0"/>
          <a:fillRef idx="0"/>
          <a:effectRef idx="0"/>
          <a:fontRef idx="minor"/>
        </p:style>
      </p:sp>
      <p:sp>
        <p:nvSpPr>
          <p:cNvPr id="172" name="CustomShape 3"/>
          <p:cNvSpPr/>
          <p:nvPr/>
        </p:nvSpPr>
        <p:spPr>
          <a:xfrm>
            <a:off x="504000" y="1768680"/>
            <a:ext cx="9071640" cy="4383720"/>
          </a:xfrm>
          <a:prstGeom prst="rect">
            <a:avLst/>
          </a:prstGeom>
          <a:noFill/>
          <a:ln>
            <a:noFill/>
          </a:ln>
        </p:spPr>
        <p:style>
          <a:lnRef idx="0"/>
          <a:fillRef idx="0"/>
          <a:effectRef idx="0"/>
          <a:fontRef idx="minor"/>
        </p:style>
      </p:sp>
      <p:sp>
        <p:nvSpPr>
          <p:cNvPr id="173"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The Three States</a:t>
            </a:r>
            <a:endParaRPr b="0" lang="en-US" sz="4400" spc="-1" strike="noStrike">
              <a:latin typeface="Arial"/>
            </a:endParaRPr>
          </a:p>
        </p:txBody>
      </p:sp>
      <p:sp>
        <p:nvSpPr>
          <p:cNvPr id="174"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Git has three main states that your files can reside in: committed, modified, and staged: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Committed means that the data is safely stored in your local database.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Modified means that you have changed the file but have not committed it to your database yet.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Staged means that you have marked a modified file in its current version to go into your next commit snapshot.</a:t>
            </a:r>
            <a:endParaRPr b="0" lang="en-US"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280160" y="725400"/>
            <a:ext cx="180360" cy="345960"/>
          </a:xfrm>
          <a:prstGeom prst="rect">
            <a:avLst/>
          </a:prstGeom>
          <a:noFill/>
          <a:ln>
            <a:noFill/>
          </a:ln>
        </p:spPr>
        <p:style>
          <a:lnRef idx="0"/>
          <a:fillRef idx="0"/>
          <a:effectRef idx="0"/>
          <a:fontRef idx="minor"/>
        </p:style>
      </p:sp>
      <p:sp>
        <p:nvSpPr>
          <p:cNvPr id="176" name="CustomShape 2"/>
          <p:cNvSpPr/>
          <p:nvPr/>
        </p:nvSpPr>
        <p:spPr>
          <a:xfrm>
            <a:off x="504000" y="301320"/>
            <a:ext cx="9071640" cy="1261440"/>
          </a:xfrm>
          <a:prstGeom prst="rect">
            <a:avLst/>
          </a:prstGeom>
          <a:noFill/>
          <a:ln>
            <a:noFill/>
          </a:ln>
        </p:spPr>
        <p:style>
          <a:lnRef idx="0"/>
          <a:fillRef idx="0"/>
          <a:effectRef idx="0"/>
          <a:fontRef idx="minor"/>
        </p:style>
      </p:sp>
      <p:sp>
        <p:nvSpPr>
          <p:cNvPr id="177" name="CustomShape 3"/>
          <p:cNvSpPr/>
          <p:nvPr/>
        </p:nvSpPr>
        <p:spPr>
          <a:xfrm>
            <a:off x="504000" y="1768680"/>
            <a:ext cx="9071640" cy="4383720"/>
          </a:xfrm>
          <a:prstGeom prst="rect">
            <a:avLst/>
          </a:prstGeom>
          <a:noFill/>
          <a:ln>
            <a:noFill/>
          </a:ln>
        </p:spPr>
        <p:style>
          <a:lnRef idx="0"/>
          <a:fillRef idx="0"/>
          <a:effectRef idx="0"/>
          <a:fontRef idx="minor"/>
        </p:style>
      </p:sp>
      <p:sp>
        <p:nvSpPr>
          <p:cNvPr id="178"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Main sections of a Git project</a:t>
            </a:r>
            <a:endParaRPr b="0" lang="en-US" sz="4400" spc="-1" strike="noStrike">
              <a:latin typeface="Arial"/>
            </a:endParaRPr>
          </a:p>
        </p:txBody>
      </p:sp>
      <p:sp>
        <p:nvSpPr>
          <p:cNvPr id="179" name="TextShape 5"/>
          <p:cNvSpPr txBox="1"/>
          <p:nvPr/>
        </p:nvSpPr>
        <p:spPr>
          <a:xfrm>
            <a:off x="504000" y="1768680"/>
            <a:ext cx="9071640" cy="1888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Git directory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Working tree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Staging area.</a:t>
            </a:r>
            <a:endParaRPr b="0" lang="en-US" sz="3200" spc="-1" strike="noStrike">
              <a:latin typeface="Arial"/>
            </a:endParaRPr>
          </a:p>
        </p:txBody>
      </p:sp>
      <p:pic>
        <p:nvPicPr>
          <p:cNvPr id="180" name="" descr=""/>
          <p:cNvPicPr/>
          <p:nvPr/>
        </p:nvPicPr>
        <p:blipFill>
          <a:blip r:embed="rId1"/>
          <a:stretch/>
        </p:blipFill>
        <p:spPr>
          <a:xfrm>
            <a:off x="1737360" y="3840480"/>
            <a:ext cx="6095520" cy="3360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280160" y="725400"/>
            <a:ext cx="180360" cy="345960"/>
          </a:xfrm>
          <a:prstGeom prst="rect">
            <a:avLst/>
          </a:prstGeom>
          <a:noFill/>
          <a:ln>
            <a:noFill/>
          </a:ln>
        </p:spPr>
        <p:style>
          <a:lnRef idx="0"/>
          <a:fillRef idx="0"/>
          <a:effectRef idx="0"/>
          <a:fontRef idx="minor"/>
        </p:style>
      </p:sp>
      <p:sp>
        <p:nvSpPr>
          <p:cNvPr id="182" name="CustomShape 2"/>
          <p:cNvSpPr/>
          <p:nvPr/>
        </p:nvSpPr>
        <p:spPr>
          <a:xfrm>
            <a:off x="504000" y="301320"/>
            <a:ext cx="9071640" cy="1261440"/>
          </a:xfrm>
          <a:prstGeom prst="rect">
            <a:avLst/>
          </a:prstGeom>
          <a:noFill/>
          <a:ln>
            <a:noFill/>
          </a:ln>
        </p:spPr>
        <p:style>
          <a:lnRef idx="0"/>
          <a:fillRef idx="0"/>
          <a:effectRef idx="0"/>
          <a:fontRef idx="minor"/>
        </p:style>
      </p:sp>
      <p:sp>
        <p:nvSpPr>
          <p:cNvPr id="183" name="CustomShape 3"/>
          <p:cNvSpPr/>
          <p:nvPr/>
        </p:nvSpPr>
        <p:spPr>
          <a:xfrm>
            <a:off x="504000" y="1768680"/>
            <a:ext cx="9071640" cy="4383720"/>
          </a:xfrm>
          <a:prstGeom prst="rect">
            <a:avLst/>
          </a:prstGeom>
          <a:noFill/>
          <a:ln>
            <a:noFill/>
          </a:ln>
        </p:spPr>
        <p:style>
          <a:lnRef idx="0"/>
          <a:fillRef idx="0"/>
          <a:effectRef idx="0"/>
          <a:fontRef idx="minor"/>
        </p:style>
      </p:sp>
      <p:sp>
        <p:nvSpPr>
          <p:cNvPr id="184"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Main section</a:t>
            </a:r>
            <a:endParaRPr b="0" lang="en-US" sz="4400" spc="-1" strike="noStrike">
              <a:latin typeface="Arial"/>
            </a:endParaRPr>
          </a:p>
        </p:txBody>
      </p:sp>
      <p:sp>
        <p:nvSpPr>
          <p:cNvPr id="185"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The Git directory is where Git stores the metadata and object database for your project. This is the most important part of Git, and it is what is copied when you clone a repository from another computer.</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working tree is a single checkout of one version of the project. These files are pulled out of the compressed database in the Git directory and placed on disk for you to use or modify.</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staging area is a file, generally contained in your Git directory, that stores information about what will go into your next commit. Its technical name in Git parlance is the “index”, but the phrase “staging area” works just as well.</a:t>
            </a:r>
            <a:endParaRPr b="0" lang="en-US" sz="3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280160" y="725400"/>
            <a:ext cx="180360" cy="345960"/>
          </a:xfrm>
          <a:prstGeom prst="rect">
            <a:avLst/>
          </a:prstGeom>
          <a:noFill/>
          <a:ln>
            <a:noFill/>
          </a:ln>
        </p:spPr>
        <p:style>
          <a:lnRef idx="0"/>
          <a:fillRef idx="0"/>
          <a:effectRef idx="0"/>
          <a:fontRef idx="minor"/>
        </p:style>
      </p:sp>
      <p:sp>
        <p:nvSpPr>
          <p:cNvPr id="187" name="CustomShape 2"/>
          <p:cNvSpPr/>
          <p:nvPr/>
        </p:nvSpPr>
        <p:spPr>
          <a:xfrm>
            <a:off x="504000" y="301320"/>
            <a:ext cx="9071640" cy="1261440"/>
          </a:xfrm>
          <a:prstGeom prst="rect">
            <a:avLst/>
          </a:prstGeom>
          <a:noFill/>
          <a:ln>
            <a:noFill/>
          </a:ln>
        </p:spPr>
        <p:style>
          <a:lnRef idx="0"/>
          <a:fillRef idx="0"/>
          <a:effectRef idx="0"/>
          <a:fontRef idx="minor"/>
        </p:style>
      </p:sp>
      <p:sp>
        <p:nvSpPr>
          <p:cNvPr id="188" name="CustomShape 3"/>
          <p:cNvSpPr/>
          <p:nvPr/>
        </p:nvSpPr>
        <p:spPr>
          <a:xfrm>
            <a:off x="504000" y="1768680"/>
            <a:ext cx="9071640" cy="4383720"/>
          </a:xfrm>
          <a:prstGeom prst="rect">
            <a:avLst/>
          </a:prstGeom>
          <a:noFill/>
          <a:ln>
            <a:noFill/>
          </a:ln>
        </p:spPr>
        <p:style>
          <a:lnRef idx="0"/>
          <a:fillRef idx="0"/>
          <a:effectRef idx="0"/>
          <a:fontRef idx="minor"/>
        </p:style>
      </p:sp>
      <p:sp>
        <p:nvSpPr>
          <p:cNvPr id="189"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Basic Git workflow</a:t>
            </a:r>
            <a:endParaRPr b="0" lang="en-US" sz="4400" spc="-1" strike="noStrike">
              <a:latin typeface="Arial"/>
            </a:endParaRPr>
          </a:p>
        </p:txBody>
      </p:sp>
      <p:sp>
        <p:nvSpPr>
          <p:cNvPr id="190"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You modify files in your working tree.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You selectively stage just those changes you want to be part of your next commit, which adds only those changes to the staging area.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You do a commit, which takes the files as they are in the staging area and stores that snapshot permanently to your Git directory.</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280160" y="725400"/>
            <a:ext cx="180360" cy="345960"/>
          </a:xfrm>
          <a:prstGeom prst="rect">
            <a:avLst/>
          </a:prstGeom>
          <a:noFill/>
          <a:ln>
            <a:noFill/>
          </a:ln>
        </p:spPr>
        <p:style>
          <a:lnRef idx="0"/>
          <a:fillRef idx="0"/>
          <a:effectRef idx="0"/>
          <a:fontRef idx="minor"/>
        </p:style>
      </p:sp>
      <p:sp>
        <p:nvSpPr>
          <p:cNvPr id="192" name="CustomShape 2"/>
          <p:cNvSpPr/>
          <p:nvPr/>
        </p:nvSpPr>
        <p:spPr>
          <a:xfrm>
            <a:off x="504000" y="301320"/>
            <a:ext cx="9071640" cy="1261440"/>
          </a:xfrm>
          <a:prstGeom prst="rect">
            <a:avLst/>
          </a:prstGeom>
          <a:noFill/>
          <a:ln>
            <a:noFill/>
          </a:ln>
        </p:spPr>
        <p:style>
          <a:lnRef idx="0"/>
          <a:fillRef idx="0"/>
          <a:effectRef idx="0"/>
          <a:fontRef idx="minor"/>
        </p:style>
      </p:sp>
      <p:sp>
        <p:nvSpPr>
          <p:cNvPr id="193" name="CustomShape 3"/>
          <p:cNvSpPr/>
          <p:nvPr/>
        </p:nvSpPr>
        <p:spPr>
          <a:xfrm>
            <a:off x="504000" y="1768680"/>
            <a:ext cx="9071640" cy="4383720"/>
          </a:xfrm>
          <a:prstGeom prst="rect">
            <a:avLst/>
          </a:prstGeom>
          <a:noFill/>
          <a:ln>
            <a:noFill/>
          </a:ln>
        </p:spPr>
        <p:style>
          <a:lnRef idx="0"/>
          <a:fillRef idx="0"/>
          <a:effectRef idx="0"/>
          <a:fontRef idx="minor"/>
        </p:style>
      </p:sp>
      <p:sp>
        <p:nvSpPr>
          <p:cNvPr id="194" name="TextShape 4"/>
          <p:cNvSpPr txBox="1"/>
          <p:nvPr/>
        </p:nvSpPr>
        <p:spPr>
          <a:xfrm>
            <a:off x="504000" y="301320"/>
            <a:ext cx="9071640" cy="1261440"/>
          </a:xfrm>
          <a:prstGeom prst="rect">
            <a:avLst/>
          </a:prstGeom>
          <a:noFill/>
          <a:ln>
            <a:noFill/>
          </a:ln>
        </p:spPr>
        <p:txBody>
          <a:bodyPr lIns="0" rIns="0" tIns="0" bIns="0" anchor="ctr"/>
          <a:p>
            <a:pPr algn="ctr"/>
            <a:r>
              <a:rPr b="0" lang="en-US" sz="4400" spc="-1" strike="noStrike">
                <a:latin typeface="Arial"/>
              </a:rPr>
              <a:t>First-Time Git Setup</a:t>
            </a:r>
            <a:endParaRPr b="0" lang="en-US" sz="4400" spc="-1" strike="noStrike">
              <a:latin typeface="Arial"/>
            </a:endParaRPr>
          </a:p>
        </p:txBody>
      </p:sp>
      <p:sp>
        <p:nvSpPr>
          <p:cNvPr id="195" name="TextShape 5"/>
          <p:cNvSpPr txBox="1"/>
          <p:nvPr/>
        </p:nvSpPr>
        <p:spPr>
          <a:xfrm>
            <a:off x="504000" y="1768680"/>
            <a:ext cx="9071640" cy="4383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The first thing you should do when you install Git is to set your user name and email address. This is important because every Git commit uses this information, and it’s immutably baked into the commits you start creating: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git config --global user.name "John Doe"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git config --global user.email johndoe@example.com</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302</TotalTime>
  <Application>LibreOffice/5.4.7.2$Windows_X86_64 LibreOffice_project/c838ef25c16710f8838b1faec480ebba495259d0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2018-07-10T13:47:56Z</dcterms:created>
  <dc:creator/>
  <dc:description/>
  <dc:language>en-US</dc:language>
  <cp:lastModifiedBy/>
  <dcterms:modified xsi:type="dcterms:W3CDTF">2018-10-18T00:10:41Z</dcterms:modified>
  <cp:revision>37</cp:revision>
  <dc:subject/>
  <dc:title/>
</cp:coreProperties>
</file>