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0"/>
  </p:notesMasterIdLst>
  <p:sldIdLst>
    <p:sldId id="356" r:id="rId2"/>
    <p:sldId id="374" r:id="rId3"/>
    <p:sldId id="370" r:id="rId4"/>
    <p:sldId id="372" r:id="rId5"/>
    <p:sldId id="383" r:id="rId6"/>
    <p:sldId id="380" r:id="rId7"/>
    <p:sldId id="382" r:id="rId8"/>
    <p:sldId id="386" r:id="rId9"/>
    <p:sldId id="377" r:id="rId10"/>
    <p:sldId id="378" r:id="rId11"/>
    <p:sldId id="379" r:id="rId12"/>
    <p:sldId id="384" r:id="rId13"/>
    <p:sldId id="390" r:id="rId14"/>
    <p:sldId id="391" r:id="rId15"/>
    <p:sldId id="373" r:id="rId16"/>
    <p:sldId id="375" r:id="rId17"/>
    <p:sldId id="376" r:id="rId18"/>
    <p:sldId id="38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e Day Meet Python" id="{D597DCE5-7E71-0E45-A1AA-8E19EBF0AFF3}">
          <p14:sldIdLst>
            <p14:sldId id="356"/>
            <p14:sldId id="374"/>
            <p14:sldId id="370"/>
            <p14:sldId id="372"/>
            <p14:sldId id="383"/>
            <p14:sldId id="380"/>
            <p14:sldId id="382"/>
            <p14:sldId id="386"/>
            <p14:sldId id="377"/>
            <p14:sldId id="378"/>
            <p14:sldId id="379"/>
            <p14:sldId id="384"/>
            <p14:sldId id="390"/>
            <p14:sldId id="391"/>
            <p14:sldId id="373"/>
            <p14:sldId id="375"/>
            <p14:sldId id="376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5"/>
    <p:restoredTop sz="86501" autoAdjust="0"/>
  </p:normalViewPr>
  <p:slideViewPr>
    <p:cSldViewPr snapToGrid="0" snapToObjects="1">
      <p:cViewPr varScale="1">
        <p:scale>
          <a:sx n="110" d="100"/>
          <a:sy n="110" d="100"/>
        </p:scale>
        <p:origin x="776" y="16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6E89-0EF5-CE45-8A60-DD53DCF5F004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986-4511-8945-B054-B3515A1262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weakref.html?highlight=weakref#module-weakref" TargetMode="External"/><Relationship Id="rId4" Type="http://schemas.openxmlformats.org/officeDocument/2006/relationships/hyperlink" Target="http://docs.python.org/library/gc.html?highlight=gc#module-gc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Learning Day</a:t>
            </a:r>
            <a:r>
              <a:rPr lang="en-US" baseline="0" dirty="0" smtClean="0"/>
              <a:t>, Come Across Python</a:t>
            </a:r>
          </a:p>
          <a:p>
            <a:r>
              <a:rPr lang="en-US" baseline="0" dirty="0" smtClean="0"/>
              <a:t>OLD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or, lambda; map, reduce</a:t>
            </a:r>
          </a:p>
          <a:p>
            <a:r>
              <a:rPr lang="en-US" dirty="0" smtClean="0"/>
              <a:t>distributed, 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JavaScript</a:t>
            </a:r>
            <a:r>
              <a:rPr lang="en-US" baseline="0" dirty="0" smtClean="0"/>
              <a:t>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3: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docs.python.org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/3/library/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asyncio-task.html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asyncio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compute(x, y):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print("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%s + %s ..." % (x, y))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asyncio.sleep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x + 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print_sum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result = await compute(x, y)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("%s + %s = %s" % (x, y,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s-ES_tradn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asyncio.get_event_loop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loop.run_until_complete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print_sum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2))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loop.close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8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/2/extending/</a:t>
            </a:r>
            <a:r>
              <a:rPr lang="en-US" dirty="0" err="1" smtClean="0"/>
              <a:t>extending.html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baseline="0" dirty="0" smtClean="0"/>
              <a:t> engine is your friend, Google-oriented,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Lazy =&gt; generate op, less code than c</a:t>
            </a:r>
          </a:p>
          <a:p>
            <a:r>
              <a:rPr lang="en-US" dirty="0" smtClean="0"/>
              <a:t>Prototype =&gt; garbage</a:t>
            </a:r>
            <a:r>
              <a:rPr lang="en-US" baseline="0" dirty="0" smtClean="0"/>
              <a:t> less mature than java</a:t>
            </a:r>
          </a:p>
          <a:p>
            <a:r>
              <a:rPr lang="en-US" baseline="0" dirty="0" err="1" smtClean="0"/>
              <a:t>BigProject</a:t>
            </a:r>
            <a:r>
              <a:rPr lang="en-US" baseline="0" dirty="0" smtClean="0"/>
              <a:t> =? Micro op, native extension</a:t>
            </a:r>
          </a:p>
          <a:p>
            <a:endParaRPr lang="en-US" baseline="0" dirty="0" smtClean="0"/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Basic (Interpreter) =&gt; Visual Basic (VM) =&gt; </a:t>
            </a:r>
            <a:r>
              <a:rPr lang="en-US" dirty="0" err="1" smtClean="0"/>
              <a:t>.Net</a:t>
            </a:r>
            <a:r>
              <a:rPr lang="en-US" dirty="0" smtClean="0"/>
              <a:t> (IL</a:t>
            </a:r>
            <a:r>
              <a:rPr lang="en-US" baseline="0" dirty="0" smtClean="0"/>
              <a:t> 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Functional: no control</a:t>
            </a:r>
            <a:r>
              <a:rPr lang="en-US" baseline="0" dirty="0" smtClean="0"/>
              <a:t> flow keyword, and, or, lambda, map, filter, reduce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www.ibm.com</a:t>
            </a:r>
            <a:r>
              <a:rPr lang="en-US" dirty="0" smtClean="0"/>
              <a:t>/</a:t>
            </a:r>
            <a:r>
              <a:rPr lang="en-US" dirty="0" err="1" smtClean="0"/>
              <a:t>developerworks</a:t>
            </a:r>
            <a:r>
              <a:rPr lang="en-US" dirty="0" smtClean="0"/>
              <a:t>/library/l-</a:t>
            </a:r>
            <a:r>
              <a:rPr lang="en-US" dirty="0" err="1" smtClean="0"/>
              <a:t>prog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/2/</a:t>
            </a:r>
            <a:r>
              <a:rPr lang="en-US" dirty="0" err="1" smtClean="0"/>
              <a:t>howto</a:t>
            </a:r>
            <a:r>
              <a:rPr lang="en-US" dirty="0" smtClean="0"/>
              <a:t>/</a:t>
            </a:r>
            <a:r>
              <a:rPr lang="en-US" dirty="0" err="1" smtClean="0"/>
              <a:t>functional.html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/dev/</a:t>
            </a:r>
            <a:r>
              <a:rPr lang="en-US" dirty="0" err="1" smtClean="0"/>
              <a:t>howto</a:t>
            </a:r>
            <a:r>
              <a:rPr lang="en-US" dirty="0" smtClean="0"/>
              <a:t>/</a:t>
            </a:r>
            <a:r>
              <a:rPr lang="en-US" dirty="0" err="1" smtClean="0"/>
              <a:t>functional.html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Pain of</a:t>
            </a:r>
            <a:r>
              <a:rPr lang="en-US" baseline="0" dirty="0" smtClean="0"/>
              <a:t> utf8 (string </a:t>
            </a:r>
            <a:r>
              <a:rPr lang="en-US" baseline="0" dirty="0" err="1" smtClean="0"/>
              <a:t>unicode</a:t>
            </a:r>
            <a:r>
              <a:rPr lang="en-US" baseline="0" dirty="0" smtClean="0"/>
              <a:t> and string byte)</a:t>
            </a:r>
            <a:endParaRPr lang="en-US" dirty="0" smtClean="0"/>
          </a:p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, </a:t>
            </a:r>
            <a:r>
              <a:rPr lang="en-US" dirty="0" err="1" smtClean="0"/>
              <a:t>IronPython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us.pycon.org</a:t>
            </a:r>
            <a:r>
              <a:rPr lang="en-US" dirty="0" smtClean="0"/>
              <a:t>/2016/schedule/talks/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us.pycon.org</a:t>
            </a:r>
            <a:r>
              <a:rPr lang="en-US" dirty="0" smtClean="0"/>
              <a:t>/2016/schedule/presentation/1945/ networking</a:t>
            </a:r>
            <a:r>
              <a:rPr lang="en-US" baseline="0" dirty="0" smtClean="0"/>
              <a:t> without </a:t>
            </a:r>
            <a:r>
              <a:rPr lang="en-US" baseline="0" dirty="0" err="1" smtClean="0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Index: </a:t>
            </a:r>
            <a:r>
              <a:rPr lang="en-US" dirty="0" err="1" smtClean="0"/>
              <a:t>arr</a:t>
            </a:r>
            <a:r>
              <a:rPr lang="en-US" dirty="0" smtClean="0"/>
              <a:t>[1:], </a:t>
            </a:r>
            <a:r>
              <a:rPr lang="en-US" dirty="0" err="1" smtClean="0"/>
              <a:t>arr</a:t>
            </a:r>
            <a:r>
              <a:rPr lang="en-US" dirty="0" smtClean="0"/>
              <a:t>[:], </a:t>
            </a:r>
            <a:r>
              <a:rPr lang="en-US" dirty="0" err="1" smtClean="0"/>
              <a:t>arr</a:t>
            </a:r>
            <a:r>
              <a:rPr lang="en-US" dirty="0" smtClean="0"/>
              <a:t>[-1],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start:end:step</a:t>
            </a:r>
            <a:r>
              <a:rPr lang="en-US" dirty="0" smtClean="0"/>
              <a:t>]</a:t>
            </a:r>
          </a:p>
          <a:p>
            <a:r>
              <a:rPr lang="en-US" dirty="0" smtClean="0"/>
              <a:t>String, list, </a:t>
            </a:r>
            <a:r>
              <a:rPr lang="en-US" dirty="0" err="1" smtClean="0"/>
              <a:t>dict</a:t>
            </a:r>
            <a:r>
              <a:rPr lang="en-US" dirty="0" smtClean="0"/>
              <a:t>,</a:t>
            </a:r>
            <a:r>
              <a:rPr lang="en-US" baseline="0" dirty="0" smtClean="0"/>
              <a:t> file, re</a:t>
            </a:r>
          </a:p>
          <a:p>
            <a:r>
              <a:rPr lang="en-US" baseline="0" dirty="0" err="1" smtClean="0"/>
              <a:t>Str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bytearray</a:t>
            </a:r>
            <a:r>
              <a:rPr lang="en-US" baseline="0" dirty="0" smtClean="0"/>
              <a:t>, bytes, list, tuple, set, </a:t>
            </a:r>
            <a:r>
              <a:rPr lang="en-US" baseline="0" dirty="0" err="1" smtClean="0"/>
              <a:t>fronzenset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float, complex, bool, ellipsis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Closure: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and when you want to remove unwanted loops of references, you can often use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weakref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in Python's standard library.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and when you want to exert more direct control (or perform debugging, see what exactly is happening) regarding cyclical garbage collection, use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in Python's standard library.</a:t>
            </a:r>
          </a:p>
          <a:p>
            <a:endParaRPr lang="en-US" baseline="0" dirty="0" smtClean="0"/>
          </a:p>
          <a:p>
            <a:pPr rtl="0" eaLnBrk="1" latinLnBrk="0" hangingPunct="1"/>
            <a:r>
              <a:rPr lang="en-US" dirty="0" smtClean="0"/>
              <a:t>Dynamic Type</a:t>
            </a:r>
          </a:p>
          <a:p>
            <a:pPr rtl="0" eaLnBrk="1" latinLnBrk="0" hangingPunct="1"/>
            <a:r>
              <a:rPr lang="en-US" dirty="0" smtClean="0"/>
              <a:t>Object-oriented, Imperative, Functional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/2/library/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/3/library/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baseline="0" dirty="0" smtClean="0"/>
              <a:t> engine is your friend, Google-oriented,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 function; import, if, for, try, except, return; print, </a:t>
            </a:r>
            <a:r>
              <a:rPr lang="en-US" baseline="0" dirty="0" err="1" smtClean="0">
                <a:sym typeface="Wingdings"/>
              </a:rPr>
              <a:t>len</a:t>
            </a:r>
            <a:r>
              <a:rPr lang="en-US" baseline="0" dirty="0" smtClean="0">
                <a:sym typeface="Wingdings"/>
              </a:rPr>
              <a:t>, __name__, sys, </a:t>
            </a:r>
            <a:r>
              <a:rPr lang="en-US" baseline="0" dirty="0" err="1" smtClean="0">
                <a:sym typeface="Wingdings"/>
              </a:rPr>
              <a:t>dir</a:t>
            </a:r>
            <a:endParaRPr lang="en-US" baseline="0" dirty="0" smtClean="0">
              <a:sym typeface="Wingding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python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py.py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weweoi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joi23d 23fj3 io2j3fi2232 3232 234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py.py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'ad', '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weweoi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'joi23d', '23fj3', 'io2j3fi2232', '3232', '234']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3232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5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class; __</a:t>
            </a:r>
            <a:r>
              <a:rPr lang="en-US" dirty="0" err="1" smtClean="0">
                <a:sym typeface="Wingdings"/>
              </a:rPr>
              <a:t>init</a:t>
            </a:r>
            <a:r>
              <a:rPr lang="en-US" dirty="0" smtClean="0">
                <a:sym typeface="Wingdings"/>
              </a:rPr>
              <a:t>__, object, </a:t>
            </a:r>
            <a:r>
              <a:rPr lang="en-US" dirty="0" smtClean="0">
                <a:sym typeface="Wingdings"/>
              </a:rPr>
              <a:t>self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vmware</a:t>
            </a:r>
            <a:r>
              <a:rPr lang="en-US" dirty="0" smtClean="0"/>
              <a:t>/</a:t>
            </a:r>
            <a:r>
              <a:rPr lang="en-US" dirty="0" err="1" smtClean="0"/>
              <a:t>pyvmomi</a:t>
            </a:r>
            <a:r>
              <a:rPr lang="en-US" dirty="0" smtClean="0"/>
              <a:t>-community-samples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986-4511-8945-B054-B3515A1262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0040"/>
            <a:ext cx="6858000" cy="82296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00150"/>
            <a:ext cx="6858000" cy="51435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56598" y="4556122"/>
            <a:ext cx="1030084" cy="16232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72559" y="4879467"/>
            <a:ext cx="1314122" cy="14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" dirty="0" smtClean="0">
                <a:solidFill>
                  <a:schemeClr val="bg1"/>
                </a:solidFill>
              </a:rPr>
              <a:t>© 2014</a:t>
            </a:r>
            <a:r>
              <a:rPr lang="en-US" sz="5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42260" y="3910348"/>
            <a:ext cx="2801140" cy="1061702"/>
          </a:xfrm>
        </p:spPr>
        <p:txBody>
          <a:bodyPr anchor="ctr"/>
          <a:lstStyle>
            <a:lvl1pPr marL="2382" indent="0" algn="r">
              <a:spcBef>
                <a:spcPts val="0"/>
              </a:spcBef>
              <a:buNone/>
              <a:defRPr sz="66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1" y="3910348"/>
            <a:ext cx="3383280" cy="1061702"/>
          </a:xfrm>
        </p:spPr>
        <p:txBody>
          <a:bodyPr anchor="ctr"/>
          <a:lstStyle>
            <a:lvl1pPr marL="2382" indent="0">
              <a:spcBef>
                <a:spcPts val="0"/>
              </a:spcBef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3931920" cy="348615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028700"/>
            <a:ext cx="3931920" cy="348615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3931920" cy="47982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500" b="1">
                <a:solidFill>
                  <a:schemeClr val="tx1"/>
                </a:solidFill>
              </a:defRPr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3050"/>
            <a:ext cx="3931920" cy="297180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028700"/>
            <a:ext cx="3931920" cy="47982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500" b="1">
                <a:solidFill>
                  <a:schemeClr val="tx1"/>
                </a:solidFill>
              </a:defRPr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543050"/>
            <a:ext cx="3931920" cy="297180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14400"/>
            <a:ext cx="82296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5943600" cy="3486149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1" y="1028701"/>
            <a:ext cx="2133600" cy="348614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28700"/>
            <a:ext cx="9144000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4750"/>
            <a:ext cx="82296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28700"/>
            <a:ext cx="4504872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3714750"/>
            <a:ext cx="35814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028700"/>
            <a:ext cx="4504872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3714750"/>
            <a:ext cx="35814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28700"/>
            <a:ext cx="2971800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4750"/>
            <a:ext cx="20574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028700"/>
            <a:ext cx="2971800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3714750"/>
            <a:ext cx="20574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028700"/>
            <a:ext cx="2971800" cy="2571750"/>
          </a:xfrm>
        </p:spPr>
        <p:txBody>
          <a:bodyPr tIns="274357"/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3714750"/>
            <a:ext cx="2057400" cy="8001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accent4"/>
                </a:solidFill>
              </a:defRPr>
            </a:lvl2pPr>
            <a:lvl3pPr marL="0" indent="0">
              <a:buNone/>
              <a:defRPr sz="1400">
                <a:solidFill>
                  <a:schemeClr val="accent4"/>
                </a:solidFill>
              </a:defRPr>
            </a:lvl3pPr>
            <a:lvl4pPr marL="0" indent="0">
              <a:buNone/>
              <a:defRPr sz="1400">
                <a:solidFill>
                  <a:schemeClr val="accent4"/>
                </a:solidFill>
              </a:defRPr>
            </a:lvl4pPr>
            <a:lvl5pPr marL="0" indent="0">
              <a:buNone/>
              <a:defRPr sz="1400">
                <a:solidFill>
                  <a:schemeClr val="accent4"/>
                </a:solidFill>
              </a:defRPr>
            </a:lvl5pPr>
            <a:lvl6pPr marL="0" indent="0">
              <a:buNone/>
              <a:defRPr sz="1400">
                <a:solidFill>
                  <a:schemeClr val="accent4"/>
                </a:solidFill>
              </a:defRPr>
            </a:lvl6pPr>
            <a:lvl7pPr marL="0" indent="0">
              <a:buNone/>
              <a:defRPr sz="1400">
                <a:solidFill>
                  <a:schemeClr val="accent4"/>
                </a:solidFill>
              </a:defRPr>
            </a:lvl7pPr>
            <a:lvl8pPr marL="0" indent="0">
              <a:buNone/>
              <a:defRPr sz="1400">
                <a:solidFill>
                  <a:schemeClr val="accent4"/>
                </a:solidFill>
              </a:defRPr>
            </a:lvl8pPr>
            <a:lvl9pPr marL="0" indent="0">
              <a:buNone/>
              <a:defRPr sz="14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0040"/>
            <a:ext cx="6858000" cy="82296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00150"/>
            <a:ext cx="6858000" cy="51435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3400"/>
            <a:ext cx="2743200" cy="17145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801"/>
            <a:ext cx="2743200" cy="17145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450"/>
              </a:spcBef>
              <a:buNone/>
              <a:defRPr sz="12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56598" y="4556122"/>
            <a:ext cx="1030084" cy="16232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72559" y="4879467"/>
            <a:ext cx="1314122" cy="14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" dirty="0" smtClean="0">
                <a:solidFill>
                  <a:schemeClr val="bg1"/>
                </a:solidFill>
              </a:rPr>
              <a:t>© 2014</a:t>
            </a:r>
            <a:r>
              <a:rPr lang="en-US" sz="5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2841" y="-1"/>
            <a:ext cx="9158777" cy="51435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4572000" cy="1143000"/>
          </a:xfrm>
        </p:spPr>
        <p:txBody>
          <a:bodyPr anchor="b"/>
          <a:lstStyle>
            <a:lvl1pPr algn="l">
              <a:defRPr sz="2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7450"/>
            <a:ext cx="4572000" cy="4572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accent4"/>
                </a:solidFill>
              </a:defRPr>
            </a:lvl2pPr>
            <a:lvl3pPr marL="0" indent="0">
              <a:buNone/>
              <a:defRPr sz="1500">
                <a:solidFill>
                  <a:schemeClr val="accent4"/>
                </a:solidFill>
              </a:defRPr>
            </a:lvl3pPr>
            <a:lvl4pPr marL="0" indent="0">
              <a:buNone/>
              <a:defRPr sz="1500">
                <a:solidFill>
                  <a:schemeClr val="accent4"/>
                </a:solidFill>
              </a:defRPr>
            </a:lvl4pPr>
            <a:lvl5pPr marL="0" indent="0">
              <a:buNone/>
              <a:defRPr sz="1500">
                <a:solidFill>
                  <a:schemeClr val="accent4"/>
                </a:solidFill>
              </a:defRPr>
            </a:lvl5pPr>
            <a:lvl6pPr marL="0" indent="0">
              <a:buNone/>
              <a:defRPr sz="1500">
                <a:solidFill>
                  <a:schemeClr val="accent4"/>
                </a:solidFill>
              </a:defRPr>
            </a:lvl6pPr>
            <a:lvl7pPr marL="0" indent="0">
              <a:buNone/>
              <a:defRPr sz="1500">
                <a:solidFill>
                  <a:schemeClr val="accent4"/>
                </a:solidFill>
              </a:defRPr>
            </a:lvl7pPr>
            <a:lvl8pPr marL="0" indent="0">
              <a:buNone/>
              <a:defRPr sz="1500">
                <a:solidFill>
                  <a:schemeClr val="accent4"/>
                </a:solidFill>
              </a:defRPr>
            </a:lvl8pPr>
            <a:lvl9pPr marL="0" indent="0"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0553" y="2026832"/>
            <a:ext cx="4010904" cy="31166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9" y="1944923"/>
            <a:ext cx="3609977" cy="40005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342900"/>
            <a:ext cx="3657600" cy="1508760"/>
          </a:xfrm>
        </p:spPr>
        <p:txBody>
          <a:bodyPr/>
          <a:lstStyle>
            <a:lvl1pPr marL="44059" indent="-41678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869340" y="0"/>
            <a:ext cx="4274660" cy="51435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8" y="514350"/>
            <a:ext cx="3291840" cy="1257300"/>
          </a:xfrm>
        </p:spPr>
        <p:txBody>
          <a:bodyPr anchor="b"/>
          <a:lstStyle>
            <a:lvl1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1pPr>
            <a:lvl2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2pPr>
            <a:lvl3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3pPr>
            <a:lvl4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4pPr>
            <a:lvl5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5pPr>
            <a:lvl6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6pPr>
            <a:lvl7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7pPr>
            <a:lvl8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8pPr>
            <a:lvl9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8" y="1771650"/>
            <a:ext cx="3291840" cy="800100"/>
          </a:xfrm>
        </p:spPr>
        <p:txBody>
          <a:bodyPr/>
          <a:lstStyle>
            <a:lvl1pPr marL="2382" indent="0">
              <a:spcBef>
                <a:spcPts val="0"/>
              </a:spcBef>
              <a:buNone/>
              <a:defRPr sz="1800" cap="none" baseline="0">
                <a:solidFill>
                  <a:schemeClr val="accent3"/>
                </a:solidFill>
              </a:defRPr>
            </a:lvl1pPr>
            <a:lvl2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2pPr>
            <a:lvl3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3pPr>
            <a:lvl4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4pPr>
            <a:lvl5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5pPr>
            <a:lvl6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6pPr>
            <a:lvl7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7pPr>
            <a:lvl8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8pPr>
            <a:lvl9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9340" y="0"/>
            <a:ext cx="4274660" cy="51435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1" y="1657350"/>
            <a:ext cx="3291840" cy="1257300"/>
          </a:xfrm>
        </p:spPr>
        <p:txBody>
          <a:bodyPr anchor="b"/>
          <a:lstStyle>
            <a:lvl1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1pPr>
            <a:lvl2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2pPr>
            <a:lvl3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3pPr>
            <a:lvl4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4pPr>
            <a:lvl5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5pPr>
            <a:lvl6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6pPr>
            <a:lvl7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7pPr>
            <a:lvl8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8pPr>
            <a:lvl9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1" y="2914650"/>
            <a:ext cx="3291840" cy="800100"/>
          </a:xfrm>
        </p:spPr>
        <p:txBody>
          <a:bodyPr/>
          <a:lstStyle>
            <a:lvl1pPr marL="2382" indent="0">
              <a:spcBef>
                <a:spcPts val="0"/>
              </a:spcBef>
              <a:buNone/>
              <a:defRPr sz="1800" cap="none" baseline="0">
                <a:solidFill>
                  <a:schemeClr val="bg1"/>
                </a:solidFill>
              </a:defRPr>
            </a:lvl1pPr>
            <a:lvl2pPr marL="2382" indent="0">
              <a:spcBef>
                <a:spcPts val="0"/>
              </a:spcBef>
              <a:buNone/>
              <a:defRPr sz="1800" cap="none" baseline="0">
                <a:solidFill>
                  <a:schemeClr val="bg1"/>
                </a:solidFill>
              </a:defRPr>
            </a:lvl2pPr>
            <a:lvl3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3pPr>
            <a:lvl4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4pPr>
            <a:lvl5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5pPr>
            <a:lvl6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6pPr>
            <a:lvl7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7pPr>
            <a:lvl8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8pPr>
            <a:lvl9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6376"/>
            <a:ext cx="9144095" cy="471712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3555374"/>
            <a:ext cx="3048000" cy="1061702"/>
          </a:xfrm>
        </p:spPr>
        <p:txBody>
          <a:bodyPr anchor="ctr"/>
          <a:lstStyle>
            <a:lvl1pPr marL="2382" indent="0" algn="r">
              <a:spcBef>
                <a:spcPts val="0"/>
              </a:spcBef>
              <a:buNone/>
              <a:defRPr sz="66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spcBef>
                <a:spcPts val="0"/>
              </a:spcBef>
              <a:buNone/>
              <a:defRPr sz="66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1" y="3555374"/>
            <a:ext cx="3383280" cy="1061702"/>
          </a:xfrm>
        </p:spPr>
        <p:txBody>
          <a:bodyPr anchor="ctr"/>
          <a:lstStyle>
            <a:lvl1pPr marL="2382" indent="0">
              <a:spcBef>
                <a:spcPts val="0"/>
              </a:spcBef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spcBef>
                <a:spcPts val="0"/>
              </a:spcBef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257176"/>
            <a:ext cx="822960" cy="425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7176"/>
            <a:ext cx="7162800" cy="425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7517" y="4457700"/>
            <a:ext cx="8382000" cy="171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3758184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5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32575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4875"/>
            <a:ext cx="82296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869340" y="0"/>
            <a:ext cx="4274660" cy="51435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257300"/>
            <a:ext cx="5486400" cy="1143000"/>
          </a:xfrm>
        </p:spPr>
        <p:txBody>
          <a:bodyPr anchor="b"/>
          <a:lstStyle>
            <a:lvl1pPr algn="l">
              <a:defRPr sz="2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457450"/>
            <a:ext cx="5486400" cy="4572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accent4"/>
                </a:solidFill>
              </a:defRPr>
            </a:lvl2pPr>
            <a:lvl3pPr marL="0" indent="0">
              <a:buNone/>
              <a:defRPr sz="1500">
                <a:solidFill>
                  <a:schemeClr val="accent4"/>
                </a:solidFill>
              </a:defRPr>
            </a:lvl3pPr>
            <a:lvl4pPr marL="0" indent="0">
              <a:buNone/>
              <a:defRPr sz="1500">
                <a:solidFill>
                  <a:schemeClr val="accent4"/>
                </a:solidFill>
              </a:defRPr>
            </a:lvl4pPr>
            <a:lvl5pPr marL="0" indent="0">
              <a:buNone/>
              <a:defRPr sz="1500">
                <a:solidFill>
                  <a:schemeClr val="accent4"/>
                </a:solidFill>
              </a:defRPr>
            </a:lvl5pPr>
            <a:lvl6pPr marL="0" indent="0">
              <a:buNone/>
              <a:defRPr sz="1500">
                <a:solidFill>
                  <a:schemeClr val="accent4"/>
                </a:solidFill>
              </a:defRPr>
            </a:lvl6pPr>
            <a:lvl7pPr marL="0" indent="0">
              <a:buNone/>
              <a:defRPr sz="1500">
                <a:solidFill>
                  <a:schemeClr val="accent4"/>
                </a:solidFill>
              </a:defRPr>
            </a:lvl7pPr>
            <a:lvl8pPr marL="0" indent="0">
              <a:buNone/>
              <a:defRPr sz="1500">
                <a:solidFill>
                  <a:schemeClr val="accent4"/>
                </a:solidFill>
              </a:defRPr>
            </a:lvl8pPr>
            <a:lvl9pPr marL="0" indent="0"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4572000" cy="1143000"/>
          </a:xfrm>
        </p:spPr>
        <p:txBody>
          <a:bodyPr anchor="b"/>
          <a:lstStyle>
            <a:lvl1pPr algn="l">
              <a:defRPr sz="2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7450"/>
            <a:ext cx="4572000" cy="4572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accent4"/>
                </a:solidFill>
              </a:defRPr>
            </a:lvl2pPr>
            <a:lvl3pPr marL="0" indent="0">
              <a:buNone/>
              <a:defRPr sz="1500">
                <a:solidFill>
                  <a:schemeClr val="accent4"/>
                </a:solidFill>
              </a:defRPr>
            </a:lvl3pPr>
            <a:lvl4pPr marL="0" indent="0">
              <a:buNone/>
              <a:defRPr sz="1500">
                <a:solidFill>
                  <a:schemeClr val="accent4"/>
                </a:solidFill>
              </a:defRPr>
            </a:lvl4pPr>
            <a:lvl5pPr marL="0" indent="0">
              <a:buNone/>
              <a:defRPr sz="1500">
                <a:solidFill>
                  <a:schemeClr val="accent4"/>
                </a:solidFill>
              </a:defRPr>
            </a:lvl5pPr>
            <a:lvl6pPr marL="0" indent="0">
              <a:buNone/>
              <a:defRPr sz="1500">
                <a:solidFill>
                  <a:schemeClr val="accent4"/>
                </a:solidFill>
              </a:defRPr>
            </a:lvl6pPr>
            <a:lvl7pPr marL="0" indent="0">
              <a:buNone/>
              <a:defRPr sz="1500">
                <a:solidFill>
                  <a:schemeClr val="accent4"/>
                </a:solidFill>
              </a:defRPr>
            </a:lvl7pPr>
            <a:lvl8pPr marL="0" indent="0">
              <a:buNone/>
              <a:defRPr sz="1500">
                <a:solidFill>
                  <a:schemeClr val="accent4"/>
                </a:solidFill>
              </a:defRPr>
            </a:lvl8pPr>
            <a:lvl9pPr marL="0" indent="0"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9" y="1944923"/>
            <a:ext cx="3609977" cy="40005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342900"/>
            <a:ext cx="3657600" cy="1508760"/>
          </a:xfrm>
        </p:spPr>
        <p:txBody>
          <a:bodyPr/>
          <a:lstStyle>
            <a:lvl1pPr marL="44059" indent="-41678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3">
                    <a:lumMod val="50000"/>
                  </a:schemeClr>
                </a:solidFill>
              </a:defRPr>
            </a:lvl1pPr>
            <a:lvl2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2pPr>
            <a:lvl3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3pPr>
            <a:lvl4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4pPr>
            <a:lvl5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5pPr>
            <a:lvl6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6pPr>
            <a:lvl7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7pPr>
            <a:lvl8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8pPr>
            <a:lvl9pPr marL="2382" indent="0">
              <a:lnSpc>
                <a:spcPct val="100000"/>
              </a:lnSpc>
              <a:spcBef>
                <a:spcPts val="0"/>
              </a:spcBef>
              <a:buNone/>
              <a:defRPr sz="17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8" y="514350"/>
            <a:ext cx="3291840" cy="1257300"/>
          </a:xfrm>
        </p:spPr>
        <p:txBody>
          <a:bodyPr anchor="b"/>
          <a:lstStyle>
            <a:lvl1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1pPr>
            <a:lvl2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2pPr>
            <a:lvl3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3pPr>
            <a:lvl4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4pPr>
            <a:lvl5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5pPr>
            <a:lvl6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6pPr>
            <a:lvl7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7pPr>
            <a:lvl8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8pPr>
            <a:lvl9pPr marL="2382" indent="0">
              <a:spcBef>
                <a:spcPts val="0"/>
              </a:spcBef>
              <a:buNone/>
              <a:defRPr sz="83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8" y="1771650"/>
            <a:ext cx="3291840" cy="800100"/>
          </a:xfrm>
        </p:spPr>
        <p:txBody>
          <a:bodyPr/>
          <a:lstStyle>
            <a:lvl1pPr marL="2382" indent="0">
              <a:spcBef>
                <a:spcPts val="0"/>
              </a:spcBef>
              <a:buNone/>
              <a:defRPr sz="1800" cap="none" baseline="0">
                <a:solidFill>
                  <a:schemeClr val="accent3"/>
                </a:solidFill>
              </a:defRPr>
            </a:lvl1pPr>
            <a:lvl2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2pPr>
            <a:lvl3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3pPr>
            <a:lvl4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4pPr>
            <a:lvl5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5pPr>
            <a:lvl6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6pPr>
            <a:lvl7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7pPr>
            <a:lvl8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8pPr>
            <a:lvl9pPr marL="2382" indent="0">
              <a:spcBef>
                <a:spcPts val="0"/>
              </a:spcBef>
              <a:buNone/>
              <a:defRPr sz="15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1" y="1657350"/>
            <a:ext cx="3291840" cy="1257300"/>
          </a:xfrm>
        </p:spPr>
        <p:txBody>
          <a:bodyPr anchor="b"/>
          <a:lstStyle>
            <a:lvl1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1pPr>
            <a:lvl2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2pPr>
            <a:lvl3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3pPr>
            <a:lvl4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4pPr>
            <a:lvl5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5pPr>
            <a:lvl6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6pPr>
            <a:lvl7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7pPr>
            <a:lvl8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8pPr>
            <a:lvl9pPr marL="2382" indent="0">
              <a:spcBef>
                <a:spcPts val="0"/>
              </a:spcBef>
              <a:buNone/>
              <a:defRPr sz="8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1" y="2914650"/>
            <a:ext cx="3291840" cy="800100"/>
          </a:xfrm>
        </p:spPr>
        <p:txBody>
          <a:bodyPr/>
          <a:lstStyle>
            <a:lvl1pPr marL="2382" indent="0">
              <a:spcBef>
                <a:spcPts val="0"/>
              </a:spcBef>
              <a:buNone/>
              <a:defRPr sz="1800" cap="none" baseline="0">
                <a:solidFill>
                  <a:schemeClr val="bg1"/>
                </a:solidFill>
              </a:defRPr>
            </a:lvl1pPr>
            <a:lvl2pPr marL="2382" indent="0">
              <a:spcBef>
                <a:spcPts val="0"/>
              </a:spcBef>
              <a:buNone/>
              <a:defRPr sz="1800" cap="none" baseline="0">
                <a:solidFill>
                  <a:schemeClr val="bg1"/>
                </a:solidFill>
              </a:defRPr>
            </a:lvl2pPr>
            <a:lvl3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3pPr>
            <a:lvl4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4pPr>
            <a:lvl5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5pPr>
            <a:lvl6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6pPr>
            <a:lvl7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7pPr>
            <a:lvl8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8pPr>
            <a:lvl9pPr marL="2382" indent="0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904" y="4056576"/>
            <a:ext cx="1485096" cy="109057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63529" y="4834534"/>
            <a:ext cx="825060" cy="130016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609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486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5162551"/>
            <a:ext cx="838200" cy="10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51E0-16CB-B84D-9A49-AAE43C8DB22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9869" y="4848226"/>
            <a:ext cx="3886200" cy="1119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4848226"/>
            <a:ext cx="338138" cy="1119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6BD33CAD-C6C9-9044-8759-76EBBF38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14" r:id="rId27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240" indent="-171473" algn="l" defTabSz="6858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713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86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891659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32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605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06077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550" indent="-137178" algn="l" defTabSz="685891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257300"/>
            <a:ext cx="7962331" cy="114300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</a:rPr>
              <a:t>Day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</a:rPr>
              <a:t>Come Across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endParaRPr lang="en-US" sz="3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2144" y="3328416"/>
            <a:ext cx="4242816" cy="6583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Seven </a:t>
            </a:r>
            <a:r>
              <a:rPr lang="en-US" dirty="0" err="1" smtClean="0"/>
              <a:t>Lju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Sep, 2016</a:t>
            </a:r>
          </a:p>
        </p:txBody>
      </p:sp>
    </p:spTree>
    <p:extLst>
      <p:ext uri="{BB962C8B-B14F-4D97-AF65-F5344CB8AC3E}">
        <p14:creationId xmlns:p14="http://schemas.microsoft.com/office/powerpoint/2010/main" val="42574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Style: </a:t>
            </a:r>
            <a:r>
              <a:rPr lang="en-US" dirty="0"/>
              <a:t>Object-oriented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535" y="677092"/>
            <a:ext cx="4213167" cy="4373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70279"/>
            <a:ext cx="9144000" cy="6973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Style: Functional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420" y="627906"/>
            <a:ext cx="5052034" cy="44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Style: Aspect-oriented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2" y="555585"/>
            <a:ext cx="3039426" cy="45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915" y="964746"/>
            <a:ext cx="6738877" cy="31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0" y="857250"/>
            <a:ext cx="4159330" cy="34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8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Module: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Library path: </a:t>
            </a:r>
            <a:r>
              <a:rPr lang="en-US" b="1" dirty="0"/>
              <a:t>import sys; </a:t>
            </a:r>
            <a:r>
              <a:rPr lang="en-US" b="1" dirty="0" err="1"/>
              <a:t>sys.path</a:t>
            </a:r>
            <a:endParaRPr lang="en-US" b="1" dirty="0"/>
          </a:p>
          <a:p>
            <a:pPr rtl="0" eaLnBrk="1" latinLnBrk="0" hangingPunct="1"/>
            <a:endParaRPr lang="en-US" sz="15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sz="15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www.python.org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dirty="0" err="1"/>
              <a:t>p</a:t>
            </a:r>
            <a:r>
              <a:rPr lang="en-US" dirty="0" err="1" smtClean="0"/>
              <a:t>ypi.python.org</a:t>
            </a:r>
            <a:endParaRPr lang="en-US" dirty="0"/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r>
              <a:rPr lang="en-US" dirty="0" smtClean="0"/>
              <a:t>pip install</a:t>
            </a:r>
          </a:p>
          <a:p>
            <a:pPr rtl="0" eaLnBrk="1" latinLnBrk="0" hangingPunct="1"/>
            <a:r>
              <a:rPr lang="en-US" dirty="0" err="1" smtClean="0"/>
              <a:t>easy_install</a:t>
            </a:r>
            <a:endParaRPr lang="en-US" dirty="0" smtClean="0"/>
          </a:p>
          <a:p>
            <a:pPr rtl="0" eaLnBrk="1" latinLnBrk="0" hangingPunct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462" y="2074640"/>
            <a:ext cx="5335929" cy="2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 Python language get popular?</a:t>
            </a:r>
          </a:p>
          <a:p>
            <a:r>
              <a:rPr lang="en-US" dirty="0" smtClean="0"/>
              <a:t>A: In simple word, people use and like it. Every programming language has its features. If most of people </a:t>
            </a:r>
            <a:r>
              <a:rPr lang="en-US" dirty="0"/>
              <a:t>feel comfortable </a:t>
            </a:r>
            <a:r>
              <a:rPr lang="en-US" dirty="0" smtClean="0"/>
              <a:t>and accept it, then it becomes popular. Python can make coding clean and efficient.</a:t>
            </a:r>
          </a:p>
          <a:p>
            <a:endParaRPr lang="en-US" dirty="0"/>
          </a:p>
          <a:p>
            <a:r>
              <a:rPr lang="en-US" dirty="0" smtClean="0"/>
              <a:t>What kind of projects can Python language deal with?</a:t>
            </a:r>
          </a:p>
          <a:p>
            <a:r>
              <a:rPr lang="en-US" dirty="0" smtClean="0"/>
              <a:t>A: Whatever you want, even to write operating system (absolutely it requires that we need a Python native-code compiler to get more fancy performance improvement).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91440"/>
          <a:lstStyle/>
          <a:p>
            <a:r>
              <a:rPr lang="en-US" b="1" dirty="0" smtClean="0"/>
              <a:t>Basic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target_path</a:t>
            </a:r>
            <a:endParaRPr lang="en-US" dirty="0" smtClean="0"/>
          </a:p>
          <a:p>
            <a:r>
              <a:rPr lang="en-US" dirty="0" smtClean="0"/>
              <a:t>python -m </a:t>
            </a:r>
            <a:r>
              <a:rPr lang="en-US" dirty="0" err="1" smtClean="0"/>
              <a:t>SimpleHTTPServer</a:t>
            </a:r>
            <a:r>
              <a:rPr lang="en-US" dirty="0" smtClean="0"/>
              <a:t> / python -m </a:t>
            </a:r>
            <a:r>
              <a:rPr lang="en-US" dirty="0" err="1" smtClean="0"/>
              <a:t>http.server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virtualenv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err="1" smtClean="0"/>
              <a:t>env</a:t>
            </a:r>
            <a:r>
              <a:rPr lang="en-US" dirty="0" smtClean="0"/>
              <a:t>/bin/activate</a:t>
            </a:r>
          </a:p>
          <a:p>
            <a:r>
              <a:rPr lang="en-US" dirty="0" smtClean="0"/>
              <a:t>pip install requests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Advance</a:t>
            </a:r>
          </a:p>
          <a:p>
            <a:r>
              <a:rPr lang="en-US" dirty="0" err="1" smtClean="0"/>
              <a:t>settrace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swig python-c connector</a:t>
            </a:r>
          </a:p>
          <a:p>
            <a:endParaRPr lang="en-US" dirty="0" smtClean="0"/>
          </a:p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python.tar.gz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zxf</a:t>
            </a:r>
            <a:r>
              <a:rPr lang="en-US" dirty="0" smtClean="0"/>
              <a:t> </a:t>
            </a:r>
            <a:r>
              <a:rPr lang="en-US" dirty="0" err="1" smtClean="0"/>
              <a:t>python.tar.gz</a:t>
            </a:r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Setup.dist</a:t>
            </a:r>
            <a:endParaRPr lang="en-US" dirty="0" smtClean="0"/>
          </a:p>
          <a:p>
            <a:r>
              <a:rPr lang="en-US" dirty="0" smtClean="0"/>
              <a:t>./configure</a:t>
            </a:r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[Team Work] Tokenize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[team] divide into 2 teams.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ile reader: `f = open(</a:t>
            </a:r>
            <a:r>
              <a:rPr lang="en-US" dirty="0" err="1" smtClean="0"/>
              <a:t>sys.argv</a:t>
            </a:r>
            <a:r>
              <a:rPr lang="en-US" dirty="0" smtClean="0"/>
              <a:t>[1], ‘r’); text = </a:t>
            </a:r>
            <a:r>
              <a:rPr lang="en-US" dirty="0" err="1" smtClean="0"/>
              <a:t>f.read</a:t>
            </a:r>
            <a:r>
              <a:rPr lang="en-US" dirty="0" smtClean="0"/>
              <a:t>(); </a:t>
            </a:r>
            <a:r>
              <a:rPr lang="en-US" dirty="0" err="1" smtClean="0"/>
              <a:t>f.close</a:t>
            </a:r>
            <a:r>
              <a:rPr lang="en-US" dirty="0" smtClean="0"/>
              <a:t>()`.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et help via </a:t>
            </a:r>
            <a:r>
              <a:rPr lang="en-US" dirty="0" err="1" smtClean="0"/>
              <a:t>dir</a:t>
            </a:r>
            <a:r>
              <a:rPr lang="en-US" dirty="0" smtClean="0"/>
              <a:t>(text); use search engine to learn functions about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present algorithms.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A: design an </a:t>
            </a:r>
            <a:r>
              <a:rPr lang="en-US" dirty="0" smtClean="0"/>
              <a:t>algorithm </a:t>
            </a:r>
            <a:r>
              <a:rPr lang="en-US" dirty="0"/>
              <a:t>to get all string </a:t>
            </a:r>
            <a:r>
              <a:rPr lang="en-US" dirty="0" smtClean="0"/>
              <a:t>constants and comments. </a:t>
            </a:r>
            <a:r>
              <a:rPr lang="en-US" dirty="0"/>
              <a:t>E.g. “hi”, ‘\’’, “””oops”””, “\”quote</a:t>
            </a:r>
            <a:r>
              <a:rPr lang="en-US" dirty="0" smtClean="0"/>
              <a:t>\””, # this is one line comment.</a:t>
            </a:r>
            <a:endParaRPr lang="en-US" dirty="0"/>
          </a:p>
          <a:p>
            <a:r>
              <a:rPr lang="en-US" dirty="0"/>
              <a:t>Team B: design an algorithm to get all function </a:t>
            </a:r>
            <a:r>
              <a:rPr lang="en-US" dirty="0" smtClean="0"/>
              <a:t>names </a:t>
            </a:r>
            <a:r>
              <a:rPr lang="en-US" dirty="0"/>
              <a:t>and identify it </a:t>
            </a:r>
            <a:r>
              <a:rPr lang="en-US" dirty="0" smtClean="0"/>
              <a:t>is </a:t>
            </a:r>
            <a:r>
              <a:rPr lang="en-US" dirty="0"/>
              <a:t>definition </a:t>
            </a:r>
            <a:r>
              <a:rPr lang="en-US" dirty="0" smtClean="0"/>
              <a:t>or </a:t>
            </a:r>
            <a:r>
              <a:rPr lang="en-US" dirty="0"/>
              <a:t>invocation of a </a:t>
            </a:r>
            <a:r>
              <a:rPr lang="en-US" dirty="0" smtClean="0"/>
              <a:t>function with level info. </a:t>
            </a:r>
            <a:r>
              <a:rPr lang="en-US" dirty="0"/>
              <a:t>E.g. </a:t>
            </a:r>
            <a:r>
              <a:rPr lang="en-US" dirty="0" err="1"/>
              <a:t>def</a:t>
            </a:r>
            <a:r>
              <a:rPr lang="en-US" dirty="0"/>
              <a:t> b(): </a:t>
            </a:r>
            <a:r>
              <a:rPr lang="en-US" dirty="0" err="1"/>
              <a:t>def</a:t>
            </a:r>
            <a:r>
              <a:rPr lang="en-US" dirty="0"/>
              <a:t> a():, a </a:t>
            </a:r>
            <a:r>
              <a:rPr lang="en-US" dirty="0" smtClean="0"/>
              <a:t>is definition at Level 1 (</a:t>
            </a:r>
            <a:r>
              <a:rPr lang="en-US" dirty="0" err="1" smtClean="0"/>
              <a:t>b.level</a:t>
            </a:r>
            <a:r>
              <a:rPr lang="en-US" dirty="0" smtClean="0"/>
              <a:t>=0, </a:t>
            </a:r>
            <a:r>
              <a:rPr lang="en-US" dirty="0" err="1" smtClean="0"/>
              <a:t>a.level</a:t>
            </a:r>
            <a:r>
              <a:rPr lang="en-US" dirty="0" smtClean="0"/>
              <a:t>=1); </a:t>
            </a:r>
            <a:r>
              <a:rPr lang="en-US" dirty="0" err="1"/>
              <a:t>def</a:t>
            </a:r>
            <a:r>
              <a:rPr lang="en-US" dirty="0"/>
              <a:t> b(): a(), a now is </a:t>
            </a:r>
            <a:r>
              <a:rPr lang="en-US" dirty="0" smtClean="0"/>
              <a:t>invocation at Level 1.</a:t>
            </a:r>
            <a:endParaRPr lang="en-US" dirty="0"/>
          </a:p>
          <a:p>
            <a:r>
              <a:rPr lang="en-US" dirty="0" smtClean="0"/>
              <a:t>Team A + B: cooperate with each other to conquer the issue: </a:t>
            </a:r>
            <a:r>
              <a:rPr lang="en-US" dirty="0" err="1"/>
              <a:t>inside_string</a:t>
            </a:r>
            <a:r>
              <a:rPr lang="en-US" dirty="0"/>
              <a:t> is neither definition nor invocation in </a:t>
            </a:r>
            <a:r>
              <a:rPr lang="en-US" dirty="0" smtClean="0"/>
              <a:t>a multiple line string `“””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inside_string</a:t>
            </a:r>
            <a:r>
              <a:rPr lang="en-US" dirty="0"/>
              <a:t>(): pass </a:t>
            </a:r>
            <a:r>
              <a:rPr lang="en-US" dirty="0" smtClean="0"/>
              <a:t>“””`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/>
              <a:t>C / C++</a:t>
            </a:r>
          </a:p>
          <a:p>
            <a:pPr rtl="0" eaLnBrk="1" latinLnBrk="0" hangingPunct="1"/>
            <a:r>
              <a:rPr lang="en-US" dirty="0" smtClean="0"/>
              <a:t>Java</a:t>
            </a:r>
          </a:p>
          <a:p>
            <a:pPr rtl="0" eaLnBrk="1" latinLnBrk="0" hangingPunct="1"/>
            <a:r>
              <a:rPr lang="en-US" dirty="0" smtClean="0"/>
              <a:t>JavaScript</a:t>
            </a:r>
          </a:p>
          <a:p>
            <a:pPr rtl="0" eaLnBrk="1" latinLnBrk="0" hangingPunct="1"/>
            <a:r>
              <a:rPr lang="en-US" dirty="0" smtClean="0"/>
              <a:t>Ruby</a:t>
            </a:r>
          </a:p>
          <a:p>
            <a:pPr rtl="0" eaLnBrk="1" latinLnBrk="0" hangingPunct="1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7562" y="598749"/>
            <a:ext cx="7229671" cy="3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Born and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Guido </a:t>
            </a:r>
            <a:r>
              <a:rPr lang="en-US" dirty="0"/>
              <a:t>van </a:t>
            </a:r>
            <a:r>
              <a:rPr lang="en-US" dirty="0" smtClean="0"/>
              <a:t>Rossum (Dutch)</a:t>
            </a:r>
          </a:p>
          <a:p>
            <a:r>
              <a:rPr lang="en-US" dirty="0" smtClean="0"/>
              <a:t>1991, Python</a:t>
            </a:r>
          </a:p>
          <a:p>
            <a:r>
              <a:rPr lang="en-US" dirty="0" smtClean="0"/>
              <a:t>2000, Python 2.0</a:t>
            </a:r>
          </a:p>
          <a:p>
            <a:r>
              <a:rPr lang="en-US" dirty="0" smtClean="0"/>
              <a:t>2008, Python 3.0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1903" y="1359622"/>
            <a:ext cx="1973484" cy="2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and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management: </a:t>
            </a:r>
            <a:r>
              <a:rPr lang="en-US" sz="15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</a:p>
          <a:p>
            <a:pPr rtl="0" eaLnBrk="1" latinLnBrk="0" hangingPunct="1"/>
            <a:r>
              <a:rPr lang="en-US" dirty="0" smtClean="0"/>
              <a:t>Encapsulation: </a:t>
            </a:r>
            <a:r>
              <a:rPr lang="en-US" b="1" dirty="0" err="1" smtClean="0"/>
              <a:t>def</a:t>
            </a:r>
            <a:r>
              <a:rPr lang="en-US" dirty="0" smtClean="0"/>
              <a:t>, </a:t>
            </a:r>
            <a:r>
              <a:rPr lang="en-US" b="1" dirty="0" smtClean="0"/>
              <a:t>class</a:t>
            </a:r>
            <a:r>
              <a:rPr lang="en-US" dirty="0" smtClean="0"/>
              <a:t>, </a:t>
            </a:r>
            <a:r>
              <a:rPr lang="en-US" b="1" dirty="0" smtClean="0"/>
              <a:t>with</a:t>
            </a:r>
            <a:endParaRPr lang="en-US" sz="1500" b="1" kern="1200" baseline="0" dirty="0" smtClean="0">
              <a:solidFill>
                <a:schemeClr val="tx1"/>
              </a:solidFill>
              <a:effectLst/>
            </a:endParaRPr>
          </a:p>
          <a:p>
            <a:r>
              <a:rPr lang="en-US" dirty="0" smtClean="0"/>
              <a:t>Control flow: </a:t>
            </a:r>
            <a:r>
              <a:rPr lang="en-US" b="1" dirty="0" smtClean="0"/>
              <a:t>if … </a:t>
            </a:r>
            <a:r>
              <a:rPr lang="en-US" b="1" dirty="0" err="1" smtClean="0"/>
              <a:t>elif</a:t>
            </a:r>
            <a:r>
              <a:rPr lang="en-US" b="1" dirty="0"/>
              <a:t> </a:t>
            </a:r>
            <a:r>
              <a:rPr lang="en-US" b="1" dirty="0" smtClean="0"/>
              <a:t>… else</a:t>
            </a:r>
            <a:r>
              <a:rPr lang="en-US" dirty="0" smtClean="0"/>
              <a:t>, </a:t>
            </a:r>
            <a:r>
              <a:rPr lang="en-US" b="1" dirty="0" smtClean="0"/>
              <a:t>for … in …</a:t>
            </a:r>
            <a:r>
              <a:rPr lang="en-US" dirty="0" smtClean="0"/>
              <a:t>,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b="1" dirty="0" smtClean="0"/>
              <a:t>break</a:t>
            </a:r>
            <a:r>
              <a:rPr lang="en-US" dirty="0" smtClean="0"/>
              <a:t>, </a:t>
            </a:r>
            <a:r>
              <a:rPr lang="en-US" b="1" dirty="0" smtClean="0"/>
              <a:t>continue</a:t>
            </a:r>
            <a:r>
              <a:rPr lang="en-US" dirty="0" smtClean="0"/>
              <a:t>, </a:t>
            </a:r>
            <a:r>
              <a:rPr lang="en-US" b="1" dirty="0" smtClean="0"/>
              <a:t>return, pass</a:t>
            </a:r>
            <a:endParaRPr lang="en-US" b="1" dirty="0" smtClean="0"/>
          </a:p>
          <a:p>
            <a:pPr rtl="0" eaLnBrk="1" latinLnBrk="0" hangingPunct="1"/>
            <a:r>
              <a:rPr lang="en-US" dirty="0" smtClean="0"/>
              <a:t>Error handle: </a:t>
            </a:r>
            <a:r>
              <a:rPr lang="en-US" b="1" dirty="0" smtClean="0"/>
              <a:t>try</a:t>
            </a:r>
            <a:r>
              <a:rPr lang="en-US" dirty="0" smtClean="0"/>
              <a:t>, </a:t>
            </a:r>
            <a:r>
              <a:rPr lang="en-US" b="1" dirty="0" smtClean="0"/>
              <a:t>except</a:t>
            </a:r>
            <a:r>
              <a:rPr lang="en-US" dirty="0" smtClean="0"/>
              <a:t>, </a:t>
            </a:r>
            <a:r>
              <a:rPr lang="en-US" b="1" dirty="0" smtClean="0"/>
              <a:t>final</a:t>
            </a:r>
          </a:p>
          <a:p>
            <a:pPr rtl="0" eaLnBrk="1" latinLnBrk="0" hangingPunct="1"/>
            <a:r>
              <a:rPr lang="en-US" dirty="0" err="1" smtClean="0"/>
              <a:t>Coroutine</a:t>
            </a:r>
            <a:r>
              <a:rPr lang="en-US" dirty="0" smtClean="0"/>
              <a:t>: </a:t>
            </a:r>
            <a:r>
              <a:rPr lang="en-US" b="1" dirty="0" smtClean="0"/>
              <a:t>yield</a:t>
            </a:r>
          </a:p>
          <a:p>
            <a:pPr rtl="0" eaLnBrk="1" latinLnBrk="0" hangingPunct="1"/>
            <a:r>
              <a:rPr lang="en-US" dirty="0" smtClean="0"/>
              <a:t>Data type:</a:t>
            </a:r>
          </a:p>
          <a:p>
            <a:pPr rtl="0" eaLnBrk="1" latinLnBrk="0" hangingPunct="1"/>
            <a:r>
              <a:rPr lang="en-US" dirty="0" smtClean="0"/>
              <a:t>- None, Number(0, -1), String(””, ‘’, “”” “””, ‘’’ ‘’’),</a:t>
            </a:r>
          </a:p>
          <a:p>
            <a:pPr rtl="0" eaLnBrk="1" latinLnBrk="0" hangingPunct="1"/>
            <a:r>
              <a:rPr lang="en-US" dirty="0" smtClean="0"/>
              <a:t>- Tuple( (a1, a2, …) ), List( [a1, a2, a3] ), </a:t>
            </a:r>
            <a:r>
              <a:rPr lang="en-US" dirty="0" err="1" smtClean="0"/>
              <a:t>Dict</a:t>
            </a:r>
            <a:r>
              <a:rPr lang="en-US" dirty="0" smtClean="0"/>
              <a:t>( {k1: v1, k2:v2, …} )</a:t>
            </a:r>
          </a:p>
        </p:txBody>
      </p:sp>
    </p:spTree>
    <p:extLst>
      <p:ext uri="{BB962C8B-B14F-4D97-AF65-F5344CB8AC3E}">
        <p14:creationId xmlns:p14="http://schemas.microsoft.com/office/powerpoint/2010/main" val="19444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332" y="857250"/>
            <a:ext cx="3750967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12" y="673051"/>
            <a:ext cx="8299048" cy="4038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577" y="1224376"/>
            <a:ext cx="4373623" cy="147702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9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Advanced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46" y="552450"/>
            <a:ext cx="7951808" cy="3607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918" y="999467"/>
            <a:ext cx="7627716" cy="37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Print out integer arguments from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a Python file </a:t>
            </a:r>
            <a:r>
              <a:rPr lang="en-US" dirty="0" err="1" smtClean="0"/>
              <a:t>args.py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`import sys`; then get arguments via </a:t>
            </a:r>
            <a:r>
              <a:rPr lang="en-US" dirty="0" err="1" smtClean="0"/>
              <a:t>sys.argv</a:t>
            </a:r>
            <a:r>
              <a:rPr lang="en-US" dirty="0"/>
              <a:t>;</a:t>
            </a:r>
            <a:r>
              <a:rPr lang="en-US" dirty="0" smtClean="0"/>
              <a:t> it is a list and each element is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search engine to find the solution how to check if it is a valid string for representing an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rint all integer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kinds of methods to this task</a:t>
            </a:r>
          </a:p>
          <a:p>
            <a:endParaRPr lang="en-US" dirty="0" smtClean="0"/>
          </a:p>
          <a:p>
            <a:r>
              <a:rPr lang="en-US" dirty="0" smtClean="0"/>
              <a:t>for an instance: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args.py</a:t>
            </a:r>
            <a:r>
              <a:rPr lang="en-US" dirty="0" smtClean="0"/>
              <a:t> 0 a 0a a0 1-1 1.1</a:t>
            </a:r>
          </a:p>
          <a:p>
            <a:r>
              <a:rPr lang="en-US" dirty="0" smtClean="0"/>
              <a:t>Output: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Style: Imperative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777" y="731396"/>
            <a:ext cx="3613443" cy="419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4485"/>
            <a:ext cx="9144000" cy="19753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607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</Template>
  <TotalTime>3722</TotalTime>
  <Words>938</Words>
  <Application>Microsoft Macintosh PowerPoint</Application>
  <PresentationFormat>On-screen Show (16:9)</PresentationFormat>
  <Paragraphs>163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Arial</vt:lpstr>
      <vt:lpstr>Default Theme</vt:lpstr>
      <vt:lpstr>One Day Come Across Python </vt:lpstr>
      <vt:lpstr>Languages</vt:lpstr>
      <vt:lpstr>Born and Growth</vt:lpstr>
      <vt:lpstr>Basic and Advanced</vt:lpstr>
      <vt:lpstr>Indentation</vt:lpstr>
      <vt:lpstr>Basic</vt:lpstr>
      <vt:lpstr>Basic and Advanced</vt:lpstr>
      <vt:lpstr>Task 1: Print out integer arguments from command line</vt:lpstr>
      <vt:lpstr>Programming Style: Imperative</vt:lpstr>
      <vt:lpstr>Programming Style: Object-oriented</vt:lpstr>
      <vt:lpstr>Programming Style: Functional</vt:lpstr>
      <vt:lpstr>Programming Style: Aspect-oriented</vt:lpstr>
      <vt:lpstr>Coroutine</vt:lpstr>
      <vt:lpstr>Coroutine</vt:lpstr>
      <vt:lpstr>Community</vt:lpstr>
      <vt:lpstr>FAQ</vt:lpstr>
      <vt:lpstr>More practice</vt:lpstr>
      <vt:lpstr>Task 2: [Team Work] Tokenize Python scripts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Politics &amp; 2nd Amendment</dc:title>
  <dc:creator>Wenguang Wang (VSAN)</dc:creator>
  <cp:lastModifiedBy>Jiayi Liu</cp:lastModifiedBy>
  <cp:revision>186</cp:revision>
  <dcterms:created xsi:type="dcterms:W3CDTF">2016-08-09T09:11:08Z</dcterms:created>
  <dcterms:modified xsi:type="dcterms:W3CDTF">2016-09-22T08:43:26Z</dcterms:modified>
</cp:coreProperties>
</file>