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</p:sldMasterIdLst>
  <p:notesMasterIdLst>
    <p:notesMasterId r:id="rId42"/>
  </p:notesMasterIdLst>
  <p:handoutMasterIdLst>
    <p:handoutMasterId r:id="rId43"/>
  </p:handoutMasterIdLst>
  <p:sldIdLst>
    <p:sldId id="261" r:id="rId5"/>
    <p:sldId id="315" r:id="rId6"/>
    <p:sldId id="395" r:id="rId7"/>
    <p:sldId id="377" r:id="rId8"/>
    <p:sldId id="378" r:id="rId9"/>
    <p:sldId id="366" r:id="rId10"/>
    <p:sldId id="379" r:id="rId11"/>
    <p:sldId id="380" r:id="rId12"/>
    <p:sldId id="386" r:id="rId13"/>
    <p:sldId id="390" r:id="rId14"/>
    <p:sldId id="399" r:id="rId15"/>
    <p:sldId id="381" r:id="rId16"/>
    <p:sldId id="385" r:id="rId17"/>
    <p:sldId id="382" r:id="rId18"/>
    <p:sldId id="391" r:id="rId19"/>
    <p:sldId id="392" r:id="rId20"/>
    <p:sldId id="262" r:id="rId21"/>
    <p:sldId id="263" r:id="rId22"/>
    <p:sldId id="265" r:id="rId23"/>
    <p:sldId id="389" r:id="rId24"/>
    <p:sldId id="383" r:id="rId25"/>
    <p:sldId id="396" r:id="rId26"/>
    <p:sldId id="397" r:id="rId27"/>
    <p:sldId id="338" r:id="rId28"/>
    <p:sldId id="342" r:id="rId29"/>
    <p:sldId id="398" r:id="rId30"/>
    <p:sldId id="401" r:id="rId31"/>
    <p:sldId id="387" r:id="rId32"/>
    <p:sldId id="388" r:id="rId33"/>
    <p:sldId id="393" r:id="rId34"/>
    <p:sldId id="384" r:id="rId35"/>
    <p:sldId id="374" r:id="rId36"/>
    <p:sldId id="363" r:id="rId37"/>
    <p:sldId id="344" r:id="rId38"/>
    <p:sldId id="359" r:id="rId39"/>
    <p:sldId id="394" r:id="rId40"/>
    <p:sldId id="275" r:id="rId41"/>
  </p:sldIdLst>
  <p:sldSz cx="9144000" cy="6858000" type="screen4x3"/>
  <p:notesSz cx="6794500" cy="99314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5277" autoAdjust="0"/>
  </p:normalViewPr>
  <p:slideViewPr>
    <p:cSldViewPr>
      <p:cViewPr varScale="1">
        <p:scale>
          <a:sx n="63" d="100"/>
          <a:sy n="63" d="100"/>
        </p:scale>
        <p:origin x="1794" y="72"/>
      </p:cViewPr>
      <p:guideLst>
        <p:guide orient="horz" pos="2160"/>
        <p:guide orient="horz" pos="864"/>
        <p:guide orient="horz" pos="3792"/>
        <p:guide pos="2880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2976" y="96"/>
      </p:cViewPr>
      <p:guideLst>
        <p:guide orient="horz" pos="312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661988"/>
            <a:ext cx="4302125" cy="3227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2967" y="4138083"/>
            <a:ext cx="5888567" cy="52967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1200" dirty="0" smtClean="0">
                <a:solidFill>
                  <a:schemeClr val="tx2"/>
                </a:solidFill>
              </a:rPr>
              <a:t>Save localization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6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CPU: Central Progressing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36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List: sentence structure is in parallel</a:t>
            </a:r>
            <a:r>
              <a:rPr lang="en-US" baseline="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94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2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3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29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6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26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09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6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32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87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2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CPU: Central Progressing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1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CPU: Central Progressing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44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48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53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CPU: Central Progressing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7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BC: business continuity</a:t>
            </a:r>
          </a:p>
          <a:p>
            <a:r>
              <a:rPr lang="en-US" dirty="0" smtClean="0"/>
              <a:t>DR: disaster recovery</a:t>
            </a:r>
          </a:p>
          <a:p>
            <a:r>
              <a:rPr lang="en-US" dirty="0" smtClean="0"/>
              <a:t>CPU: Central Progressing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CPU: Central Progressing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2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6858000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312819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6934200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2016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4740499"/>
            <a:ext cx="3048000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0" y="4740499"/>
            <a:ext cx="3383280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3192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371600"/>
            <a:ext cx="393192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931920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3931920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0"/>
            <a:ext cx="3931920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57400"/>
            <a:ext cx="3931920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19200"/>
            <a:ext cx="8229600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5943600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200" y="1371600"/>
            <a:ext cx="2133600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91440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53000"/>
            <a:ext cx="82296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450487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36" y="4953000"/>
            <a:ext cx="3581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39128" y="1371600"/>
            <a:ext cx="450487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5105400" y="4953000"/>
            <a:ext cx="3581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308610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35433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617220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294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6858000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27432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6081068"/>
            <a:ext cx="27432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312819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6934200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2016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0" y="0"/>
            <a:ext cx="9154736" cy="6867797"/>
            <a:chOff x="0" y="0"/>
            <a:chExt cx="9154736" cy="686779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0" y="0"/>
              <a:ext cx="6409944" cy="68677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457935" y="856"/>
              <a:ext cx="5696801" cy="315468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572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ltGray">
          <a:xfrm>
            <a:off x="0" y="2855067"/>
            <a:ext cx="4753484" cy="4002933"/>
            <a:chOff x="0" y="2855067"/>
            <a:chExt cx="4753484" cy="400293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0" y="2855067"/>
              <a:ext cx="4753484" cy="4002933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  <a:solidFill>
              <a:srgbClr val="FFFFFF"/>
            </a:solidFill>
          </p:grpSpPr>
          <p:sp>
            <p:nvSpPr>
              <p:cNvPr id="19" name="Freeform 18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8" y="2593231"/>
            <a:ext cx="3609977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457200"/>
            <a:ext cx="365760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ltGray">
          <a:xfrm>
            <a:off x="448524" y="0"/>
            <a:ext cx="8695476" cy="6858000"/>
            <a:chOff x="448524" y="0"/>
            <a:chExt cx="8695476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78096" y="0"/>
              <a:ext cx="4565904" cy="68580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17" name="Freeform 6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9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7" y="685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7" y="2362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48524" y="0"/>
            <a:ext cx="8695476" cy="6858000"/>
            <a:chOff x="448524" y="0"/>
            <a:chExt cx="8695476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63" y="0"/>
              <a:ext cx="4875037" cy="685800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448524" y="6446044"/>
              <a:ext cx="1099793" cy="173355"/>
              <a:chOff x="-84138" y="5622925"/>
              <a:chExt cx="4330701" cy="682626"/>
            </a:xfrm>
            <a:solidFill>
              <a:srgbClr val="FFFFFF"/>
            </a:solidFill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2209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0" y="3886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981200"/>
            <a:ext cx="9144000" cy="4876800"/>
            <a:chOff x="0" y="1981200"/>
            <a:chExt cx="9144000" cy="48768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1200"/>
              <a:ext cx="9144000" cy="48768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auto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/>
              <p:cNvSpPr>
                <a:spLocks noEditPoints="1"/>
              </p:cNvSpPr>
              <p:nvPr/>
            </p:nvSpPr>
            <p:spPr bwMode="auto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9"/>
              <p:cNvSpPr>
                <a:spLocks noEditPoints="1"/>
              </p:cNvSpPr>
              <p:nvPr/>
            </p:nvSpPr>
            <p:spPr bwMode="auto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1"/>
              <p:cNvSpPr>
                <a:spLocks noEditPoints="1"/>
              </p:cNvSpPr>
              <p:nvPr/>
            </p:nvSpPr>
            <p:spPr bwMode="auto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2"/>
              <p:cNvSpPr>
                <a:spLocks noEditPoints="1"/>
              </p:cNvSpPr>
              <p:nvPr/>
            </p:nvSpPr>
            <p:spPr bwMode="auto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4740499"/>
            <a:ext cx="3048000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0" y="4740499"/>
            <a:ext cx="3383280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63840" y="342901"/>
            <a:ext cx="82296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1"/>
            <a:ext cx="71628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06500"/>
            <a:ext cx="8229600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274108" y="0"/>
            <a:ext cx="4869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7" y="1676400"/>
            <a:ext cx="54864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8" y="3276600"/>
            <a:ext cx="54864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572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8" y="2593231"/>
            <a:ext cx="3609977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457200"/>
            <a:ext cx="365760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7" y="685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7" y="2362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2209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0" y="3886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7373816" y="5562600"/>
            <a:ext cx="1770184" cy="13002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883401"/>
            <a:ext cx="838200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0" y="6464301"/>
            <a:ext cx="3886200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0260" y="6464301"/>
            <a:ext cx="338138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roductnames.eng.vmware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vmware.com/marketing/tg/Pages/TemplatesGuidelines.aspx" TargetMode="External"/><Relationship Id="rId2" Type="http://schemas.openxmlformats.org/officeDocument/2006/relationships/hyperlink" Target="http://productnames.eng.vmware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msw.mit.edu/writing-and-communication-center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6858000" cy="109728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Basics of Technical Writing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April 14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Catherine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Clarity: Long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b="1" i="1" dirty="0" smtClean="0"/>
              <a:t>   Original</a:t>
            </a:r>
            <a:r>
              <a:rPr lang="en-US" dirty="0"/>
              <a:t>: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This </a:t>
            </a:r>
            <a:r>
              <a:rPr lang="en-US" dirty="0"/>
              <a:t>solution provides many benefits including reducing data volume for non-production systems, offering high-quality business-relevant and up-to-date test data for development and training activities, and providing low administrative cost and time for maintaining non-production systems.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i="1" dirty="0" smtClean="0"/>
              <a:t>Revision:</a:t>
            </a:r>
            <a:endParaRPr lang="en-US" b="1" i="1" dirty="0"/>
          </a:p>
          <a:p>
            <a:pPr>
              <a:buNone/>
            </a:pPr>
            <a:r>
              <a:rPr lang="en-US" dirty="0"/>
              <a:t>	This solution provides many benefits including: 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Reducing data volume for non-production systems.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Offering high-quality business-relevant and up-to-date test data for development and training activities.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Providing low administrative cost and time for maintaining non-production systems. </a:t>
            </a:r>
            <a:r>
              <a:rPr lang="en-US" sz="1600" dirty="0"/>
              <a:t> 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2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Clarity: Noun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65" y="1752600"/>
            <a:ext cx="8686800" cy="4495800"/>
          </a:xfrm>
        </p:spPr>
        <p:txBody>
          <a:bodyPr/>
          <a:lstStyle/>
          <a:p>
            <a:pPr>
              <a:buNone/>
            </a:pPr>
            <a:r>
              <a:rPr lang="en-US" altLang="zh-CN" sz="2400" b="1" i="1" dirty="0"/>
              <a:t>Example </a:t>
            </a:r>
          </a:p>
          <a:p>
            <a:pPr lvl="1"/>
            <a:r>
              <a:rPr lang="en-US" altLang="zh-CN" sz="2400" i="1" dirty="0"/>
              <a:t>Original: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T</a:t>
            </a:r>
            <a:r>
              <a:rPr lang="en-US" sz="2400" dirty="0"/>
              <a:t>he virtualized environment storage performance</a:t>
            </a:r>
          </a:p>
          <a:p>
            <a:pPr lvl="1"/>
            <a:r>
              <a:rPr lang="en-US" altLang="zh-CN" sz="2400" i="1" dirty="0"/>
              <a:t>Revision: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altLang="zh-CN" sz="2400" dirty="0"/>
              <a:t>The storage performance for the virtualized environment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2" descr="C:\Users\krausj4\AppData\Local\Microsoft\Windows\Temporary Internet Files\Content.IE5\LBFOAUNM\MP90038780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33800"/>
            <a:ext cx="1641475" cy="23004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6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Brevity: Use Words Efficiently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41925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Never use two words when one word will do</a:t>
            </a:r>
          </a:p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endParaRPr lang="en-US" sz="3200" dirty="0" smtClean="0">
              <a:solidFill>
                <a:schemeClr val="tx2"/>
              </a:solidFill>
            </a:endParaRPr>
          </a:p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 </a:t>
            </a: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endParaRPr lang="en-US" sz="3200" dirty="0" smtClean="0">
              <a:solidFill>
                <a:schemeClr val="tx2"/>
              </a:solidFill>
            </a:endParaRP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endParaRPr lang="en-US" sz="3200" dirty="0" smtClean="0">
              <a:solidFill>
                <a:schemeClr val="tx2"/>
              </a:solidFill>
            </a:endParaRPr>
          </a:p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45967"/>
              </p:ext>
            </p:extLst>
          </p:nvPr>
        </p:nvGraphicFramePr>
        <p:xfrm>
          <a:off x="1981200" y="3027460"/>
          <a:ext cx="6096000" cy="24841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048000"/>
                <a:gridCol w="3048000"/>
              </a:tblGrid>
              <a:tr h="144462">
                <a:tc>
                  <a:txBody>
                    <a:bodyPr/>
                    <a:lstStyle/>
                    <a:p>
                      <a:r>
                        <a:rPr lang="en-US" dirty="0" smtClean="0"/>
                        <a:t>Phrases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made arrangements 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arranged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made the decision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decided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made the measurement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Performed</a:t>
                      </a:r>
                      <a:r>
                        <a:rPr lang="en-US" baseline="0" dirty="0" smtClean="0"/>
                        <a:t> the development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 working</a:t>
                      </a:r>
                      <a:r>
                        <a:rPr lang="en-US" baseline="0" dirty="0" smtClean="0"/>
                        <a:t> as 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 as expected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lowchart: Punched Tape 7"/>
          <p:cNvSpPr/>
          <p:nvPr/>
        </p:nvSpPr>
        <p:spPr>
          <a:xfrm>
            <a:off x="443740" y="1915258"/>
            <a:ext cx="2444261" cy="883602"/>
          </a:xfrm>
          <a:prstGeom prst="flowChartPunchedTap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 is More</a:t>
            </a:r>
          </a:p>
        </p:txBody>
      </p:sp>
    </p:spTree>
    <p:extLst>
      <p:ext uri="{BB962C8B-B14F-4D97-AF65-F5344CB8AC3E}">
        <p14:creationId xmlns:p14="http://schemas.microsoft.com/office/powerpoint/2010/main" val="133600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Brevity: Needless Complexity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389758"/>
              </p:ext>
            </p:extLst>
          </p:nvPr>
        </p:nvGraphicFramePr>
        <p:xfrm>
          <a:off x="457200" y="1828800"/>
          <a:ext cx="8229600" cy="33324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743200"/>
                <a:gridCol w="2743200"/>
                <a:gridCol w="27432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Substitute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nouns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utilization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facilitate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aforementioned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mentioned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adverbs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firstly,</a:t>
                      </a:r>
                      <a:r>
                        <a:rPr lang="en-US" baseline="0" dirty="0" smtClean="0"/>
                        <a:t> secondly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First, second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heretofore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Heart 2"/>
          <p:cNvSpPr/>
          <p:nvPr/>
        </p:nvSpPr>
        <p:spPr>
          <a:xfrm>
            <a:off x="5867400" y="342900"/>
            <a:ext cx="2438400" cy="1143000"/>
          </a:xfrm>
          <a:prstGeom prst="heart">
            <a:avLst/>
          </a:prstGeom>
          <a:solidFill>
            <a:srgbClr val="F8981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 Wording</a:t>
            </a:r>
          </a:p>
        </p:txBody>
      </p:sp>
    </p:spTree>
    <p:extLst>
      <p:ext uri="{BB962C8B-B14F-4D97-AF65-F5344CB8AC3E}">
        <p14:creationId xmlns:p14="http://schemas.microsoft.com/office/powerpoint/2010/main" val="41424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chemeClr val="tx2"/>
                </a:solidFill>
              </a:rPr>
              <a:t>Wording</a:t>
            </a:r>
          </a:p>
          <a:p>
            <a:pPr lvl="1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chemeClr val="tx2"/>
                </a:solidFill>
              </a:rPr>
              <a:t>Term consistency </a:t>
            </a:r>
          </a:p>
          <a:p>
            <a:pPr lvl="1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chemeClr val="tx2"/>
                </a:solidFill>
              </a:rPr>
              <a:t>Heading/List word usage </a:t>
            </a:r>
          </a:p>
          <a:p>
            <a:pPr marL="274320" lvl="1" indent="0">
              <a:spcBef>
                <a:spcPct val="20000"/>
              </a:spcBef>
              <a:buClr>
                <a:srgbClr val="2C95DD"/>
              </a:buCl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274320" lvl="1" indent="0">
              <a:spcBef>
                <a:spcPct val="20000"/>
              </a:spcBef>
              <a:buClr>
                <a:srgbClr val="2C95DD"/>
              </a:buClr>
              <a:buNone/>
            </a:pPr>
            <a:r>
              <a:rPr lang="en-US" sz="2000" dirty="0" smtClean="0">
                <a:solidFill>
                  <a:srgbClr val="820024"/>
                </a:solidFill>
              </a:rPr>
              <a:t>Example: hard drive, hard disk, HDD</a:t>
            </a:r>
          </a:p>
          <a:p>
            <a:pPr marL="274320" lvl="1" indent="0">
              <a:spcBef>
                <a:spcPct val="20000"/>
              </a:spcBef>
              <a:buClr>
                <a:srgbClr val="2C95DD"/>
              </a:buCl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chemeClr val="tx2"/>
                </a:solidFill>
              </a:rPr>
              <a:t>Format</a:t>
            </a:r>
            <a:endParaRPr lang="en-US" sz="2400" dirty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chemeClr val="tx2"/>
                </a:solidFill>
              </a:rPr>
              <a:t>Heading: heading style versus sentence style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chemeClr val="tx2"/>
                </a:solidFill>
              </a:rPr>
              <a:t>Table/Figure</a:t>
            </a:r>
          </a:p>
          <a:p>
            <a:pPr lvl="1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chemeClr val="tx2"/>
                </a:solidFill>
              </a:rPr>
              <a:t>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Consistency: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8981D"/>
                </a:solidFill>
              </a:rPr>
              <a:t>Bulleted list </a:t>
            </a:r>
            <a:r>
              <a:rPr lang="en-US" sz="2400" dirty="0" smtClean="0">
                <a:solidFill>
                  <a:schemeClr val="tx2"/>
                </a:solidFill>
              </a:rPr>
              <a:t>− Use </a:t>
            </a:r>
            <a:r>
              <a:rPr lang="en-US" sz="2400" dirty="0">
                <a:solidFill>
                  <a:schemeClr val="tx2"/>
                </a:solidFill>
              </a:rPr>
              <a:t>a </a:t>
            </a:r>
            <a:r>
              <a:rPr lang="en-US" sz="2400" dirty="0" smtClean="0">
                <a:solidFill>
                  <a:schemeClr val="tx2"/>
                </a:solidFill>
              </a:rPr>
              <a:t>bulleted list </a:t>
            </a:r>
            <a:r>
              <a:rPr lang="en-US" sz="2400" dirty="0">
                <a:solidFill>
                  <a:schemeClr val="tx2"/>
                </a:solidFill>
              </a:rPr>
              <a:t>when describing alternatives that have no sequence or priority. In a bulleted list</a:t>
            </a:r>
            <a:r>
              <a:rPr lang="en-US" sz="2400" dirty="0" smtClean="0">
                <a:solidFill>
                  <a:schemeClr val="tx2"/>
                </a:solidFill>
              </a:rPr>
              <a:t>, changing </a:t>
            </a:r>
            <a:r>
              <a:rPr lang="en-US" sz="2400" dirty="0">
                <a:solidFill>
                  <a:schemeClr val="tx2"/>
                </a:solidFill>
              </a:rPr>
              <a:t>the order of the items should have no detrimental effect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rgbClr val="F8981D"/>
                </a:solidFill>
              </a:rPr>
              <a:t>Numbered list </a:t>
            </a:r>
            <a:r>
              <a:rPr lang="en-US" sz="2400" dirty="0" smtClean="0">
                <a:solidFill>
                  <a:schemeClr val="tx2"/>
                </a:solidFill>
              </a:rPr>
              <a:t>− A </a:t>
            </a:r>
            <a:r>
              <a:rPr lang="en-US" sz="2400" dirty="0">
                <a:solidFill>
                  <a:schemeClr val="tx2"/>
                </a:solidFill>
              </a:rPr>
              <a:t>numbered list is not a procedure but a list of high-level tasks that have a </a:t>
            </a:r>
            <a:r>
              <a:rPr lang="en-US" sz="2400" dirty="0" smtClean="0">
                <a:solidFill>
                  <a:schemeClr val="tx2"/>
                </a:solidFill>
              </a:rPr>
              <a:t>prescribed sequence </a:t>
            </a:r>
            <a:r>
              <a:rPr lang="en-US" sz="2400" dirty="0">
                <a:solidFill>
                  <a:schemeClr val="tx2"/>
                </a:solidFill>
              </a:rPr>
              <a:t>or options that are organized by priority.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Consistency: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Spell out numbers lower than 10 (unless they are used with a unit of measure</a:t>
            </a:r>
            <a:r>
              <a:rPr lang="en-US" dirty="0" smtClean="0">
                <a:solidFill>
                  <a:schemeClr val="tx2"/>
                </a:solidFill>
              </a:rPr>
              <a:t>).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Example:</a:t>
            </a:r>
            <a:endParaRPr lang="en-US" b="1" dirty="0">
              <a:solidFill>
                <a:schemeClr val="tx2"/>
              </a:solidFill>
            </a:endParaRPr>
          </a:p>
          <a:p>
            <a:pPr marL="274320" lvl="1" indent="0">
              <a:buNone/>
            </a:pPr>
            <a:r>
              <a:rPr lang="en-US" dirty="0">
                <a:solidFill>
                  <a:schemeClr val="tx2"/>
                </a:solidFill>
              </a:rPr>
              <a:t>Only five users are online.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2"/>
                </a:solidFill>
              </a:rPr>
              <a:t>Wait 5 seconds before restarting the machine.</a:t>
            </a:r>
          </a:p>
          <a:p>
            <a:r>
              <a:rPr lang="en-US" dirty="0">
                <a:solidFill>
                  <a:schemeClr val="tx2"/>
                </a:solidFill>
              </a:rPr>
              <a:t>If numbers are used with parallel items in a sentence and one of the numbers is 10 </a:t>
            </a:r>
            <a:r>
              <a:rPr lang="en-US" dirty="0" smtClean="0">
                <a:solidFill>
                  <a:schemeClr val="tx2"/>
                </a:solidFill>
              </a:rPr>
              <a:t>or higher</a:t>
            </a:r>
            <a:r>
              <a:rPr lang="en-US" dirty="0">
                <a:solidFill>
                  <a:schemeClr val="tx2"/>
                </a:solidFill>
              </a:rPr>
              <a:t>, use numerals for all the parallel </a:t>
            </a:r>
            <a:r>
              <a:rPr lang="en-US" dirty="0" smtClean="0">
                <a:solidFill>
                  <a:schemeClr val="tx2"/>
                </a:solidFill>
              </a:rPr>
              <a:t>items.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chemeClr val="tx2"/>
                </a:solidFill>
              </a:rPr>
              <a:t>    Example</a:t>
            </a:r>
            <a:r>
              <a:rPr lang="en-US" b="1" dirty="0">
                <a:solidFill>
                  <a:schemeClr val="tx2"/>
                </a:solidFill>
              </a:rPr>
              <a:t>: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Only </a:t>
            </a:r>
            <a:r>
              <a:rPr lang="en-US" dirty="0">
                <a:solidFill>
                  <a:schemeClr val="tx2"/>
                </a:solidFill>
              </a:rPr>
              <a:t>5 users are online, but 25 users subscribe to the service.</a:t>
            </a:r>
          </a:p>
          <a:p>
            <a:r>
              <a:rPr lang="en-US" dirty="0">
                <a:solidFill>
                  <a:schemeClr val="tx2"/>
                </a:solidFill>
              </a:rPr>
              <a:t>When using the abbreviation for a unit of measure with a number, put no </a:t>
            </a:r>
            <a:r>
              <a:rPr lang="en-US" dirty="0" smtClean="0">
                <a:solidFill>
                  <a:schemeClr val="tx2"/>
                </a:solidFill>
              </a:rPr>
              <a:t>space between </a:t>
            </a:r>
            <a:r>
              <a:rPr lang="en-US" dirty="0">
                <a:solidFill>
                  <a:schemeClr val="tx2"/>
                </a:solidFill>
              </a:rPr>
              <a:t>the number and the abbreviation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0" lvl="1" indent="174625">
              <a:spcBef>
                <a:spcPts val="1200"/>
              </a:spcBef>
              <a:buNone/>
            </a:pPr>
            <a:r>
              <a:rPr lang="zh-CN" altLang="en-US" b="1" dirty="0" smtClean="0">
                <a:solidFill>
                  <a:schemeClr val="tx2"/>
                </a:solidFill>
              </a:rPr>
              <a:t>  </a:t>
            </a:r>
            <a:r>
              <a:rPr lang="en-US" b="1" dirty="0" smtClean="0">
                <a:solidFill>
                  <a:schemeClr val="tx2"/>
                </a:solidFill>
              </a:rPr>
              <a:t>Example</a:t>
            </a:r>
            <a:r>
              <a:rPr lang="en-US" b="1" dirty="0">
                <a:solidFill>
                  <a:schemeClr val="tx2"/>
                </a:solidFill>
              </a:rPr>
              <a:t>: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8GB</a:t>
            </a:r>
            <a:endParaRPr lang="en-US" dirty="0">
              <a:solidFill>
                <a:schemeClr val="tx2"/>
              </a:solidFill>
            </a:endParaRPr>
          </a:p>
          <a:p>
            <a:pPr marL="274320" lvl="1" indent="0">
              <a:buNone/>
            </a:pPr>
            <a:r>
              <a:rPr lang="en-US" dirty="0">
                <a:solidFill>
                  <a:schemeClr val="tx2"/>
                </a:solidFill>
              </a:rPr>
              <a:t>8 gigabytes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dirty="0">
                <a:solidFill>
                  <a:schemeClr val="tx2"/>
                </a:solidFill>
              </a:rPr>
              <a:t>Active: use active voice whenever possible. </a:t>
            </a:r>
            <a:endParaRPr lang="en-US" sz="2000" b="1" i="1" dirty="0">
              <a:solidFill>
                <a:schemeClr val="bg2"/>
              </a:solidFill>
            </a:endParaRPr>
          </a:p>
          <a:p>
            <a:pPr marL="274320" lvl="1" indent="0"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   Original</a:t>
            </a:r>
            <a:r>
              <a:rPr lang="en-US" b="1" i="1" dirty="0">
                <a:solidFill>
                  <a:schemeClr val="tx2"/>
                </a:solidFill>
              </a:rPr>
              <a:t>:</a:t>
            </a:r>
            <a:br>
              <a:rPr lang="en-US" b="1" i="1" dirty="0">
                <a:solidFill>
                  <a:schemeClr val="tx2"/>
                </a:solidFill>
              </a:rPr>
            </a:br>
            <a:r>
              <a:rPr lang="en-US" b="1" i="1" dirty="0" smtClean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Until a browser is added to the preceding list, its use with the product is not supported.</a:t>
            </a:r>
            <a:endParaRPr lang="en-US" dirty="0">
              <a:solidFill>
                <a:schemeClr val="tx2"/>
              </a:solidFill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    </a:t>
            </a:r>
            <a:r>
              <a:rPr lang="en-US" b="1" i="1" dirty="0" smtClean="0">
                <a:solidFill>
                  <a:schemeClr val="tx2"/>
                </a:solidFill>
              </a:rPr>
              <a:t>Revision</a:t>
            </a:r>
            <a:r>
              <a:rPr lang="en-US" b="1" i="1" dirty="0">
                <a:solidFill>
                  <a:schemeClr val="tx2"/>
                </a:solidFill>
              </a:rPr>
              <a:t>: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    Until VMware adds a browser to the preceding list, you cannot rely on product support for that browser.</a:t>
            </a:r>
          </a:p>
          <a:p>
            <a:pPr>
              <a:spcBef>
                <a:spcPct val="20000"/>
              </a:spcBef>
              <a:buClr>
                <a:srgbClr val="2C95DD"/>
              </a:buClr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buClr>
                <a:srgbClr val="2C95DD"/>
              </a:buClr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</a:rPr>
              <a:t>U</a:t>
            </a:r>
            <a:r>
              <a:rPr lang="en-US" dirty="0" smtClean="0">
                <a:solidFill>
                  <a:schemeClr val="tx2"/>
                </a:solidFill>
              </a:rPr>
              <a:t>se </a:t>
            </a:r>
            <a:r>
              <a:rPr lang="en-US" dirty="0">
                <a:solidFill>
                  <a:schemeClr val="tx2"/>
                </a:solidFill>
              </a:rPr>
              <a:t>passive voice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>
                <a:solidFill>
                  <a:schemeClr val="tx2"/>
                </a:solidFill>
              </a:rPr>
              <a:t> when the performer is </a:t>
            </a:r>
            <a:r>
              <a:rPr lang="en-US" dirty="0">
                <a:solidFill>
                  <a:srgbClr val="FF0000"/>
                </a:solidFill>
              </a:rPr>
              <a:t>unknown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irrelevant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0" lvl="1" indent="0">
              <a:spcBef>
                <a:spcPct val="20000"/>
              </a:spcBef>
              <a:buClr>
                <a:srgbClr val="2C95DD"/>
              </a:buClr>
              <a:buNone/>
            </a:pPr>
            <a:r>
              <a:rPr lang="zh-CN" altLang="en-US" b="1" dirty="0" smtClean="0">
                <a:solidFill>
                  <a:schemeClr val="tx2"/>
                </a:solidFill>
              </a:rPr>
              <a:t>   </a:t>
            </a:r>
            <a:r>
              <a:rPr lang="en-US" b="1" dirty="0" smtClean="0">
                <a:solidFill>
                  <a:schemeClr val="tx2"/>
                </a:solidFill>
              </a:rPr>
              <a:t>Example:</a:t>
            </a:r>
          </a:p>
          <a:p>
            <a:pPr marL="0" lvl="1" indent="0">
              <a:spcBef>
                <a:spcPct val="20000"/>
              </a:spcBef>
              <a:buClr>
                <a:srgbClr val="2C95DD"/>
              </a:buClr>
              <a:buNone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When the VMware vCenter Server Install menu is displayed, click vCenter Server.</a:t>
            </a:r>
            <a:endParaRPr lang="en-US" dirty="0">
              <a:solidFill>
                <a:schemeClr val="tx2"/>
              </a:solidFill>
            </a:endParaRPr>
          </a:p>
          <a:p>
            <a:pPr marL="274320" lvl="1" indent="0">
              <a:spcBef>
                <a:spcPct val="20000"/>
              </a:spcBef>
              <a:buClr>
                <a:srgbClr val="2C95DD"/>
              </a:buCl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buClr>
                <a:srgbClr val="2C95DD"/>
              </a:buClr>
            </a:pPr>
            <a:endParaRPr lang="en-US" sz="2400" dirty="0">
              <a:solidFill>
                <a:schemeClr val="tx2"/>
              </a:solidFill>
              <a:latin typeface="MetaNormalLF-Roman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8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12800"/>
          </a:xfrm>
        </p:spPr>
        <p:txBody>
          <a:bodyPr/>
          <a:lstStyle/>
          <a:p>
            <a:r>
              <a:rPr lang="en-US" dirty="0" smtClean="0"/>
              <a:t>Present Tense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Write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8981D"/>
                </a:solidFill>
              </a:rPr>
              <a:t>present tense </a:t>
            </a:r>
            <a:r>
              <a:rPr lang="en-US" sz="2400" dirty="0">
                <a:solidFill>
                  <a:schemeClr val="tx2"/>
                </a:solidFill>
              </a:rPr>
              <a:t>unless an action can be performed </a:t>
            </a:r>
            <a:r>
              <a:rPr lang="en-US" sz="2400" dirty="0">
                <a:solidFill>
                  <a:srgbClr val="F8981D"/>
                </a:solidFill>
              </a:rPr>
              <a:t>only</a:t>
            </a:r>
            <a:r>
              <a:rPr lang="en-US" sz="2400" dirty="0">
                <a:solidFill>
                  <a:schemeClr val="tx2"/>
                </a:solidFill>
              </a:rPr>
              <a:t> in the future or </a:t>
            </a:r>
            <a:r>
              <a:rPr lang="en-US" sz="2400" dirty="0">
                <a:solidFill>
                  <a:srgbClr val="F8981D"/>
                </a:solidFill>
              </a:rPr>
              <a:t>must</a:t>
            </a:r>
            <a:r>
              <a:rPr lang="en-US" sz="2400" dirty="0">
                <a:solidFill>
                  <a:schemeClr val="tx2"/>
                </a:solidFill>
              </a:rPr>
              <a:t> have occurred in the past. Present tense is clearer and more concise. </a:t>
            </a:r>
            <a:endParaRPr lang="en-US" sz="24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sz="2000" b="1" i="1" dirty="0" smtClean="0">
                <a:solidFill>
                  <a:schemeClr val="tx2"/>
                </a:solidFill>
              </a:rPr>
              <a:t>Original:</a:t>
            </a:r>
            <a:r>
              <a:rPr lang="en-US" sz="2000" dirty="0">
                <a:solidFill>
                  <a:schemeClr val="tx2"/>
                </a:solidFill>
              </a:rPr>
              <a:t/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When you have selected this command, Webtop Client will open the repository. </a:t>
            </a:r>
          </a:p>
          <a:p>
            <a:pPr lvl="1">
              <a:buNone/>
            </a:pPr>
            <a:r>
              <a:rPr lang="en-US" sz="2000" b="1" i="1" dirty="0" smtClean="0">
                <a:solidFill>
                  <a:schemeClr val="tx2"/>
                </a:solidFill>
              </a:rPr>
              <a:t>Revision:</a:t>
            </a:r>
            <a:r>
              <a:rPr lang="en-US" sz="2000" b="1" i="1" dirty="0">
                <a:solidFill>
                  <a:schemeClr val="tx2"/>
                </a:solidFill>
              </a:rPr>
              <a:t/>
            </a:r>
            <a:br>
              <a:rPr lang="en-US" sz="2000" b="1" i="1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When you select this command, Webtop Client opens the </a:t>
            </a:r>
            <a:r>
              <a:rPr lang="en-US" sz="2000" dirty="0" smtClean="0">
                <a:solidFill>
                  <a:schemeClr val="tx2"/>
                </a:solidFill>
              </a:rPr>
              <a:t>repository.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b="1" dirty="0"/>
              <a:t>	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5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Engineers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874708"/>
              </p:ext>
            </p:extLst>
          </p:nvPr>
        </p:nvGraphicFramePr>
        <p:xfrm>
          <a:off x="1828800" y="1569720"/>
          <a:ext cx="5486400" cy="38404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62000"/>
                <a:gridCol w="4724400"/>
              </a:tblGrid>
              <a:tr h="6223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320" marR="137160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Factors</a:t>
                      </a:r>
                    </a:p>
                  </a:txBody>
                  <a:tcPr marL="274320" marR="137160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Best Practices for Engineers</a:t>
                      </a:r>
                      <a:endParaRPr lang="en-US" sz="20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marL="274320" marR="137160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320" marR="137160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Reference 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marL="274320" marR="137160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Q&amp;A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marL="274320" marR="137160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rgbClr val="002060"/>
                </a:solidFill>
              </a:rPr>
              <a:t>Terminology and Product Name</a:t>
            </a: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rgbClr val="002060"/>
                </a:solidFill>
              </a:rPr>
              <a:t>Word Choice</a:t>
            </a: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rgbClr val="002060"/>
                </a:solidFill>
              </a:rPr>
              <a:t>Grammar, Grammar, Grammar!</a:t>
            </a:r>
          </a:p>
          <a:p>
            <a:pPr lvl="1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chemeClr val="accent1"/>
                </a:solidFill>
              </a:rPr>
              <a:t>Article</a:t>
            </a:r>
          </a:p>
          <a:p>
            <a:pPr lvl="1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chemeClr val="accent1"/>
                </a:solidFill>
              </a:rPr>
              <a:t>Punctuation</a:t>
            </a: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rgbClr val="002060"/>
                </a:solidFill>
              </a:rPr>
              <a:t>Diagram Matters</a:t>
            </a: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rgbClr val="002060"/>
                </a:solidFill>
              </a:rPr>
              <a:t>Good </a:t>
            </a:r>
            <a:r>
              <a:rPr lang="en-US" sz="2400" dirty="0" smtClean="0">
                <a:solidFill>
                  <a:srgbClr val="002060"/>
                </a:solidFill>
              </a:rPr>
              <a:t>Use of Reviews </a:t>
            </a: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rgbClr val="002060"/>
                </a:solidFill>
              </a:rPr>
              <a:t>Legal Check </a:t>
            </a:r>
          </a:p>
          <a:p>
            <a:pPr>
              <a:spcBef>
                <a:spcPct val="20000"/>
              </a:spcBef>
              <a:buClr>
                <a:srgbClr val="2C95DD"/>
              </a:buClr>
            </a:pPr>
            <a:r>
              <a:rPr lang="en-US" sz="2400" dirty="0">
                <a:solidFill>
                  <a:srgbClr val="002060"/>
                </a:solidFill>
              </a:rPr>
              <a:t>Let Word Help You</a:t>
            </a: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99" y="2209800"/>
            <a:ext cx="274023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and Product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Stick to the </a:t>
            </a:r>
            <a:r>
              <a:rPr lang="en-US" sz="2400" dirty="0" smtClean="0">
                <a:solidFill>
                  <a:schemeClr val="tx2"/>
                </a:solidFill>
                <a:hlinkClick r:id="rId3"/>
              </a:rPr>
              <a:t>VMware Product Names DB </a:t>
            </a:r>
            <a:r>
              <a:rPr lang="en-US" sz="2400" dirty="0" smtClean="0">
                <a:solidFill>
                  <a:schemeClr val="tx2"/>
                </a:solidFill>
              </a:rPr>
              <a:t>for product name writing. Write with the company name on its first reference.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 descr="Screen Shot 2015-06-04 at 4.24.34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6934200" cy="32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Choice: Avoid Using Latin Abbreviations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349250"/>
              </p:ext>
            </p:extLst>
          </p:nvPr>
        </p:nvGraphicFramePr>
        <p:xfrm>
          <a:off x="457200" y="1371600"/>
          <a:ext cx="8382000" cy="24384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191000"/>
                <a:gridCol w="4191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Latin Abbreviation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Name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example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et 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r>
                        <a:rPr lang="en-US" baseline="0" dirty="0" smtClean="0"/>
                        <a:t> others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so on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i.e.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that is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vs.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7239000" cy="736600"/>
          </a:xfrm>
        </p:spPr>
        <p:txBody>
          <a:bodyPr/>
          <a:lstStyle/>
          <a:p>
            <a:r>
              <a:rPr lang="en-US" dirty="0" smtClean="0"/>
              <a:t>Word Choice: Do Not Use “Please”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 descr="ple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288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Grammar: Articles </a:t>
            </a:r>
            <a:r>
              <a:rPr lang="en-US" dirty="0"/>
              <a:t>-  A versus 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Initialism - </a:t>
            </a:r>
            <a:r>
              <a:rPr lang="en-US" u="sng" dirty="0">
                <a:solidFill>
                  <a:schemeClr val="tx2"/>
                </a:solidFill>
              </a:rPr>
              <a:t>an</a:t>
            </a:r>
            <a:r>
              <a:rPr lang="en-US" dirty="0">
                <a:solidFill>
                  <a:schemeClr val="tx2"/>
                </a:solidFill>
              </a:rPr>
              <a:t> SRDF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Abbreviation formed from the initial letters of several associated words, but each letter is pronounced separately, such as HTML, PDF, RPC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</a:p>
          <a:p>
            <a:pPr lvl="1"/>
            <a:endParaRPr lang="en-US" sz="20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Acronym - </a:t>
            </a:r>
            <a:r>
              <a:rPr lang="en-US" u="sng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 MIB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Abbreviation of a word formed by taking the first letters, or several letters, of many words to form syllables used and pronounced like words, such as ASCII, DOS, RAM.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12800"/>
          </a:xfrm>
        </p:spPr>
        <p:txBody>
          <a:bodyPr/>
          <a:lstStyle/>
          <a:p>
            <a:r>
              <a:rPr lang="en-US" dirty="0" smtClean="0"/>
              <a:t>Grammar: Punctuation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Big rule of thumb: </a:t>
            </a:r>
            <a:r>
              <a:rPr lang="en-US" sz="2400" dirty="0" smtClean="0"/>
              <a:t>establish your authority right away with consistent punctuation.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No exclamation marks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Comma usage when writing a “triplet”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b="1" i="1" dirty="0" smtClean="0"/>
              <a:t>Original</a:t>
            </a:r>
            <a:r>
              <a:rPr lang="en-US" sz="1600" b="1" i="1" dirty="0"/>
              <a:t>: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dirty="0"/>
              <a:t>EMC Symmetrix VMAXe storage offers storage with high performance, scalability and security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buNone/>
            </a:pPr>
            <a:r>
              <a:rPr lang="en-US" sz="1600" b="1" i="1" dirty="0" smtClean="0"/>
              <a:t>Revision</a:t>
            </a:r>
            <a:r>
              <a:rPr lang="en-US" sz="1600" b="1" i="1" dirty="0"/>
              <a:t>: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dirty="0"/>
              <a:t>EMC Symmetrix VMAXe storage offers storage with high performance, scalability</a:t>
            </a:r>
            <a:r>
              <a:rPr lang="en-US" sz="1600" b="1" dirty="0">
                <a:solidFill>
                  <a:srgbClr val="FF000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and</a:t>
            </a:r>
            <a:r>
              <a:rPr lang="en-US" sz="1600" dirty="0"/>
              <a:t> security.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Use a hyphen to connect the adjective to the noun in compound expressions: first-rate increase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0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12800"/>
          </a:xfrm>
        </p:spPr>
        <p:txBody>
          <a:bodyPr/>
          <a:lstStyle/>
          <a:p>
            <a:r>
              <a:rPr lang="en-US" dirty="0" smtClean="0"/>
              <a:t>Diagram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Diagram wordings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</a:t>
            </a:r>
            <a:r>
              <a:rPr lang="en-US" sz="2400" dirty="0" smtClean="0"/>
              <a:t>erm consistency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Capitalization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GUI wording </a:t>
            </a:r>
          </a:p>
          <a:p>
            <a:pPr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981325"/>
            <a:ext cx="2466975" cy="1847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85311" y="4267200"/>
            <a:ext cx="2147060" cy="1123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Style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Font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Clarity</a:t>
            </a:r>
          </a:p>
        </p:txBody>
      </p:sp>
    </p:spTree>
    <p:extLst>
      <p:ext uri="{BB962C8B-B14F-4D97-AF65-F5344CB8AC3E}">
        <p14:creationId xmlns:p14="http://schemas.microsoft.com/office/powerpoint/2010/main" val="41657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smtClean="0"/>
              <a:t>Use of Reviews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417661"/>
            <a:ext cx="4924425" cy="9239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3810000" y="1746250"/>
            <a:ext cx="2590800" cy="1371600"/>
          </a:xfrm>
          <a:prstGeom prst="cloudCallo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Technical </a:t>
            </a:r>
            <a:r>
              <a:rPr lang="en-US" sz="1400" b="1" dirty="0" smtClean="0"/>
              <a:t>Review</a:t>
            </a:r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Editing Review</a:t>
            </a:r>
          </a:p>
        </p:txBody>
      </p:sp>
    </p:spTree>
    <p:extLst>
      <p:ext uri="{BB962C8B-B14F-4D97-AF65-F5344CB8AC3E}">
        <p14:creationId xmlns:p14="http://schemas.microsoft.com/office/powerpoint/2010/main" val="6596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2800"/>
          </a:xfrm>
        </p:spPr>
        <p:txBody>
          <a:bodyPr/>
          <a:lstStyle/>
          <a:p>
            <a:r>
              <a:rPr lang="en-US" dirty="0" smtClean="0"/>
              <a:t>Let Word Help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b="1" dirty="0" smtClean="0">
                <a:solidFill>
                  <a:schemeClr val="tx2"/>
                </a:solidFill>
              </a:rPr>
              <a:t>English (US) </a:t>
            </a:r>
            <a:r>
              <a:rPr lang="en-US" dirty="0" smtClean="0">
                <a:solidFill>
                  <a:schemeClr val="tx2"/>
                </a:solidFill>
              </a:rPr>
              <a:t>as the custom dictionary in the </a:t>
            </a:r>
            <a:r>
              <a:rPr lang="en-US" b="1" dirty="0" smtClean="0">
                <a:solidFill>
                  <a:schemeClr val="tx2"/>
                </a:solidFill>
              </a:rPr>
              <a:t>Spelling and Grammar </a:t>
            </a:r>
            <a:r>
              <a:rPr lang="en-US" dirty="0" smtClean="0">
                <a:solidFill>
                  <a:schemeClr val="tx2"/>
                </a:solidFill>
              </a:rPr>
              <a:t>setting. 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 descr="Screen Shot 2015-06-04 at 4.03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057400"/>
            <a:ext cx="5346700" cy="4442382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206500"/>
            <a:ext cx="8229600" cy="3048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MAC Office 2011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Word Help You - Continue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600200"/>
            <a:ext cx="7981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Word has a built-in feature that highlights passive voice and helps to correct it. To activate that feature: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Choose </a:t>
            </a:r>
            <a:r>
              <a:rPr lang="en-US" b="1" dirty="0" smtClean="0">
                <a:solidFill>
                  <a:schemeClr val="tx2"/>
                </a:solidFill>
              </a:rPr>
              <a:t>Word Options</a:t>
            </a:r>
            <a:r>
              <a:rPr lang="en-US" dirty="0" smtClean="0">
                <a:solidFill>
                  <a:schemeClr val="tx2"/>
                </a:solidFill>
              </a:rPr>
              <a:t> from the Windows menu.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Choose </a:t>
            </a:r>
            <a:r>
              <a:rPr lang="en-US" b="1" dirty="0" smtClean="0">
                <a:solidFill>
                  <a:schemeClr val="tx2"/>
                </a:solidFill>
              </a:rPr>
              <a:t>Proofing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Choose </a:t>
            </a:r>
            <a:r>
              <a:rPr lang="en-US" b="1" dirty="0" smtClean="0">
                <a:solidFill>
                  <a:schemeClr val="tx2"/>
                </a:solidFill>
              </a:rPr>
              <a:t>Grammar &amp; Style </a:t>
            </a:r>
            <a:r>
              <a:rPr lang="en-US" dirty="0" smtClean="0">
                <a:solidFill>
                  <a:schemeClr val="tx2"/>
                </a:solidFill>
              </a:rPr>
              <a:t>from the “When correcting spelling and grammar” section.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962400"/>
            <a:ext cx="2462857" cy="27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148292"/>
            <a:ext cx="4495800" cy="370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1828800" y="3657600"/>
            <a:ext cx="22098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3657600"/>
            <a:ext cx="8382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5257800"/>
            <a:ext cx="20574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Choose Grammar &amp; Style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562600" y="5638800"/>
            <a:ext cx="533400" cy="378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206500"/>
            <a:ext cx="8229600" cy="3048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Windows Office 2013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endParaRPr lang="en-US" sz="3200" dirty="0" smtClean="0">
              <a:solidFill>
                <a:schemeClr val="tx2"/>
              </a:solidFill>
            </a:endParaRPr>
          </a:p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endParaRPr lang="en-US" sz="3200" dirty="0">
              <a:solidFill>
                <a:schemeClr val="tx2"/>
              </a:solidFill>
            </a:endParaRPr>
          </a:p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5486400" cy="212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Check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2133601"/>
            <a:ext cx="58808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7030A0"/>
                </a:solidFill>
              </a:rPr>
              <a:t>Trademark, copyright, and </a:t>
            </a:r>
            <a:r>
              <a:rPr lang="en-US" sz="2400" dirty="0" smtClean="0">
                <a:solidFill>
                  <a:srgbClr val="7030A0"/>
                </a:solidFill>
              </a:rPr>
              <a:t>disclaimer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 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7030A0"/>
                </a:solidFill>
              </a:rPr>
              <a:t>Patent process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1676400"/>
            <a:ext cx="1990725" cy="1990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54" y="2590800"/>
            <a:ext cx="5470706" cy="6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summarize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9085"/>
            <a:ext cx="8229600" cy="5029200"/>
          </a:xfrm>
        </p:spPr>
        <p:txBody>
          <a:bodyPr/>
          <a:lstStyle/>
          <a:p>
            <a:r>
              <a:rPr lang="en-US" sz="2400" dirty="0" smtClean="0"/>
              <a:t>Plan your project before you begin drafting. </a:t>
            </a:r>
          </a:p>
          <a:p>
            <a:r>
              <a:rPr lang="en-US" sz="2400" dirty="0" smtClean="0"/>
              <a:t>Understand basic qualities of good technical </a:t>
            </a:r>
            <a:r>
              <a:rPr lang="en-US" sz="2400" dirty="0" smtClean="0"/>
              <a:t>writing.</a:t>
            </a:r>
          </a:p>
          <a:p>
            <a:r>
              <a:rPr lang="en-US" sz="2400" dirty="0" smtClean="0"/>
              <a:t>Adopt best practices for engineers.</a:t>
            </a:r>
          </a:p>
          <a:p>
            <a:r>
              <a:rPr lang="en-US" sz="2400" dirty="0" smtClean="0"/>
              <a:t>Practice </a:t>
            </a:r>
            <a:r>
              <a:rPr lang="en-US" sz="2400" dirty="0" smtClean="0"/>
              <a:t>makes perfect.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242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worry, I’ve got your back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33</a:t>
            </a:fld>
            <a:endParaRPr lang="en-US" dirty="0"/>
          </a:p>
        </p:txBody>
      </p:sp>
      <p:pic>
        <p:nvPicPr>
          <p:cNvPr id="9" name="Picture Placeholder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0" y="1371600"/>
            <a:ext cx="4504872" cy="3429000"/>
          </a:xfrm>
          <a:prstGeom prst="rect">
            <a:avLst/>
          </a:prstGeom>
        </p:spPr>
      </p:pic>
      <p:pic>
        <p:nvPicPr>
          <p:cNvPr id="10" name="Picture Placeholder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4"/>
          <a:stretch/>
        </p:blipFill>
        <p:spPr>
          <a:xfrm>
            <a:off x="4639128" y="1371600"/>
            <a:ext cx="45048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VMware </a:t>
            </a:r>
            <a:r>
              <a:rPr lang="en-US" dirty="0" smtClean="0">
                <a:hlinkClick r:id="rId2"/>
              </a:rPr>
              <a:t>Product </a:t>
            </a:r>
            <a:r>
              <a:rPr lang="en-US" dirty="0" smtClean="0">
                <a:hlinkClick r:id="rId2"/>
              </a:rPr>
              <a:t>Names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VMware Source: Templates and Guidelines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MIT Writing Center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35</a:t>
            </a:fld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838200"/>
            <a:ext cx="6019800" cy="566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38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are the key factors for technical writing?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Clarity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Brevity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Consistency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Active Voice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Present </a:t>
            </a:r>
            <a:r>
              <a:rPr lang="en-US" sz="1600" dirty="0" smtClean="0">
                <a:solidFill>
                  <a:srgbClr val="7030A0"/>
                </a:solidFill>
              </a:rPr>
              <a:t>Tense</a:t>
            </a:r>
          </a:p>
          <a:p>
            <a:endParaRPr lang="en-US" sz="1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What are the full names of the following Latin abbreviations?</a:t>
            </a:r>
          </a:p>
          <a:p>
            <a:r>
              <a:rPr lang="en-US" sz="1600" dirty="0" smtClean="0"/>
              <a:t>e.g. </a:t>
            </a:r>
          </a:p>
          <a:p>
            <a:r>
              <a:rPr lang="en-US" sz="1600" dirty="0" smtClean="0"/>
              <a:t>vs.</a:t>
            </a:r>
          </a:p>
          <a:p>
            <a:r>
              <a:rPr lang="en-US" sz="1600" dirty="0" smtClean="0"/>
              <a:t>etc.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9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38600"/>
            <a:ext cx="5486400" cy="609600"/>
          </a:xfrm>
        </p:spPr>
        <p:txBody>
          <a:bodyPr/>
          <a:lstStyle/>
          <a:p>
            <a:r>
              <a:rPr lang="en-US" dirty="0" smtClean="0"/>
              <a:t>catherinex@vmware.com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Technical Writing?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50927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Technical writing is any </a:t>
            </a:r>
            <a:r>
              <a:rPr lang="en-US" dirty="0" smtClean="0">
                <a:solidFill>
                  <a:srgbClr val="7030A0"/>
                </a:solidFill>
              </a:rPr>
              <a:t>written form of writing </a:t>
            </a:r>
            <a:r>
              <a:rPr lang="en-US" dirty="0" smtClean="0"/>
              <a:t>or drafting </a:t>
            </a:r>
            <a:r>
              <a:rPr lang="en-US" dirty="0" smtClean="0">
                <a:solidFill>
                  <a:srgbClr val="9A3B26"/>
                </a:solidFill>
              </a:rPr>
              <a:t>technical communication </a:t>
            </a:r>
            <a:r>
              <a:rPr lang="en-US" dirty="0" smtClean="0"/>
              <a:t>used in a variety of technical and occupational fields, such as computer hardware and software, engineering, chemistry, and finance. </a:t>
            </a:r>
            <a:r>
              <a:rPr lang="en-US" dirty="0" smtClean="0">
                <a:solidFill>
                  <a:srgbClr val="7030A0"/>
                </a:solidFill>
              </a:rPr>
              <a:t>IT</a:t>
            </a:r>
            <a:r>
              <a:rPr lang="en-US" dirty="0" smtClean="0"/>
              <a:t> encompasses the largest sub-field within technical communication.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Major categories: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9A3B26"/>
                </a:solidFill>
              </a:rPr>
              <a:t>Reports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9A3B26"/>
                </a:solidFill>
              </a:rPr>
              <a:t>Technical Papers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9A3B26"/>
                </a:solidFill>
              </a:rPr>
              <a:t>Patents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311769"/>
            <a:ext cx="2286000" cy="152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4800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96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/>
              <a:t>Y</a:t>
            </a:r>
            <a:r>
              <a:rPr lang="en-US" dirty="0" smtClean="0"/>
              <a:t>ou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lvl="0">
              <a:spcBef>
                <a:spcPct val="20000"/>
              </a:spcBef>
              <a:buClr>
                <a:srgbClr val="2C95DD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Identify your audience and their expectations</a:t>
            </a: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chemeClr val="tx2"/>
                </a:solidFill>
              </a:rPr>
              <a:t>Know your purpose and material </a:t>
            </a: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chemeClr val="tx2"/>
                </a:solidFill>
              </a:rPr>
              <a:t>Understand the writing task at hand</a:t>
            </a: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chemeClr val="tx2"/>
                </a:solidFill>
              </a:rPr>
              <a:t>Organize your thoughts and materials</a:t>
            </a: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chemeClr val="tx2"/>
                </a:solidFill>
              </a:rPr>
              <a:t>Budget adequate time to write, review, revise, and edit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810000"/>
            <a:ext cx="449011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5486400" cy="3352800"/>
          </a:xfrm>
        </p:spPr>
        <p:txBody>
          <a:bodyPr/>
          <a:lstStyle/>
          <a:p>
            <a:r>
              <a:rPr lang="en-US" dirty="0" smtClean="0"/>
              <a:t>Key Factors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Factors for Technical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endParaRPr lang="en-US" sz="3200" dirty="0" smtClean="0">
              <a:solidFill>
                <a:schemeClr val="tx2"/>
              </a:solidFill>
            </a:endParaRP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800" dirty="0" smtClean="0">
                <a:solidFill>
                  <a:schemeClr val="tx2"/>
                </a:solidFill>
              </a:rPr>
              <a:t>Clarity</a:t>
            </a: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800" dirty="0" smtClean="0">
                <a:solidFill>
                  <a:schemeClr val="tx2"/>
                </a:solidFill>
              </a:rPr>
              <a:t>Brevity</a:t>
            </a: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800" dirty="0" smtClean="0">
                <a:solidFill>
                  <a:schemeClr val="tx2"/>
                </a:solidFill>
              </a:rPr>
              <a:t>Consistency</a:t>
            </a: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800" dirty="0" smtClean="0">
                <a:solidFill>
                  <a:schemeClr val="tx2"/>
                </a:solidFill>
              </a:rPr>
              <a:t>Active Voice</a:t>
            </a: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800" dirty="0" smtClean="0">
                <a:solidFill>
                  <a:schemeClr val="tx2"/>
                </a:solidFill>
              </a:rPr>
              <a:t>Present Tense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828800"/>
            <a:ext cx="4135221" cy="27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3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endParaRPr lang="en-US" sz="3200" dirty="0" smtClean="0">
              <a:solidFill>
                <a:schemeClr val="tx2"/>
              </a:solidFill>
            </a:endParaRPr>
          </a:p>
          <a:p>
            <a:pPr lvl="0"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chemeClr val="tx2"/>
                </a:solidFill>
              </a:rPr>
              <a:t>Define the unfamiliar: define the term in its first occurrence and put abbreviations in </a:t>
            </a:r>
            <a:r>
              <a:rPr lang="en-US" sz="2400" dirty="0" smtClean="0">
                <a:solidFill>
                  <a:schemeClr val="tx2"/>
                </a:solidFill>
              </a:rPr>
              <a:t>parentheses</a:t>
            </a:r>
          </a:p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Example 1: disaster recovery (DR) </a:t>
            </a:r>
          </a:p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r>
              <a:rPr lang="en-US" dirty="0" smtClean="0">
                <a:solidFill>
                  <a:schemeClr val="accent4"/>
                </a:solidFill>
              </a:rPr>
              <a:t>    Example 2:</a:t>
            </a:r>
            <a:endParaRPr lang="en-US" dirty="0" smtClean="0">
              <a:solidFill>
                <a:schemeClr val="accent4"/>
              </a:solidFill>
            </a:endParaRPr>
          </a:p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endParaRPr lang="en-US" dirty="0" smtClean="0">
              <a:solidFill>
                <a:schemeClr val="accent4"/>
              </a:solidFill>
            </a:endParaRPr>
          </a:p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Clr>
                <a:srgbClr val="2C95DD"/>
              </a:buClr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buClr>
                <a:srgbClr val="2C95DD"/>
              </a:buClr>
            </a:pPr>
            <a:endParaRPr lang="en-US" sz="2400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buClr>
                <a:srgbClr val="2C95DD"/>
              </a:buClr>
            </a:pPr>
            <a:r>
              <a:rPr lang="en-US" sz="2400" dirty="0" smtClean="0">
                <a:solidFill>
                  <a:schemeClr val="tx2"/>
                </a:solidFill>
              </a:rPr>
              <a:t>Avoid </a:t>
            </a:r>
            <a:r>
              <a:rPr lang="en-US" sz="2400" dirty="0">
                <a:solidFill>
                  <a:schemeClr val="tx2"/>
                </a:solidFill>
              </a:rPr>
              <a:t>Jargon: a vocabulary particular to a place of work</a:t>
            </a:r>
          </a:p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971800"/>
            <a:ext cx="6363027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Clarity: Ambiguity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Choose words whose meanings are clear: </a:t>
            </a:r>
          </a:p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r>
              <a:rPr lang="en-US" i="1" dirty="0" smtClean="0">
                <a:solidFill>
                  <a:schemeClr val="tx2"/>
                </a:solidFill>
              </a:rPr>
              <a:t>Original: </a:t>
            </a:r>
          </a:p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r>
              <a:rPr lang="en-US" dirty="0" smtClean="0">
                <a:solidFill>
                  <a:schemeClr val="tx2"/>
                </a:solidFill>
              </a:rPr>
              <a:t>T cells, rather than B cells, appeared as the lymphocytes migrated to the thymus gland. </a:t>
            </a:r>
          </a:p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r>
              <a:rPr lang="en-US" i="1" dirty="0" smtClean="0">
                <a:solidFill>
                  <a:schemeClr val="tx2"/>
                </a:solidFill>
              </a:rPr>
              <a:t>Revision:</a:t>
            </a:r>
          </a:p>
          <a:p>
            <a:pPr marL="0" lvl="0" indent="0">
              <a:spcBef>
                <a:spcPct val="20000"/>
              </a:spcBef>
              <a:buClr>
                <a:srgbClr val="2C95DD"/>
              </a:buClr>
              <a:buNone/>
            </a:pPr>
            <a:r>
              <a:rPr lang="en-US" dirty="0" smtClean="0">
                <a:solidFill>
                  <a:schemeClr val="tx2"/>
                </a:solidFill>
              </a:rPr>
              <a:t>T cells, rather than B cells, appeared </a:t>
            </a:r>
            <a:r>
              <a:rPr lang="en-US" dirty="0" smtClean="0">
                <a:solidFill>
                  <a:srgbClr val="FF0000"/>
                </a:solidFill>
              </a:rPr>
              <a:t>because</a:t>
            </a:r>
            <a:r>
              <a:rPr lang="en-US" dirty="0" smtClean="0">
                <a:solidFill>
                  <a:schemeClr val="tx2"/>
                </a:solidFill>
              </a:rPr>
              <a:t> the lymphocytes migrated to the thymus gland.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3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asic Writing Tips to Engineers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C4E3F03EAC6B4A994454956819A9A1" ma:contentTypeVersion="13" ma:contentTypeDescription="Create a new document." ma:contentTypeScope="" ma:versionID="4feb8469f050dc264f6f11c21677399e">
  <xsd:schema xmlns:xsd="http://www.w3.org/2001/XMLSchema" xmlns:xs="http://www.w3.org/2001/XMLSchema" xmlns:p="http://schemas.microsoft.com/office/2006/metadata/properties" xmlns:ns2="92a8ced9-41af-4e84-ba9f-cfb0b7a1a0e4" targetNamespace="http://schemas.microsoft.com/office/2006/metadata/properties" ma:root="true" ma:fieldsID="a3d60e581801afd64e0da641bd35b435" ns2:_="">
    <xsd:import namespace="92a8ced9-41af-4e84-ba9f-cfb0b7a1a0e4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Status"/>
                <xsd:element ref="ns2:EOA" minOccurs="0"/>
                <xsd:element ref="ns2:LaunchManager" minOccurs="0"/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8ced9-41af-4e84-ba9f-cfb0b7a1a0e4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9" ma:displayName="Status" ma:format="Dropdown" ma:internalName="Status">
      <xsd:simpleType>
        <xsd:restriction base="dms:Choice">
          <xsd:enumeration value="Active"/>
          <xsd:enumeration value="Transition"/>
          <xsd:enumeration value="Upcoming"/>
          <xsd:enumeration value="Archived"/>
        </xsd:restriction>
      </xsd:simpleType>
    </xsd:element>
    <xsd:element name="EOA" ma:index="10" nillable="true" ma:displayName="EOA" ma:internalName="EOA">
      <xsd:simpleType>
        <xsd:restriction base="dms:Text">
          <xsd:maxLength value="255"/>
        </xsd:restriction>
      </xsd:simpleType>
    </xsd:element>
    <xsd:element name="LaunchManager" ma:index="11" nillable="true" ma:displayName="Launch Manager" ma:list="UserInfo" ma:SharePointGroup="0" ma:internalName="LaunchManag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Owner" ma:index="12" nillable="true" ma:displayName="Owner" ma:list="UserInfo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EOA xmlns="92a8ced9-41af-4e84-ba9f-cfb0b7a1a0e4" xsi:nil="true"/>
    <Status xmlns="92a8ced9-41af-4e84-ba9f-cfb0b7a1a0e4">Active</Status>
    <LaunchManager xmlns="92a8ced9-41af-4e84-ba9f-cfb0b7a1a0e4">
      <UserInfo>
        <DisplayName/>
        <AccountId xsi:nil="true"/>
        <AccountType/>
      </UserInfo>
    </LaunchManager>
    <Owner xmlns="92a8ced9-41af-4e84-ba9f-cfb0b7a1a0e4">
      <UserInfo>
        <DisplayName/>
        <AccountId xsi:nil="true"/>
        <AccountType/>
      </UserInfo>
    </Owner>
    <Description0 xmlns="92a8ced9-41af-4e84-ba9f-cfb0b7a1a0e4" xsi:nil="true"/>
  </documentManagement>
</p:properties>
</file>

<file path=customXml/itemProps1.xml><?xml version="1.0" encoding="utf-8"?>
<ds:datastoreItem xmlns:ds="http://schemas.openxmlformats.org/officeDocument/2006/customXml" ds:itemID="{303BEEF9-DE6D-4B3F-999E-6DF78637D3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a8ced9-41af-4e84-ba9f-cfb0b7a1a0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6AA185-183E-4AE4-A91B-DAD93E6C9C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6E3070-02EA-4281-A3B2-C6D01034DD12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92a8ced9-41af-4e84-ba9f-cfb0b7a1a0e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Basic Writing Tips to Engineers.potx</Template>
  <TotalTime>0</TotalTime>
  <Words>1117</Words>
  <Application>Microsoft Office PowerPoint</Application>
  <PresentationFormat>On-screen Show (4:3)</PresentationFormat>
  <Paragraphs>315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黑体</vt:lpstr>
      <vt:lpstr>Arial</vt:lpstr>
      <vt:lpstr>Calibri</vt:lpstr>
      <vt:lpstr>MetaNormalLF-Roman</vt:lpstr>
      <vt:lpstr>Wingdings</vt:lpstr>
      <vt:lpstr>Basic Writing Tips to Engineers</vt:lpstr>
      <vt:lpstr> Basics of Technical Writing</vt:lpstr>
      <vt:lpstr>Agenda</vt:lpstr>
      <vt:lpstr>Brainstorming</vt:lpstr>
      <vt:lpstr>What is Technical Writing?</vt:lpstr>
      <vt:lpstr>Before You Begin</vt:lpstr>
      <vt:lpstr>Key Factors    </vt:lpstr>
      <vt:lpstr>Key Factors for Technical Writing</vt:lpstr>
      <vt:lpstr>Clarity </vt:lpstr>
      <vt:lpstr>Clarity: Ambiguity </vt:lpstr>
      <vt:lpstr>Clarity: Long Sentences</vt:lpstr>
      <vt:lpstr>Clarity: Noun Strings</vt:lpstr>
      <vt:lpstr>Brevity: Use Words Efficiently </vt:lpstr>
      <vt:lpstr>Brevity: Needless Complexity </vt:lpstr>
      <vt:lpstr>Consistency</vt:lpstr>
      <vt:lpstr>Consistency: List</vt:lpstr>
      <vt:lpstr>Consistency: Number</vt:lpstr>
      <vt:lpstr>Active Voice</vt:lpstr>
      <vt:lpstr>Present Tense</vt:lpstr>
      <vt:lpstr>Best Practices for Engineers</vt:lpstr>
      <vt:lpstr>Best Practices</vt:lpstr>
      <vt:lpstr>Terminology and Product Name</vt:lpstr>
      <vt:lpstr>Word Choice: Avoid Using Latin Abbreviations</vt:lpstr>
      <vt:lpstr>Word Choice: Do Not Use “Please”</vt:lpstr>
      <vt:lpstr>Grammar: Articles -  A versus An</vt:lpstr>
      <vt:lpstr>Grammar: Punctuation</vt:lpstr>
      <vt:lpstr>Diagram Matters</vt:lpstr>
      <vt:lpstr>Good Use of Reviews</vt:lpstr>
      <vt:lpstr>Let Word Help You</vt:lpstr>
      <vt:lpstr>Let Word Help You - Continue</vt:lpstr>
      <vt:lpstr>Legal Check</vt:lpstr>
      <vt:lpstr>Summary</vt:lpstr>
      <vt:lpstr>To summarize</vt:lpstr>
      <vt:lpstr>Don’t worry, I’ve got your back</vt:lpstr>
      <vt:lpstr>References</vt:lpstr>
      <vt:lpstr>PowerPoint Presentation</vt:lpstr>
      <vt:lpstr>Quiz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2013-12-10T01:09:27Z</dcterms:created>
  <dcterms:modified xsi:type="dcterms:W3CDTF">2016-04-14T09:50:00Z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0x01010043C4E3F03EAC6B4A994454956819A9A1</vt:lpwstr>
  </property>
</Properties>
</file>