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0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231900"/>
            <a:ext cx="9867900" cy="1905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3771900"/>
            <a:ext cx="7454900" cy="1905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21900" y="6172200"/>
            <a:ext cx="101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31800" y="292100"/>
            <a:ext cx="457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en-US" altLang="zh-CN" sz="3600" dirty="0" smtClean="0">
                <a:solidFill>
                  <a:srgbClr val="F20090"/>
                </a:solidFill>
                <a:latin typeface="MS Mincho" pitchFamily="18" charset="0"/>
                <a:cs typeface="MS Mincho" pitchFamily="18" charset="0"/>
              </a:rPr>
              <a:t>年流</a:t>
            </a:r>
            <a:r>
              <a:rPr lang="en-US" altLang="zh-CN" sz="36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处理社区动态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49300" y="2908300"/>
            <a:ext cx="132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0" y="2921000"/>
            <a:ext cx="1295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2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(coming)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511800" y="2908300"/>
            <a:ext cx="144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077200" y="2908300"/>
            <a:ext cx="114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Flink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05000" y="5461000"/>
            <a:ext cx="1422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Gearpump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Incubation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330700" y="5473700"/>
            <a:ext cx="13843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90500" algn="l"/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</a:p>
          <a:p>
            <a:pPr>
              <a:lnSpc>
                <a:spcPts val="2400"/>
              </a:lnSpc>
              <a:tabLst>
                <a:tab pos="190500" algn="l"/>
                <a:tab pos="304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Beam</a:t>
            </a:r>
          </a:p>
          <a:p>
            <a:pPr>
              <a:lnSpc>
                <a:spcPts val="2300"/>
              </a:lnSpc>
              <a:tabLst>
                <a:tab pos="190500" algn="l"/>
                <a:tab pos="304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Incubation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16700" y="5461000"/>
            <a:ext cx="1651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7500" y="1181100"/>
            <a:ext cx="9436100" cy="482600"/>
          </a:xfrm>
          <a:custGeom>
            <a:avLst/>
            <a:gdLst>
              <a:gd name="connsiteX0" fmla="*/ 0 w 9436100"/>
              <a:gd name="connsiteY0" fmla="*/ 80430 h 482600"/>
              <a:gd name="connsiteX1" fmla="*/ 80429 w 9436100"/>
              <a:gd name="connsiteY1" fmla="*/ 0 h 482600"/>
              <a:gd name="connsiteX2" fmla="*/ 9355669 w 9436100"/>
              <a:gd name="connsiteY2" fmla="*/ 0 h 482600"/>
              <a:gd name="connsiteX3" fmla="*/ 9436100 w 9436100"/>
              <a:gd name="connsiteY3" fmla="*/ 80430 h 482600"/>
              <a:gd name="connsiteX4" fmla="*/ 9436100 w 9436100"/>
              <a:gd name="connsiteY4" fmla="*/ 402169 h 482600"/>
              <a:gd name="connsiteX5" fmla="*/ 9355669 w 9436100"/>
              <a:gd name="connsiteY5" fmla="*/ 482600 h 482600"/>
              <a:gd name="connsiteX6" fmla="*/ 80429 w 9436100"/>
              <a:gd name="connsiteY6" fmla="*/ 482600 h 482600"/>
              <a:gd name="connsiteX7" fmla="*/ 0 w 9436100"/>
              <a:gd name="connsiteY7" fmla="*/ 402169 h 482600"/>
              <a:gd name="connsiteX8" fmla="*/ 0 w 9436100"/>
              <a:gd name="connsiteY8" fmla="*/ 8043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82600">
                <a:moveTo>
                  <a:pt x="0" y="80430"/>
                </a:moveTo>
                <a:cubicBezTo>
                  <a:pt x="0" y="36009"/>
                  <a:pt x="36009" y="0"/>
                  <a:pt x="80429" y="0"/>
                </a:cubicBezTo>
                <a:lnTo>
                  <a:pt x="9355669" y="0"/>
                </a:lnTo>
                <a:cubicBezTo>
                  <a:pt x="9400090" y="0"/>
                  <a:pt x="9436100" y="36009"/>
                  <a:pt x="9436100" y="80430"/>
                </a:cubicBezTo>
                <a:lnTo>
                  <a:pt x="9436100" y="402169"/>
                </a:lnTo>
                <a:cubicBezTo>
                  <a:pt x="9436100" y="446590"/>
                  <a:pt x="9400090" y="482600"/>
                  <a:pt x="9355669" y="482600"/>
                </a:cubicBezTo>
                <a:lnTo>
                  <a:pt x="80429" y="482600"/>
                </a:lnTo>
                <a:cubicBezTo>
                  <a:pt x="36009" y="482600"/>
                  <a:pt x="0" y="446590"/>
                  <a:pt x="0" y="402169"/>
                </a:cubicBezTo>
                <a:lnTo>
                  <a:pt x="0" y="80430"/>
                </a:lnTo>
              </a:path>
            </a:pathLst>
          </a:custGeom>
          <a:solidFill>
            <a:srgbClr val="9BBB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1168400"/>
            <a:ext cx="9461500" cy="508000"/>
          </a:xfrm>
          <a:custGeom>
            <a:avLst/>
            <a:gdLst>
              <a:gd name="connsiteX0" fmla="*/ 12700 w 9461500"/>
              <a:gd name="connsiteY0" fmla="*/ 93129 h 508000"/>
              <a:gd name="connsiteX1" fmla="*/ 93129 w 9461500"/>
              <a:gd name="connsiteY1" fmla="*/ 12700 h 508000"/>
              <a:gd name="connsiteX2" fmla="*/ 9368370 w 9461500"/>
              <a:gd name="connsiteY2" fmla="*/ 12700 h 508000"/>
              <a:gd name="connsiteX3" fmla="*/ 9448800 w 9461500"/>
              <a:gd name="connsiteY3" fmla="*/ 93129 h 508000"/>
              <a:gd name="connsiteX4" fmla="*/ 9448800 w 9461500"/>
              <a:gd name="connsiteY4" fmla="*/ 414870 h 508000"/>
              <a:gd name="connsiteX5" fmla="*/ 9368370 w 9461500"/>
              <a:gd name="connsiteY5" fmla="*/ 495300 h 508000"/>
              <a:gd name="connsiteX6" fmla="*/ 93129 w 9461500"/>
              <a:gd name="connsiteY6" fmla="*/ 495300 h 508000"/>
              <a:gd name="connsiteX7" fmla="*/ 12700 w 9461500"/>
              <a:gd name="connsiteY7" fmla="*/ 414870 h 508000"/>
              <a:gd name="connsiteX8" fmla="*/ 12700 w 9461500"/>
              <a:gd name="connsiteY8" fmla="*/ 93129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508000">
                <a:moveTo>
                  <a:pt x="12700" y="93129"/>
                </a:moveTo>
                <a:cubicBezTo>
                  <a:pt x="12700" y="48709"/>
                  <a:pt x="48709" y="12700"/>
                  <a:pt x="93129" y="12700"/>
                </a:cubicBezTo>
                <a:lnTo>
                  <a:pt x="9368370" y="12700"/>
                </a:lnTo>
                <a:cubicBezTo>
                  <a:pt x="9412790" y="12700"/>
                  <a:pt x="9448800" y="48709"/>
                  <a:pt x="9448800" y="93129"/>
                </a:cubicBezTo>
                <a:lnTo>
                  <a:pt x="9448800" y="414870"/>
                </a:lnTo>
                <a:cubicBezTo>
                  <a:pt x="9448800" y="459290"/>
                  <a:pt x="9412790" y="495300"/>
                  <a:pt x="9368370" y="495300"/>
                </a:cubicBezTo>
                <a:lnTo>
                  <a:pt x="93129" y="495300"/>
                </a:lnTo>
                <a:cubicBezTo>
                  <a:pt x="48709" y="495300"/>
                  <a:pt x="12700" y="459290"/>
                  <a:pt x="12700" y="414870"/>
                </a:cubicBezTo>
                <a:lnTo>
                  <a:pt x="12700" y="931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7500" y="1968500"/>
            <a:ext cx="9436100" cy="482600"/>
          </a:xfrm>
          <a:custGeom>
            <a:avLst/>
            <a:gdLst>
              <a:gd name="connsiteX0" fmla="*/ 0 w 9436100"/>
              <a:gd name="connsiteY0" fmla="*/ 80430 h 482600"/>
              <a:gd name="connsiteX1" fmla="*/ 80429 w 9436100"/>
              <a:gd name="connsiteY1" fmla="*/ 0 h 482600"/>
              <a:gd name="connsiteX2" fmla="*/ 9355669 w 9436100"/>
              <a:gd name="connsiteY2" fmla="*/ 0 h 482600"/>
              <a:gd name="connsiteX3" fmla="*/ 9436100 w 9436100"/>
              <a:gd name="connsiteY3" fmla="*/ 80430 h 482600"/>
              <a:gd name="connsiteX4" fmla="*/ 9436100 w 9436100"/>
              <a:gd name="connsiteY4" fmla="*/ 402169 h 482600"/>
              <a:gd name="connsiteX5" fmla="*/ 9355669 w 9436100"/>
              <a:gd name="connsiteY5" fmla="*/ 482600 h 482600"/>
              <a:gd name="connsiteX6" fmla="*/ 80429 w 9436100"/>
              <a:gd name="connsiteY6" fmla="*/ 482600 h 482600"/>
              <a:gd name="connsiteX7" fmla="*/ 0 w 9436100"/>
              <a:gd name="connsiteY7" fmla="*/ 402169 h 482600"/>
              <a:gd name="connsiteX8" fmla="*/ 0 w 9436100"/>
              <a:gd name="connsiteY8" fmla="*/ 8043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82600">
                <a:moveTo>
                  <a:pt x="0" y="80430"/>
                </a:moveTo>
                <a:cubicBezTo>
                  <a:pt x="0" y="36009"/>
                  <a:pt x="36009" y="0"/>
                  <a:pt x="80429" y="0"/>
                </a:cubicBezTo>
                <a:lnTo>
                  <a:pt x="9355669" y="0"/>
                </a:lnTo>
                <a:cubicBezTo>
                  <a:pt x="9400090" y="0"/>
                  <a:pt x="9436100" y="36009"/>
                  <a:pt x="9436100" y="80430"/>
                </a:cubicBezTo>
                <a:lnTo>
                  <a:pt x="9436100" y="402169"/>
                </a:lnTo>
                <a:cubicBezTo>
                  <a:pt x="9436100" y="446590"/>
                  <a:pt x="9400090" y="482600"/>
                  <a:pt x="9355669" y="482600"/>
                </a:cubicBezTo>
                <a:lnTo>
                  <a:pt x="80429" y="482600"/>
                </a:lnTo>
                <a:cubicBezTo>
                  <a:pt x="36009" y="482600"/>
                  <a:pt x="0" y="446590"/>
                  <a:pt x="0" y="402169"/>
                </a:cubicBezTo>
                <a:lnTo>
                  <a:pt x="0" y="80430"/>
                </a:lnTo>
              </a:path>
            </a:pathLst>
          </a:custGeom>
          <a:solidFill>
            <a:srgbClr val="69B75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4800" y="1955800"/>
            <a:ext cx="9461500" cy="508000"/>
          </a:xfrm>
          <a:custGeom>
            <a:avLst/>
            <a:gdLst>
              <a:gd name="connsiteX0" fmla="*/ 12700 w 9461500"/>
              <a:gd name="connsiteY0" fmla="*/ 93129 h 508000"/>
              <a:gd name="connsiteX1" fmla="*/ 93129 w 9461500"/>
              <a:gd name="connsiteY1" fmla="*/ 12700 h 508000"/>
              <a:gd name="connsiteX2" fmla="*/ 9368370 w 9461500"/>
              <a:gd name="connsiteY2" fmla="*/ 12700 h 508000"/>
              <a:gd name="connsiteX3" fmla="*/ 9448800 w 9461500"/>
              <a:gd name="connsiteY3" fmla="*/ 93129 h 508000"/>
              <a:gd name="connsiteX4" fmla="*/ 9448800 w 9461500"/>
              <a:gd name="connsiteY4" fmla="*/ 414870 h 508000"/>
              <a:gd name="connsiteX5" fmla="*/ 9368370 w 9461500"/>
              <a:gd name="connsiteY5" fmla="*/ 495300 h 508000"/>
              <a:gd name="connsiteX6" fmla="*/ 93129 w 9461500"/>
              <a:gd name="connsiteY6" fmla="*/ 495300 h 508000"/>
              <a:gd name="connsiteX7" fmla="*/ 12700 w 9461500"/>
              <a:gd name="connsiteY7" fmla="*/ 414870 h 508000"/>
              <a:gd name="connsiteX8" fmla="*/ 12700 w 9461500"/>
              <a:gd name="connsiteY8" fmla="*/ 93129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508000">
                <a:moveTo>
                  <a:pt x="12700" y="93129"/>
                </a:moveTo>
                <a:cubicBezTo>
                  <a:pt x="12700" y="48709"/>
                  <a:pt x="48709" y="12700"/>
                  <a:pt x="93129" y="12700"/>
                </a:cubicBezTo>
                <a:lnTo>
                  <a:pt x="9368370" y="12700"/>
                </a:lnTo>
                <a:cubicBezTo>
                  <a:pt x="9412790" y="12700"/>
                  <a:pt x="9448800" y="48709"/>
                  <a:pt x="9448800" y="93129"/>
                </a:cubicBezTo>
                <a:lnTo>
                  <a:pt x="9448800" y="414870"/>
                </a:lnTo>
                <a:cubicBezTo>
                  <a:pt x="9448800" y="459290"/>
                  <a:pt x="9412790" y="495300"/>
                  <a:pt x="9368370" y="495300"/>
                </a:cubicBezTo>
                <a:lnTo>
                  <a:pt x="93129" y="495300"/>
                </a:lnTo>
                <a:cubicBezTo>
                  <a:pt x="48709" y="495300"/>
                  <a:pt x="12700" y="459290"/>
                  <a:pt x="12700" y="414870"/>
                </a:cubicBezTo>
                <a:lnTo>
                  <a:pt x="12700" y="931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7500" y="2997200"/>
            <a:ext cx="9436100" cy="482600"/>
          </a:xfrm>
          <a:custGeom>
            <a:avLst/>
            <a:gdLst>
              <a:gd name="connsiteX0" fmla="*/ 0 w 9436100"/>
              <a:gd name="connsiteY0" fmla="*/ 80430 h 482600"/>
              <a:gd name="connsiteX1" fmla="*/ 80429 w 9436100"/>
              <a:gd name="connsiteY1" fmla="*/ 0 h 482600"/>
              <a:gd name="connsiteX2" fmla="*/ 9355669 w 9436100"/>
              <a:gd name="connsiteY2" fmla="*/ 0 h 482600"/>
              <a:gd name="connsiteX3" fmla="*/ 9436100 w 9436100"/>
              <a:gd name="connsiteY3" fmla="*/ 80430 h 482600"/>
              <a:gd name="connsiteX4" fmla="*/ 9436100 w 9436100"/>
              <a:gd name="connsiteY4" fmla="*/ 402169 h 482600"/>
              <a:gd name="connsiteX5" fmla="*/ 9355669 w 9436100"/>
              <a:gd name="connsiteY5" fmla="*/ 482600 h 482600"/>
              <a:gd name="connsiteX6" fmla="*/ 80429 w 9436100"/>
              <a:gd name="connsiteY6" fmla="*/ 482600 h 482600"/>
              <a:gd name="connsiteX7" fmla="*/ 0 w 9436100"/>
              <a:gd name="connsiteY7" fmla="*/ 402169 h 482600"/>
              <a:gd name="connsiteX8" fmla="*/ 0 w 9436100"/>
              <a:gd name="connsiteY8" fmla="*/ 8043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82600">
                <a:moveTo>
                  <a:pt x="0" y="80430"/>
                </a:moveTo>
                <a:cubicBezTo>
                  <a:pt x="0" y="36009"/>
                  <a:pt x="36009" y="0"/>
                  <a:pt x="80429" y="0"/>
                </a:cubicBezTo>
                <a:lnTo>
                  <a:pt x="9355669" y="0"/>
                </a:lnTo>
                <a:cubicBezTo>
                  <a:pt x="9400090" y="0"/>
                  <a:pt x="9436100" y="36009"/>
                  <a:pt x="9436100" y="80430"/>
                </a:cubicBezTo>
                <a:lnTo>
                  <a:pt x="9436100" y="402169"/>
                </a:lnTo>
                <a:cubicBezTo>
                  <a:pt x="9436100" y="446590"/>
                  <a:pt x="9400090" y="482600"/>
                  <a:pt x="9355669" y="482600"/>
                </a:cubicBezTo>
                <a:lnTo>
                  <a:pt x="80429" y="482600"/>
                </a:lnTo>
                <a:cubicBezTo>
                  <a:pt x="36009" y="482600"/>
                  <a:pt x="0" y="446590"/>
                  <a:pt x="0" y="402169"/>
                </a:cubicBezTo>
                <a:lnTo>
                  <a:pt x="0" y="80430"/>
                </a:lnTo>
              </a:path>
            </a:pathLst>
          </a:custGeom>
          <a:solidFill>
            <a:srgbClr val="5CB3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4800" y="2984500"/>
            <a:ext cx="9461500" cy="508000"/>
          </a:xfrm>
          <a:custGeom>
            <a:avLst/>
            <a:gdLst>
              <a:gd name="connsiteX0" fmla="*/ 12700 w 9461500"/>
              <a:gd name="connsiteY0" fmla="*/ 93129 h 508000"/>
              <a:gd name="connsiteX1" fmla="*/ 93129 w 9461500"/>
              <a:gd name="connsiteY1" fmla="*/ 12700 h 508000"/>
              <a:gd name="connsiteX2" fmla="*/ 9368370 w 9461500"/>
              <a:gd name="connsiteY2" fmla="*/ 12700 h 508000"/>
              <a:gd name="connsiteX3" fmla="*/ 9448800 w 9461500"/>
              <a:gd name="connsiteY3" fmla="*/ 93129 h 508000"/>
              <a:gd name="connsiteX4" fmla="*/ 9448800 w 9461500"/>
              <a:gd name="connsiteY4" fmla="*/ 414870 h 508000"/>
              <a:gd name="connsiteX5" fmla="*/ 9368370 w 9461500"/>
              <a:gd name="connsiteY5" fmla="*/ 495300 h 508000"/>
              <a:gd name="connsiteX6" fmla="*/ 93129 w 9461500"/>
              <a:gd name="connsiteY6" fmla="*/ 495300 h 508000"/>
              <a:gd name="connsiteX7" fmla="*/ 12700 w 9461500"/>
              <a:gd name="connsiteY7" fmla="*/ 414870 h 508000"/>
              <a:gd name="connsiteX8" fmla="*/ 12700 w 9461500"/>
              <a:gd name="connsiteY8" fmla="*/ 93129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508000">
                <a:moveTo>
                  <a:pt x="12700" y="93129"/>
                </a:moveTo>
                <a:cubicBezTo>
                  <a:pt x="12700" y="48709"/>
                  <a:pt x="48709" y="12700"/>
                  <a:pt x="93129" y="12700"/>
                </a:cubicBezTo>
                <a:lnTo>
                  <a:pt x="9368370" y="12700"/>
                </a:lnTo>
                <a:cubicBezTo>
                  <a:pt x="9412790" y="12700"/>
                  <a:pt x="9448800" y="48709"/>
                  <a:pt x="9448800" y="93129"/>
                </a:cubicBezTo>
                <a:lnTo>
                  <a:pt x="9448800" y="414870"/>
                </a:lnTo>
                <a:cubicBezTo>
                  <a:pt x="9448800" y="459290"/>
                  <a:pt x="9412790" y="495300"/>
                  <a:pt x="9368370" y="495300"/>
                </a:cubicBezTo>
                <a:lnTo>
                  <a:pt x="93129" y="495300"/>
                </a:lnTo>
                <a:cubicBezTo>
                  <a:pt x="48709" y="495300"/>
                  <a:pt x="12700" y="459290"/>
                  <a:pt x="12700" y="414870"/>
                </a:cubicBezTo>
                <a:lnTo>
                  <a:pt x="12700" y="931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7500" y="4025900"/>
            <a:ext cx="9436100" cy="482600"/>
          </a:xfrm>
          <a:custGeom>
            <a:avLst/>
            <a:gdLst>
              <a:gd name="connsiteX0" fmla="*/ 0 w 9436100"/>
              <a:gd name="connsiteY0" fmla="*/ 80430 h 482600"/>
              <a:gd name="connsiteX1" fmla="*/ 80429 w 9436100"/>
              <a:gd name="connsiteY1" fmla="*/ 0 h 482600"/>
              <a:gd name="connsiteX2" fmla="*/ 9355669 w 9436100"/>
              <a:gd name="connsiteY2" fmla="*/ 0 h 482600"/>
              <a:gd name="connsiteX3" fmla="*/ 9436100 w 9436100"/>
              <a:gd name="connsiteY3" fmla="*/ 80430 h 482600"/>
              <a:gd name="connsiteX4" fmla="*/ 9436100 w 9436100"/>
              <a:gd name="connsiteY4" fmla="*/ 402169 h 482600"/>
              <a:gd name="connsiteX5" fmla="*/ 9355669 w 9436100"/>
              <a:gd name="connsiteY5" fmla="*/ 482600 h 482600"/>
              <a:gd name="connsiteX6" fmla="*/ 80429 w 9436100"/>
              <a:gd name="connsiteY6" fmla="*/ 482600 h 482600"/>
              <a:gd name="connsiteX7" fmla="*/ 0 w 9436100"/>
              <a:gd name="connsiteY7" fmla="*/ 402169 h 482600"/>
              <a:gd name="connsiteX8" fmla="*/ 0 w 9436100"/>
              <a:gd name="connsiteY8" fmla="*/ 8043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82600">
                <a:moveTo>
                  <a:pt x="0" y="80430"/>
                </a:moveTo>
                <a:cubicBezTo>
                  <a:pt x="0" y="36009"/>
                  <a:pt x="36009" y="0"/>
                  <a:pt x="80429" y="0"/>
                </a:cubicBezTo>
                <a:lnTo>
                  <a:pt x="9355669" y="0"/>
                </a:lnTo>
                <a:cubicBezTo>
                  <a:pt x="9400090" y="0"/>
                  <a:pt x="9436100" y="36009"/>
                  <a:pt x="9436100" y="80430"/>
                </a:cubicBezTo>
                <a:lnTo>
                  <a:pt x="9436100" y="402169"/>
                </a:lnTo>
                <a:cubicBezTo>
                  <a:pt x="9436100" y="446590"/>
                  <a:pt x="9400090" y="482600"/>
                  <a:pt x="9355669" y="482600"/>
                </a:cubicBezTo>
                <a:lnTo>
                  <a:pt x="80429" y="482600"/>
                </a:lnTo>
                <a:cubicBezTo>
                  <a:pt x="36009" y="482600"/>
                  <a:pt x="0" y="446590"/>
                  <a:pt x="0" y="402169"/>
                </a:cubicBezTo>
                <a:lnTo>
                  <a:pt x="0" y="80430"/>
                </a:lnTo>
              </a:path>
            </a:pathLst>
          </a:custGeom>
          <a:solidFill>
            <a:srgbClr val="5EAF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04800" y="4013200"/>
            <a:ext cx="9461500" cy="508000"/>
          </a:xfrm>
          <a:custGeom>
            <a:avLst/>
            <a:gdLst>
              <a:gd name="connsiteX0" fmla="*/ 12700 w 9461500"/>
              <a:gd name="connsiteY0" fmla="*/ 93129 h 508000"/>
              <a:gd name="connsiteX1" fmla="*/ 93129 w 9461500"/>
              <a:gd name="connsiteY1" fmla="*/ 12700 h 508000"/>
              <a:gd name="connsiteX2" fmla="*/ 9368370 w 9461500"/>
              <a:gd name="connsiteY2" fmla="*/ 12700 h 508000"/>
              <a:gd name="connsiteX3" fmla="*/ 9448800 w 9461500"/>
              <a:gd name="connsiteY3" fmla="*/ 93129 h 508000"/>
              <a:gd name="connsiteX4" fmla="*/ 9448800 w 9461500"/>
              <a:gd name="connsiteY4" fmla="*/ 414870 h 508000"/>
              <a:gd name="connsiteX5" fmla="*/ 9368370 w 9461500"/>
              <a:gd name="connsiteY5" fmla="*/ 495300 h 508000"/>
              <a:gd name="connsiteX6" fmla="*/ 93129 w 9461500"/>
              <a:gd name="connsiteY6" fmla="*/ 495300 h 508000"/>
              <a:gd name="connsiteX7" fmla="*/ 12700 w 9461500"/>
              <a:gd name="connsiteY7" fmla="*/ 414870 h 508000"/>
              <a:gd name="connsiteX8" fmla="*/ 12700 w 9461500"/>
              <a:gd name="connsiteY8" fmla="*/ 93129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508000">
                <a:moveTo>
                  <a:pt x="12700" y="93129"/>
                </a:moveTo>
                <a:cubicBezTo>
                  <a:pt x="12700" y="48709"/>
                  <a:pt x="48709" y="12700"/>
                  <a:pt x="93129" y="12700"/>
                </a:cubicBezTo>
                <a:lnTo>
                  <a:pt x="9368370" y="12700"/>
                </a:lnTo>
                <a:cubicBezTo>
                  <a:pt x="9412790" y="12700"/>
                  <a:pt x="9448800" y="48709"/>
                  <a:pt x="9448800" y="93129"/>
                </a:cubicBezTo>
                <a:lnTo>
                  <a:pt x="9448800" y="414870"/>
                </a:lnTo>
                <a:cubicBezTo>
                  <a:pt x="9448800" y="459290"/>
                  <a:pt x="9412790" y="495300"/>
                  <a:pt x="9368370" y="495300"/>
                </a:cubicBezTo>
                <a:lnTo>
                  <a:pt x="93129" y="495300"/>
                </a:lnTo>
                <a:cubicBezTo>
                  <a:pt x="48709" y="495300"/>
                  <a:pt x="12700" y="459290"/>
                  <a:pt x="12700" y="414870"/>
                </a:cubicBezTo>
                <a:lnTo>
                  <a:pt x="12700" y="931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17500" y="4559300"/>
            <a:ext cx="9436100" cy="482600"/>
          </a:xfrm>
          <a:custGeom>
            <a:avLst/>
            <a:gdLst>
              <a:gd name="connsiteX0" fmla="*/ 0 w 9436100"/>
              <a:gd name="connsiteY0" fmla="*/ 80430 h 482600"/>
              <a:gd name="connsiteX1" fmla="*/ 80429 w 9436100"/>
              <a:gd name="connsiteY1" fmla="*/ 0 h 482600"/>
              <a:gd name="connsiteX2" fmla="*/ 9355669 w 9436100"/>
              <a:gd name="connsiteY2" fmla="*/ 0 h 482600"/>
              <a:gd name="connsiteX3" fmla="*/ 9436100 w 9436100"/>
              <a:gd name="connsiteY3" fmla="*/ 80430 h 482600"/>
              <a:gd name="connsiteX4" fmla="*/ 9436100 w 9436100"/>
              <a:gd name="connsiteY4" fmla="*/ 402169 h 482600"/>
              <a:gd name="connsiteX5" fmla="*/ 9355669 w 9436100"/>
              <a:gd name="connsiteY5" fmla="*/ 482600 h 482600"/>
              <a:gd name="connsiteX6" fmla="*/ 80429 w 9436100"/>
              <a:gd name="connsiteY6" fmla="*/ 482600 h 482600"/>
              <a:gd name="connsiteX7" fmla="*/ 0 w 9436100"/>
              <a:gd name="connsiteY7" fmla="*/ 402169 h 482600"/>
              <a:gd name="connsiteX8" fmla="*/ 0 w 9436100"/>
              <a:gd name="connsiteY8" fmla="*/ 8043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82600">
                <a:moveTo>
                  <a:pt x="0" y="80430"/>
                </a:moveTo>
                <a:cubicBezTo>
                  <a:pt x="0" y="36009"/>
                  <a:pt x="36009" y="0"/>
                  <a:pt x="80429" y="0"/>
                </a:cubicBezTo>
                <a:lnTo>
                  <a:pt x="9355669" y="0"/>
                </a:lnTo>
                <a:cubicBezTo>
                  <a:pt x="9400090" y="0"/>
                  <a:pt x="9436100" y="36009"/>
                  <a:pt x="9436100" y="80430"/>
                </a:cubicBezTo>
                <a:lnTo>
                  <a:pt x="9436100" y="402169"/>
                </a:lnTo>
                <a:cubicBezTo>
                  <a:pt x="9436100" y="446590"/>
                  <a:pt x="9400090" y="482600"/>
                  <a:pt x="9355669" y="482600"/>
                </a:cubicBezTo>
                <a:lnTo>
                  <a:pt x="80429" y="482600"/>
                </a:lnTo>
                <a:cubicBezTo>
                  <a:pt x="36009" y="482600"/>
                  <a:pt x="0" y="446590"/>
                  <a:pt x="0" y="402169"/>
                </a:cubicBezTo>
                <a:lnTo>
                  <a:pt x="0" y="80430"/>
                </a:lnTo>
              </a:path>
            </a:pathLst>
          </a:custGeom>
          <a:solidFill>
            <a:srgbClr val="608C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04800" y="4546600"/>
            <a:ext cx="9461500" cy="508000"/>
          </a:xfrm>
          <a:custGeom>
            <a:avLst/>
            <a:gdLst>
              <a:gd name="connsiteX0" fmla="*/ 12700 w 9461500"/>
              <a:gd name="connsiteY0" fmla="*/ 93129 h 508000"/>
              <a:gd name="connsiteX1" fmla="*/ 93129 w 9461500"/>
              <a:gd name="connsiteY1" fmla="*/ 12700 h 508000"/>
              <a:gd name="connsiteX2" fmla="*/ 9368370 w 9461500"/>
              <a:gd name="connsiteY2" fmla="*/ 12700 h 508000"/>
              <a:gd name="connsiteX3" fmla="*/ 9448800 w 9461500"/>
              <a:gd name="connsiteY3" fmla="*/ 93129 h 508000"/>
              <a:gd name="connsiteX4" fmla="*/ 9448800 w 9461500"/>
              <a:gd name="connsiteY4" fmla="*/ 414870 h 508000"/>
              <a:gd name="connsiteX5" fmla="*/ 9368370 w 9461500"/>
              <a:gd name="connsiteY5" fmla="*/ 495300 h 508000"/>
              <a:gd name="connsiteX6" fmla="*/ 93129 w 9461500"/>
              <a:gd name="connsiteY6" fmla="*/ 495300 h 508000"/>
              <a:gd name="connsiteX7" fmla="*/ 12700 w 9461500"/>
              <a:gd name="connsiteY7" fmla="*/ 414870 h 508000"/>
              <a:gd name="connsiteX8" fmla="*/ 12700 w 9461500"/>
              <a:gd name="connsiteY8" fmla="*/ 93129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508000">
                <a:moveTo>
                  <a:pt x="12700" y="93129"/>
                </a:moveTo>
                <a:cubicBezTo>
                  <a:pt x="12700" y="48709"/>
                  <a:pt x="48709" y="12700"/>
                  <a:pt x="93129" y="12700"/>
                </a:cubicBezTo>
                <a:lnTo>
                  <a:pt x="9368370" y="12700"/>
                </a:lnTo>
                <a:cubicBezTo>
                  <a:pt x="9412790" y="12700"/>
                  <a:pt x="9448800" y="48709"/>
                  <a:pt x="9448800" y="93129"/>
                </a:cubicBezTo>
                <a:lnTo>
                  <a:pt x="9448800" y="414870"/>
                </a:lnTo>
                <a:cubicBezTo>
                  <a:pt x="9448800" y="459290"/>
                  <a:pt x="9412790" y="495300"/>
                  <a:pt x="9368370" y="495300"/>
                </a:cubicBezTo>
                <a:lnTo>
                  <a:pt x="93129" y="495300"/>
                </a:lnTo>
                <a:cubicBezTo>
                  <a:pt x="48709" y="495300"/>
                  <a:pt x="12700" y="459290"/>
                  <a:pt x="12700" y="414870"/>
                </a:cubicBezTo>
                <a:lnTo>
                  <a:pt x="12700" y="931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17500" y="5092700"/>
            <a:ext cx="9436100" cy="482600"/>
          </a:xfrm>
          <a:custGeom>
            <a:avLst/>
            <a:gdLst>
              <a:gd name="connsiteX0" fmla="*/ 0 w 9436100"/>
              <a:gd name="connsiteY0" fmla="*/ 80430 h 482600"/>
              <a:gd name="connsiteX1" fmla="*/ 80429 w 9436100"/>
              <a:gd name="connsiteY1" fmla="*/ 0 h 482600"/>
              <a:gd name="connsiteX2" fmla="*/ 9355669 w 9436100"/>
              <a:gd name="connsiteY2" fmla="*/ 0 h 482600"/>
              <a:gd name="connsiteX3" fmla="*/ 9436100 w 9436100"/>
              <a:gd name="connsiteY3" fmla="*/ 80430 h 482600"/>
              <a:gd name="connsiteX4" fmla="*/ 9436100 w 9436100"/>
              <a:gd name="connsiteY4" fmla="*/ 402169 h 482600"/>
              <a:gd name="connsiteX5" fmla="*/ 9355669 w 9436100"/>
              <a:gd name="connsiteY5" fmla="*/ 482600 h 482600"/>
              <a:gd name="connsiteX6" fmla="*/ 80429 w 9436100"/>
              <a:gd name="connsiteY6" fmla="*/ 482600 h 482600"/>
              <a:gd name="connsiteX7" fmla="*/ 0 w 9436100"/>
              <a:gd name="connsiteY7" fmla="*/ 402169 h 482600"/>
              <a:gd name="connsiteX8" fmla="*/ 0 w 9436100"/>
              <a:gd name="connsiteY8" fmla="*/ 8043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82600">
                <a:moveTo>
                  <a:pt x="0" y="80430"/>
                </a:moveTo>
                <a:cubicBezTo>
                  <a:pt x="0" y="36009"/>
                  <a:pt x="36009" y="0"/>
                  <a:pt x="80429" y="0"/>
                </a:cubicBezTo>
                <a:lnTo>
                  <a:pt x="9355669" y="0"/>
                </a:lnTo>
                <a:cubicBezTo>
                  <a:pt x="9400090" y="0"/>
                  <a:pt x="9436100" y="36009"/>
                  <a:pt x="9436100" y="80430"/>
                </a:cubicBezTo>
                <a:lnTo>
                  <a:pt x="9436100" y="402169"/>
                </a:lnTo>
                <a:cubicBezTo>
                  <a:pt x="9436100" y="446590"/>
                  <a:pt x="9400090" y="482600"/>
                  <a:pt x="9355669" y="482600"/>
                </a:cubicBezTo>
                <a:lnTo>
                  <a:pt x="80429" y="482600"/>
                </a:lnTo>
                <a:cubicBezTo>
                  <a:pt x="36009" y="482600"/>
                  <a:pt x="0" y="446590"/>
                  <a:pt x="0" y="402169"/>
                </a:cubicBezTo>
                <a:lnTo>
                  <a:pt x="0" y="80430"/>
                </a:lnTo>
              </a:path>
            </a:pathLst>
          </a:custGeom>
          <a:solidFill>
            <a:srgbClr val="6267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04800" y="5080000"/>
            <a:ext cx="9461500" cy="508000"/>
          </a:xfrm>
          <a:custGeom>
            <a:avLst/>
            <a:gdLst>
              <a:gd name="connsiteX0" fmla="*/ 12700 w 9461500"/>
              <a:gd name="connsiteY0" fmla="*/ 93129 h 508000"/>
              <a:gd name="connsiteX1" fmla="*/ 93129 w 9461500"/>
              <a:gd name="connsiteY1" fmla="*/ 12700 h 508000"/>
              <a:gd name="connsiteX2" fmla="*/ 9368370 w 9461500"/>
              <a:gd name="connsiteY2" fmla="*/ 12700 h 508000"/>
              <a:gd name="connsiteX3" fmla="*/ 9448800 w 9461500"/>
              <a:gd name="connsiteY3" fmla="*/ 93129 h 508000"/>
              <a:gd name="connsiteX4" fmla="*/ 9448800 w 9461500"/>
              <a:gd name="connsiteY4" fmla="*/ 414870 h 508000"/>
              <a:gd name="connsiteX5" fmla="*/ 9368370 w 9461500"/>
              <a:gd name="connsiteY5" fmla="*/ 495300 h 508000"/>
              <a:gd name="connsiteX6" fmla="*/ 93129 w 9461500"/>
              <a:gd name="connsiteY6" fmla="*/ 495300 h 508000"/>
              <a:gd name="connsiteX7" fmla="*/ 12700 w 9461500"/>
              <a:gd name="connsiteY7" fmla="*/ 414870 h 508000"/>
              <a:gd name="connsiteX8" fmla="*/ 12700 w 9461500"/>
              <a:gd name="connsiteY8" fmla="*/ 93129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508000">
                <a:moveTo>
                  <a:pt x="12700" y="93129"/>
                </a:moveTo>
                <a:cubicBezTo>
                  <a:pt x="12700" y="48709"/>
                  <a:pt x="48709" y="12700"/>
                  <a:pt x="93129" y="12700"/>
                </a:cubicBezTo>
                <a:lnTo>
                  <a:pt x="9368370" y="12700"/>
                </a:lnTo>
                <a:cubicBezTo>
                  <a:pt x="9412790" y="12700"/>
                  <a:pt x="9448800" y="48709"/>
                  <a:pt x="9448800" y="93129"/>
                </a:cubicBezTo>
                <a:lnTo>
                  <a:pt x="9448800" y="414870"/>
                </a:lnTo>
                <a:cubicBezTo>
                  <a:pt x="9448800" y="459290"/>
                  <a:pt x="9412790" y="495300"/>
                  <a:pt x="9368370" y="495300"/>
                </a:cubicBezTo>
                <a:lnTo>
                  <a:pt x="93129" y="495300"/>
                </a:lnTo>
                <a:cubicBezTo>
                  <a:pt x="48709" y="495300"/>
                  <a:pt x="12700" y="459290"/>
                  <a:pt x="12700" y="414870"/>
                </a:cubicBezTo>
                <a:lnTo>
                  <a:pt x="12700" y="931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17500" y="5626100"/>
            <a:ext cx="9436100" cy="482600"/>
          </a:xfrm>
          <a:custGeom>
            <a:avLst/>
            <a:gdLst>
              <a:gd name="connsiteX0" fmla="*/ 0 w 9436100"/>
              <a:gd name="connsiteY0" fmla="*/ 80429 h 482600"/>
              <a:gd name="connsiteX1" fmla="*/ 80429 w 9436100"/>
              <a:gd name="connsiteY1" fmla="*/ 0 h 482600"/>
              <a:gd name="connsiteX2" fmla="*/ 9355669 w 9436100"/>
              <a:gd name="connsiteY2" fmla="*/ 0 h 482600"/>
              <a:gd name="connsiteX3" fmla="*/ 9436100 w 9436100"/>
              <a:gd name="connsiteY3" fmla="*/ 80429 h 482600"/>
              <a:gd name="connsiteX4" fmla="*/ 9436100 w 9436100"/>
              <a:gd name="connsiteY4" fmla="*/ 402170 h 482600"/>
              <a:gd name="connsiteX5" fmla="*/ 9355669 w 9436100"/>
              <a:gd name="connsiteY5" fmla="*/ 482600 h 482600"/>
              <a:gd name="connsiteX6" fmla="*/ 80429 w 9436100"/>
              <a:gd name="connsiteY6" fmla="*/ 482600 h 482600"/>
              <a:gd name="connsiteX7" fmla="*/ 0 w 9436100"/>
              <a:gd name="connsiteY7" fmla="*/ 402170 h 482600"/>
              <a:gd name="connsiteX8" fmla="*/ 0 w 9436100"/>
              <a:gd name="connsiteY8" fmla="*/ 80429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82600">
                <a:moveTo>
                  <a:pt x="0" y="80429"/>
                </a:moveTo>
                <a:cubicBezTo>
                  <a:pt x="0" y="36009"/>
                  <a:pt x="36009" y="0"/>
                  <a:pt x="80429" y="0"/>
                </a:cubicBezTo>
                <a:lnTo>
                  <a:pt x="9355669" y="0"/>
                </a:lnTo>
                <a:cubicBezTo>
                  <a:pt x="9400090" y="0"/>
                  <a:pt x="9436100" y="36009"/>
                  <a:pt x="9436100" y="80429"/>
                </a:cubicBezTo>
                <a:lnTo>
                  <a:pt x="9436100" y="402170"/>
                </a:lnTo>
                <a:cubicBezTo>
                  <a:pt x="9436100" y="446590"/>
                  <a:pt x="9400090" y="482600"/>
                  <a:pt x="9355669" y="482600"/>
                </a:cubicBezTo>
                <a:lnTo>
                  <a:pt x="80429" y="482600"/>
                </a:lnTo>
                <a:cubicBezTo>
                  <a:pt x="36009" y="482600"/>
                  <a:pt x="0" y="446590"/>
                  <a:pt x="0" y="402170"/>
                </a:cubicBezTo>
                <a:lnTo>
                  <a:pt x="0" y="80429"/>
                </a:lnTo>
              </a:path>
            </a:pathLst>
          </a:custGeom>
          <a:solidFill>
            <a:srgbClr val="8064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04800" y="5613400"/>
            <a:ext cx="9461500" cy="508000"/>
          </a:xfrm>
          <a:custGeom>
            <a:avLst/>
            <a:gdLst>
              <a:gd name="connsiteX0" fmla="*/ 12700 w 9461500"/>
              <a:gd name="connsiteY0" fmla="*/ 93129 h 508000"/>
              <a:gd name="connsiteX1" fmla="*/ 93129 w 9461500"/>
              <a:gd name="connsiteY1" fmla="*/ 12700 h 508000"/>
              <a:gd name="connsiteX2" fmla="*/ 9368370 w 9461500"/>
              <a:gd name="connsiteY2" fmla="*/ 12700 h 508000"/>
              <a:gd name="connsiteX3" fmla="*/ 9448800 w 9461500"/>
              <a:gd name="connsiteY3" fmla="*/ 93129 h 508000"/>
              <a:gd name="connsiteX4" fmla="*/ 9448800 w 9461500"/>
              <a:gd name="connsiteY4" fmla="*/ 414870 h 508000"/>
              <a:gd name="connsiteX5" fmla="*/ 9368370 w 9461500"/>
              <a:gd name="connsiteY5" fmla="*/ 495300 h 508000"/>
              <a:gd name="connsiteX6" fmla="*/ 93129 w 9461500"/>
              <a:gd name="connsiteY6" fmla="*/ 495300 h 508000"/>
              <a:gd name="connsiteX7" fmla="*/ 12700 w 9461500"/>
              <a:gd name="connsiteY7" fmla="*/ 414870 h 508000"/>
              <a:gd name="connsiteX8" fmla="*/ 12700 w 9461500"/>
              <a:gd name="connsiteY8" fmla="*/ 93129 h 5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508000">
                <a:moveTo>
                  <a:pt x="12700" y="93129"/>
                </a:moveTo>
                <a:cubicBezTo>
                  <a:pt x="12700" y="48709"/>
                  <a:pt x="48709" y="12700"/>
                  <a:pt x="93129" y="12700"/>
                </a:cubicBezTo>
                <a:lnTo>
                  <a:pt x="9368370" y="12700"/>
                </a:lnTo>
                <a:cubicBezTo>
                  <a:pt x="9412790" y="12700"/>
                  <a:pt x="9448800" y="48709"/>
                  <a:pt x="9448800" y="93129"/>
                </a:cubicBezTo>
                <a:lnTo>
                  <a:pt x="9448800" y="414870"/>
                </a:lnTo>
                <a:cubicBezTo>
                  <a:pt x="9448800" y="459290"/>
                  <a:pt x="9412790" y="495300"/>
                  <a:pt x="9368370" y="495300"/>
                </a:cubicBezTo>
                <a:lnTo>
                  <a:pt x="93129" y="495300"/>
                </a:lnTo>
                <a:cubicBezTo>
                  <a:pt x="48709" y="495300"/>
                  <a:pt x="12700" y="459290"/>
                  <a:pt x="12700" y="414870"/>
                </a:cubicBezTo>
                <a:lnTo>
                  <a:pt x="12700" y="931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1800" y="317500"/>
            <a:ext cx="1473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Flink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1.0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06400" y="1447800"/>
            <a:ext cx="9817100" cy="511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03200" algn="l"/>
                <a:tab pos="9601200" algn="l"/>
              </a:tabLst>
            </a:pP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稳定性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03200" algn="l"/>
                <a:tab pos="9601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保证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1.X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系列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通用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03200" algn="l"/>
                <a:tab pos="9601200" algn="l"/>
              </a:tabLst>
            </a:pP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新增</a:t>
            </a: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存储后端：</a:t>
            </a: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RocksDB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03200" algn="l"/>
                <a:tab pos="9601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一个嵌入式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KV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，可高效存储超过内存大小的数据</a:t>
            </a:r>
          </a:p>
          <a:p>
            <a:pPr>
              <a:lnSpc>
                <a:spcPts val="2200"/>
              </a:lnSpc>
              <a:tabLst>
                <a:tab pos="203200" algn="l"/>
                <a:tab pos="9601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可持久化到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03200" algn="l"/>
                <a:tab pos="9601200" algn="l"/>
              </a:tabLst>
            </a:pP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Savepoint</a:t>
            </a:r>
          </a:p>
          <a:p>
            <a:pPr>
              <a:lnSpc>
                <a:spcPts val="2600"/>
              </a:lnSpc>
              <a:tabLst>
                <a:tab pos="203200" algn="l"/>
                <a:tab pos="9601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一种可以手工创建的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checkpoint</a:t>
            </a:r>
          </a:p>
          <a:p>
            <a:pPr>
              <a:lnSpc>
                <a:spcPts val="2200"/>
              </a:lnSpc>
              <a:tabLst>
                <a:tab pos="203200" algn="l"/>
                <a:tab pos="9601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可以用于：版本升级、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Flink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升级、集群维护、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What-if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模拟、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r>
              <a:rPr lang="en-US" altLang="zh-CN" sz="15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测试等等应用场景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03200" algn="l"/>
                <a:tab pos="9601200" algn="l"/>
              </a:tabLst>
            </a:pP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ComplexEventProcessing</a:t>
            </a: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03200" algn="l"/>
                <a:tab pos="9601200" algn="l"/>
              </a:tabLst>
            </a:pP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增强的监控：任务提交、</a:t>
            </a: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checkpoint</a:t>
            </a: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统计、反压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03200" algn="l"/>
                <a:tab pos="9601200" algn="l"/>
              </a:tabLst>
            </a:pP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增强的</a:t>
            </a: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Checkpoint</a:t>
            </a: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控制：防止</a:t>
            </a: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checkpoint</a:t>
            </a: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积压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03200" algn="l"/>
                <a:tab pos="9601200" algn="l"/>
              </a:tabLst>
            </a:pP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0.9</a:t>
            </a:r>
            <a:r>
              <a:rPr lang="en-US" altLang="zh-CN" sz="1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支持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03200" algn="l"/>
                <a:tab pos="96012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607300" y="469900"/>
            <a:ext cx="1905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2016年3月8日发布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04900"/>
            <a:ext cx="9105900" cy="506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007600" y="6172200"/>
            <a:ext cx="215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31800" y="317500"/>
            <a:ext cx="6070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Flink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1.0: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07600" y="6172200"/>
            <a:ext cx="215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6400" y="393700"/>
            <a:ext cx="37465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Beam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原来是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DataflowSDK</a:t>
            </a:r>
          </a:p>
          <a:p>
            <a:pPr>
              <a:lnSpc>
                <a:spcPts val="35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刚发布了0.1.0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版本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一种流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批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处理统一建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模工具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2946400"/>
            <a:ext cx="889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63600" y="2959100"/>
            <a:ext cx="2552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很高大上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改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变人生观、世界观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J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6400" y="4051300"/>
            <a:ext cx="1816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Runner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支持：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4521200"/>
            <a:ext cx="1905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49300" y="4521200"/>
            <a:ext cx="20574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Flink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Gearpump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开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发中)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06400" y="5943600"/>
            <a:ext cx="190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49300" y="5943600"/>
            <a:ext cx="1651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US" altLang="zh-CN" sz="20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计划）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6400" y="393700"/>
            <a:ext cx="4660900" cy="251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Gearpump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Incubation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进入Apache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Incubation</a:t>
            </a:r>
          </a:p>
          <a:p>
            <a:pPr>
              <a:lnSpc>
                <a:spcPts val="35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Incubation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Champion:Andrew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Purtell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目前已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经完成：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6400" y="2984500"/>
            <a:ext cx="1651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49300" y="2984500"/>
            <a:ext cx="9144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代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码清理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版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权保护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包名替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网站建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6400" y="5397500"/>
            <a:ext cx="98298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601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即将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发布进入Apache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Incubation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后的第一个版本</a:t>
            </a:r>
          </a:p>
          <a:p>
            <a:pPr>
              <a:lnSpc>
                <a:spcPts val="3400"/>
              </a:lnSpc>
              <a:tabLst>
                <a:tab pos="9601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一个主要工作是支持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Beam</a:t>
            </a:r>
          </a:p>
          <a:p>
            <a:pPr>
              <a:lnSpc>
                <a:spcPts val="2000"/>
              </a:lnSpc>
              <a:tabLst>
                <a:tab pos="9601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104900"/>
            <a:ext cx="5422900" cy="17018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007600" y="6172200"/>
            <a:ext cx="215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31800" y="317500"/>
            <a:ext cx="7010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Streaming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2.0: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Streaming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6451600"/>
            <a:ext cx="10287000" cy="368300"/>
          </a:xfrm>
          <a:custGeom>
            <a:avLst/>
            <a:gdLst>
              <a:gd name="connsiteX0" fmla="*/ 0 w 10287000"/>
              <a:gd name="connsiteY0" fmla="*/ 0 h 368300"/>
              <a:gd name="connsiteX1" fmla="*/ 10287000 w 10287000"/>
              <a:gd name="connsiteY1" fmla="*/ 0 h 368300"/>
              <a:gd name="connsiteX2" fmla="*/ 10287000 w 10287000"/>
              <a:gd name="connsiteY2" fmla="*/ 368300 h 368300"/>
              <a:gd name="connsiteX3" fmla="*/ 0 w 10287000"/>
              <a:gd name="connsiteY3" fmla="*/ 368300 h 368300"/>
              <a:gd name="connsiteX4" fmla="*/ 0 w 102870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368300">
                <a:moveTo>
                  <a:pt x="0" y="0"/>
                </a:moveTo>
                <a:lnTo>
                  <a:pt x="10287000" y="0"/>
                </a:lnTo>
                <a:lnTo>
                  <a:pt x="102870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EEEC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"/>
            <a:ext cx="10287000" cy="627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007600" y="6172200"/>
            <a:ext cx="215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" y="6527800"/>
            <a:ext cx="9690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https://databaseline.wordpress.com/2016/03/12/an-overview-of-apache-streaming-technologies/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7500" y="1219200"/>
            <a:ext cx="9436100" cy="609600"/>
          </a:xfrm>
          <a:custGeom>
            <a:avLst/>
            <a:gdLst>
              <a:gd name="connsiteX0" fmla="*/ 0 w 9436100"/>
              <a:gd name="connsiteY0" fmla="*/ 101606 h 609600"/>
              <a:gd name="connsiteX1" fmla="*/ 101605 w 9436100"/>
              <a:gd name="connsiteY1" fmla="*/ 0 h 609600"/>
              <a:gd name="connsiteX2" fmla="*/ 9334494 w 9436100"/>
              <a:gd name="connsiteY2" fmla="*/ 0 h 609600"/>
              <a:gd name="connsiteX3" fmla="*/ 9436100 w 9436100"/>
              <a:gd name="connsiteY3" fmla="*/ 101606 h 609600"/>
              <a:gd name="connsiteX4" fmla="*/ 9436100 w 9436100"/>
              <a:gd name="connsiteY4" fmla="*/ 507993 h 609600"/>
              <a:gd name="connsiteX5" fmla="*/ 9334494 w 9436100"/>
              <a:gd name="connsiteY5" fmla="*/ 609600 h 609600"/>
              <a:gd name="connsiteX6" fmla="*/ 101605 w 9436100"/>
              <a:gd name="connsiteY6" fmla="*/ 609600 h 609600"/>
              <a:gd name="connsiteX7" fmla="*/ 0 w 9436100"/>
              <a:gd name="connsiteY7" fmla="*/ 507993 h 609600"/>
              <a:gd name="connsiteX8" fmla="*/ 0 w 9436100"/>
              <a:gd name="connsiteY8" fmla="*/ 101606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609600">
                <a:moveTo>
                  <a:pt x="0" y="101606"/>
                </a:moveTo>
                <a:cubicBezTo>
                  <a:pt x="0" y="45491"/>
                  <a:pt x="45490" y="0"/>
                  <a:pt x="101605" y="0"/>
                </a:cubicBezTo>
                <a:lnTo>
                  <a:pt x="9334494" y="0"/>
                </a:lnTo>
                <a:cubicBezTo>
                  <a:pt x="9390609" y="0"/>
                  <a:pt x="9436100" y="45491"/>
                  <a:pt x="9436100" y="101606"/>
                </a:cubicBezTo>
                <a:lnTo>
                  <a:pt x="9436100" y="507993"/>
                </a:lnTo>
                <a:cubicBezTo>
                  <a:pt x="9436100" y="564108"/>
                  <a:pt x="9390609" y="609600"/>
                  <a:pt x="9334494" y="609600"/>
                </a:cubicBezTo>
                <a:lnTo>
                  <a:pt x="101605" y="609600"/>
                </a:lnTo>
                <a:cubicBezTo>
                  <a:pt x="45490" y="609600"/>
                  <a:pt x="0" y="564108"/>
                  <a:pt x="0" y="507993"/>
                </a:cubicBezTo>
                <a:lnTo>
                  <a:pt x="0" y="101606"/>
                </a:lnTo>
              </a:path>
            </a:pathLst>
          </a:custGeom>
          <a:solidFill>
            <a:srgbClr val="9BBB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1206500"/>
            <a:ext cx="9461500" cy="635000"/>
          </a:xfrm>
          <a:custGeom>
            <a:avLst/>
            <a:gdLst>
              <a:gd name="connsiteX0" fmla="*/ 12700 w 9461500"/>
              <a:gd name="connsiteY0" fmla="*/ 114306 h 635000"/>
              <a:gd name="connsiteX1" fmla="*/ 114305 w 9461500"/>
              <a:gd name="connsiteY1" fmla="*/ 12700 h 635000"/>
              <a:gd name="connsiteX2" fmla="*/ 9347195 w 9461500"/>
              <a:gd name="connsiteY2" fmla="*/ 12700 h 635000"/>
              <a:gd name="connsiteX3" fmla="*/ 9448800 w 9461500"/>
              <a:gd name="connsiteY3" fmla="*/ 114306 h 635000"/>
              <a:gd name="connsiteX4" fmla="*/ 9448800 w 9461500"/>
              <a:gd name="connsiteY4" fmla="*/ 520693 h 635000"/>
              <a:gd name="connsiteX5" fmla="*/ 9347195 w 9461500"/>
              <a:gd name="connsiteY5" fmla="*/ 622300 h 635000"/>
              <a:gd name="connsiteX6" fmla="*/ 114305 w 9461500"/>
              <a:gd name="connsiteY6" fmla="*/ 622300 h 635000"/>
              <a:gd name="connsiteX7" fmla="*/ 12700 w 9461500"/>
              <a:gd name="connsiteY7" fmla="*/ 520693 h 635000"/>
              <a:gd name="connsiteX8" fmla="*/ 12700 w 9461500"/>
              <a:gd name="connsiteY8" fmla="*/ 114306 h 6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635000">
                <a:moveTo>
                  <a:pt x="12700" y="114306"/>
                </a:moveTo>
                <a:cubicBezTo>
                  <a:pt x="12700" y="58191"/>
                  <a:pt x="58190" y="12700"/>
                  <a:pt x="114305" y="12700"/>
                </a:cubicBezTo>
                <a:lnTo>
                  <a:pt x="9347195" y="12700"/>
                </a:lnTo>
                <a:cubicBezTo>
                  <a:pt x="9403310" y="12700"/>
                  <a:pt x="9448800" y="58191"/>
                  <a:pt x="9448800" y="114306"/>
                </a:cubicBezTo>
                <a:lnTo>
                  <a:pt x="9448800" y="520693"/>
                </a:lnTo>
                <a:cubicBezTo>
                  <a:pt x="9448800" y="576808"/>
                  <a:pt x="9403310" y="622300"/>
                  <a:pt x="9347195" y="622300"/>
                </a:cubicBezTo>
                <a:lnTo>
                  <a:pt x="114305" y="622300"/>
                </a:lnTo>
                <a:cubicBezTo>
                  <a:pt x="58190" y="622300"/>
                  <a:pt x="12700" y="576808"/>
                  <a:pt x="12700" y="520693"/>
                </a:cubicBezTo>
                <a:lnTo>
                  <a:pt x="12700" y="11430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7500" y="2578100"/>
            <a:ext cx="9436100" cy="596900"/>
          </a:xfrm>
          <a:custGeom>
            <a:avLst/>
            <a:gdLst>
              <a:gd name="connsiteX0" fmla="*/ 0 w 9436100"/>
              <a:gd name="connsiteY0" fmla="*/ 99490 h 596900"/>
              <a:gd name="connsiteX1" fmla="*/ 99489 w 9436100"/>
              <a:gd name="connsiteY1" fmla="*/ 0 h 596900"/>
              <a:gd name="connsiteX2" fmla="*/ 9336609 w 9436100"/>
              <a:gd name="connsiteY2" fmla="*/ 0 h 596900"/>
              <a:gd name="connsiteX3" fmla="*/ 9436100 w 9436100"/>
              <a:gd name="connsiteY3" fmla="*/ 99490 h 596900"/>
              <a:gd name="connsiteX4" fmla="*/ 9436100 w 9436100"/>
              <a:gd name="connsiteY4" fmla="*/ 497409 h 596900"/>
              <a:gd name="connsiteX5" fmla="*/ 9336609 w 9436100"/>
              <a:gd name="connsiteY5" fmla="*/ 596900 h 596900"/>
              <a:gd name="connsiteX6" fmla="*/ 99489 w 9436100"/>
              <a:gd name="connsiteY6" fmla="*/ 596900 h 596900"/>
              <a:gd name="connsiteX7" fmla="*/ 0 w 9436100"/>
              <a:gd name="connsiteY7" fmla="*/ 497409 h 596900"/>
              <a:gd name="connsiteX8" fmla="*/ 0 w 9436100"/>
              <a:gd name="connsiteY8" fmla="*/ 99490 h 59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596900">
                <a:moveTo>
                  <a:pt x="0" y="99490"/>
                </a:moveTo>
                <a:cubicBezTo>
                  <a:pt x="0" y="44543"/>
                  <a:pt x="44543" y="0"/>
                  <a:pt x="99489" y="0"/>
                </a:cubicBezTo>
                <a:lnTo>
                  <a:pt x="9336609" y="0"/>
                </a:lnTo>
                <a:cubicBezTo>
                  <a:pt x="9391556" y="0"/>
                  <a:pt x="9436100" y="44543"/>
                  <a:pt x="9436100" y="99490"/>
                </a:cubicBezTo>
                <a:lnTo>
                  <a:pt x="9436100" y="497409"/>
                </a:lnTo>
                <a:cubicBezTo>
                  <a:pt x="9436100" y="552356"/>
                  <a:pt x="9391556" y="596900"/>
                  <a:pt x="9336609" y="596900"/>
                </a:cubicBezTo>
                <a:lnTo>
                  <a:pt x="99489" y="596900"/>
                </a:lnTo>
                <a:cubicBezTo>
                  <a:pt x="44543" y="596900"/>
                  <a:pt x="0" y="552356"/>
                  <a:pt x="0" y="497409"/>
                </a:cubicBezTo>
                <a:lnTo>
                  <a:pt x="0" y="99490"/>
                </a:lnTo>
              </a:path>
            </a:pathLst>
          </a:custGeom>
          <a:solidFill>
            <a:srgbClr val="5CB3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4800" y="2565400"/>
            <a:ext cx="9461500" cy="622300"/>
          </a:xfrm>
          <a:custGeom>
            <a:avLst/>
            <a:gdLst>
              <a:gd name="connsiteX0" fmla="*/ 12700 w 9461500"/>
              <a:gd name="connsiteY0" fmla="*/ 112190 h 622300"/>
              <a:gd name="connsiteX1" fmla="*/ 112189 w 9461500"/>
              <a:gd name="connsiteY1" fmla="*/ 12700 h 622300"/>
              <a:gd name="connsiteX2" fmla="*/ 9349309 w 9461500"/>
              <a:gd name="connsiteY2" fmla="*/ 12700 h 622300"/>
              <a:gd name="connsiteX3" fmla="*/ 9448800 w 9461500"/>
              <a:gd name="connsiteY3" fmla="*/ 112190 h 622300"/>
              <a:gd name="connsiteX4" fmla="*/ 9448800 w 9461500"/>
              <a:gd name="connsiteY4" fmla="*/ 510109 h 622300"/>
              <a:gd name="connsiteX5" fmla="*/ 9349309 w 9461500"/>
              <a:gd name="connsiteY5" fmla="*/ 609600 h 622300"/>
              <a:gd name="connsiteX6" fmla="*/ 112189 w 9461500"/>
              <a:gd name="connsiteY6" fmla="*/ 609600 h 622300"/>
              <a:gd name="connsiteX7" fmla="*/ 12700 w 9461500"/>
              <a:gd name="connsiteY7" fmla="*/ 510109 h 622300"/>
              <a:gd name="connsiteX8" fmla="*/ 12700 w 9461500"/>
              <a:gd name="connsiteY8" fmla="*/ 11219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622300">
                <a:moveTo>
                  <a:pt x="12700" y="112190"/>
                </a:moveTo>
                <a:cubicBezTo>
                  <a:pt x="12700" y="57243"/>
                  <a:pt x="57243" y="12700"/>
                  <a:pt x="112189" y="12700"/>
                </a:cubicBezTo>
                <a:lnTo>
                  <a:pt x="9349309" y="12700"/>
                </a:lnTo>
                <a:cubicBezTo>
                  <a:pt x="9404256" y="12700"/>
                  <a:pt x="9448800" y="57243"/>
                  <a:pt x="9448800" y="112190"/>
                </a:cubicBezTo>
                <a:lnTo>
                  <a:pt x="9448800" y="510109"/>
                </a:lnTo>
                <a:cubicBezTo>
                  <a:pt x="9448800" y="565056"/>
                  <a:pt x="9404256" y="609600"/>
                  <a:pt x="9349309" y="609600"/>
                </a:cubicBezTo>
                <a:lnTo>
                  <a:pt x="112189" y="609600"/>
                </a:lnTo>
                <a:cubicBezTo>
                  <a:pt x="57243" y="609600"/>
                  <a:pt x="12700" y="565056"/>
                  <a:pt x="12700" y="510109"/>
                </a:cubicBezTo>
                <a:lnTo>
                  <a:pt x="12700" y="1121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7500" y="3822700"/>
            <a:ext cx="9436100" cy="596900"/>
          </a:xfrm>
          <a:custGeom>
            <a:avLst/>
            <a:gdLst>
              <a:gd name="connsiteX0" fmla="*/ 0 w 9436100"/>
              <a:gd name="connsiteY0" fmla="*/ 99490 h 596900"/>
              <a:gd name="connsiteX1" fmla="*/ 99489 w 9436100"/>
              <a:gd name="connsiteY1" fmla="*/ 0 h 596900"/>
              <a:gd name="connsiteX2" fmla="*/ 9336609 w 9436100"/>
              <a:gd name="connsiteY2" fmla="*/ 0 h 596900"/>
              <a:gd name="connsiteX3" fmla="*/ 9436100 w 9436100"/>
              <a:gd name="connsiteY3" fmla="*/ 99490 h 596900"/>
              <a:gd name="connsiteX4" fmla="*/ 9436100 w 9436100"/>
              <a:gd name="connsiteY4" fmla="*/ 497409 h 596900"/>
              <a:gd name="connsiteX5" fmla="*/ 9336609 w 9436100"/>
              <a:gd name="connsiteY5" fmla="*/ 596900 h 596900"/>
              <a:gd name="connsiteX6" fmla="*/ 99489 w 9436100"/>
              <a:gd name="connsiteY6" fmla="*/ 596900 h 596900"/>
              <a:gd name="connsiteX7" fmla="*/ 0 w 9436100"/>
              <a:gd name="connsiteY7" fmla="*/ 497409 h 596900"/>
              <a:gd name="connsiteX8" fmla="*/ 0 w 9436100"/>
              <a:gd name="connsiteY8" fmla="*/ 99490 h 59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596900">
                <a:moveTo>
                  <a:pt x="0" y="99490"/>
                </a:moveTo>
                <a:cubicBezTo>
                  <a:pt x="0" y="44542"/>
                  <a:pt x="44543" y="0"/>
                  <a:pt x="99489" y="0"/>
                </a:cubicBezTo>
                <a:lnTo>
                  <a:pt x="9336609" y="0"/>
                </a:lnTo>
                <a:cubicBezTo>
                  <a:pt x="9391556" y="0"/>
                  <a:pt x="9436100" y="44542"/>
                  <a:pt x="9436100" y="99490"/>
                </a:cubicBezTo>
                <a:lnTo>
                  <a:pt x="9436100" y="497409"/>
                </a:lnTo>
                <a:cubicBezTo>
                  <a:pt x="9436100" y="552357"/>
                  <a:pt x="9391556" y="596900"/>
                  <a:pt x="9336609" y="596900"/>
                </a:cubicBezTo>
                <a:lnTo>
                  <a:pt x="99489" y="596900"/>
                </a:lnTo>
                <a:cubicBezTo>
                  <a:pt x="44543" y="596900"/>
                  <a:pt x="0" y="552357"/>
                  <a:pt x="0" y="497409"/>
                </a:cubicBezTo>
                <a:lnTo>
                  <a:pt x="0" y="99490"/>
                </a:lnTo>
              </a:path>
            </a:pathLst>
          </a:custGeom>
          <a:solidFill>
            <a:srgbClr val="608C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4800" y="3810000"/>
            <a:ext cx="9461500" cy="622300"/>
          </a:xfrm>
          <a:custGeom>
            <a:avLst/>
            <a:gdLst>
              <a:gd name="connsiteX0" fmla="*/ 12700 w 9461500"/>
              <a:gd name="connsiteY0" fmla="*/ 112190 h 622300"/>
              <a:gd name="connsiteX1" fmla="*/ 112189 w 9461500"/>
              <a:gd name="connsiteY1" fmla="*/ 12700 h 622300"/>
              <a:gd name="connsiteX2" fmla="*/ 9349309 w 9461500"/>
              <a:gd name="connsiteY2" fmla="*/ 12700 h 622300"/>
              <a:gd name="connsiteX3" fmla="*/ 9448800 w 9461500"/>
              <a:gd name="connsiteY3" fmla="*/ 112190 h 622300"/>
              <a:gd name="connsiteX4" fmla="*/ 9448800 w 9461500"/>
              <a:gd name="connsiteY4" fmla="*/ 510109 h 622300"/>
              <a:gd name="connsiteX5" fmla="*/ 9349309 w 9461500"/>
              <a:gd name="connsiteY5" fmla="*/ 609600 h 622300"/>
              <a:gd name="connsiteX6" fmla="*/ 112189 w 9461500"/>
              <a:gd name="connsiteY6" fmla="*/ 609600 h 622300"/>
              <a:gd name="connsiteX7" fmla="*/ 12700 w 9461500"/>
              <a:gd name="connsiteY7" fmla="*/ 510109 h 622300"/>
              <a:gd name="connsiteX8" fmla="*/ 12700 w 9461500"/>
              <a:gd name="connsiteY8" fmla="*/ 11219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622300">
                <a:moveTo>
                  <a:pt x="12700" y="112190"/>
                </a:moveTo>
                <a:cubicBezTo>
                  <a:pt x="12700" y="57243"/>
                  <a:pt x="57243" y="12700"/>
                  <a:pt x="112189" y="12700"/>
                </a:cubicBezTo>
                <a:lnTo>
                  <a:pt x="9349309" y="12700"/>
                </a:lnTo>
                <a:cubicBezTo>
                  <a:pt x="9404256" y="12700"/>
                  <a:pt x="9448800" y="57243"/>
                  <a:pt x="9448800" y="112190"/>
                </a:cubicBezTo>
                <a:lnTo>
                  <a:pt x="9448800" y="510109"/>
                </a:lnTo>
                <a:cubicBezTo>
                  <a:pt x="9448800" y="565056"/>
                  <a:pt x="9404256" y="609600"/>
                  <a:pt x="9349309" y="609600"/>
                </a:cubicBezTo>
                <a:lnTo>
                  <a:pt x="112189" y="609600"/>
                </a:lnTo>
                <a:cubicBezTo>
                  <a:pt x="57243" y="609600"/>
                  <a:pt x="12700" y="565056"/>
                  <a:pt x="12700" y="510109"/>
                </a:cubicBezTo>
                <a:lnTo>
                  <a:pt x="12700" y="1121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7500" y="4495800"/>
            <a:ext cx="9436100" cy="596900"/>
          </a:xfrm>
          <a:custGeom>
            <a:avLst/>
            <a:gdLst>
              <a:gd name="connsiteX0" fmla="*/ 0 w 9436100"/>
              <a:gd name="connsiteY0" fmla="*/ 99490 h 596900"/>
              <a:gd name="connsiteX1" fmla="*/ 99489 w 9436100"/>
              <a:gd name="connsiteY1" fmla="*/ 0 h 596900"/>
              <a:gd name="connsiteX2" fmla="*/ 9336609 w 9436100"/>
              <a:gd name="connsiteY2" fmla="*/ 0 h 596900"/>
              <a:gd name="connsiteX3" fmla="*/ 9436100 w 9436100"/>
              <a:gd name="connsiteY3" fmla="*/ 99490 h 596900"/>
              <a:gd name="connsiteX4" fmla="*/ 9436100 w 9436100"/>
              <a:gd name="connsiteY4" fmla="*/ 497409 h 596900"/>
              <a:gd name="connsiteX5" fmla="*/ 9336609 w 9436100"/>
              <a:gd name="connsiteY5" fmla="*/ 596900 h 596900"/>
              <a:gd name="connsiteX6" fmla="*/ 99489 w 9436100"/>
              <a:gd name="connsiteY6" fmla="*/ 596900 h 596900"/>
              <a:gd name="connsiteX7" fmla="*/ 0 w 9436100"/>
              <a:gd name="connsiteY7" fmla="*/ 497409 h 596900"/>
              <a:gd name="connsiteX8" fmla="*/ 0 w 9436100"/>
              <a:gd name="connsiteY8" fmla="*/ 99490 h 59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596900">
                <a:moveTo>
                  <a:pt x="0" y="99490"/>
                </a:moveTo>
                <a:cubicBezTo>
                  <a:pt x="0" y="44542"/>
                  <a:pt x="44543" y="0"/>
                  <a:pt x="99489" y="0"/>
                </a:cubicBezTo>
                <a:lnTo>
                  <a:pt x="9336609" y="0"/>
                </a:lnTo>
                <a:cubicBezTo>
                  <a:pt x="9391556" y="0"/>
                  <a:pt x="9436100" y="44542"/>
                  <a:pt x="9436100" y="99490"/>
                </a:cubicBezTo>
                <a:lnTo>
                  <a:pt x="9436100" y="497409"/>
                </a:lnTo>
                <a:cubicBezTo>
                  <a:pt x="9436100" y="552357"/>
                  <a:pt x="9391556" y="596900"/>
                  <a:pt x="9336609" y="596900"/>
                </a:cubicBezTo>
                <a:lnTo>
                  <a:pt x="99489" y="596900"/>
                </a:lnTo>
                <a:cubicBezTo>
                  <a:pt x="44543" y="596900"/>
                  <a:pt x="0" y="552357"/>
                  <a:pt x="0" y="497409"/>
                </a:cubicBezTo>
                <a:lnTo>
                  <a:pt x="0" y="99490"/>
                </a:lnTo>
              </a:path>
            </a:pathLst>
          </a:custGeom>
          <a:solidFill>
            <a:srgbClr val="8064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04800" y="4483100"/>
            <a:ext cx="9461500" cy="622300"/>
          </a:xfrm>
          <a:custGeom>
            <a:avLst/>
            <a:gdLst>
              <a:gd name="connsiteX0" fmla="*/ 12700 w 9461500"/>
              <a:gd name="connsiteY0" fmla="*/ 112190 h 622300"/>
              <a:gd name="connsiteX1" fmla="*/ 112189 w 9461500"/>
              <a:gd name="connsiteY1" fmla="*/ 12700 h 622300"/>
              <a:gd name="connsiteX2" fmla="*/ 9349309 w 9461500"/>
              <a:gd name="connsiteY2" fmla="*/ 12700 h 622300"/>
              <a:gd name="connsiteX3" fmla="*/ 9448800 w 9461500"/>
              <a:gd name="connsiteY3" fmla="*/ 112190 h 622300"/>
              <a:gd name="connsiteX4" fmla="*/ 9448800 w 9461500"/>
              <a:gd name="connsiteY4" fmla="*/ 510109 h 622300"/>
              <a:gd name="connsiteX5" fmla="*/ 9349309 w 9461500"/>
              <a:gd name="connsiteY5" fmla="*/ 609600 h 622300"/>
              <a:gd name="connsiteX6" fmla="*/ 112189 w 9461500"/>
              <a:gd name="connsiteY6" fmla="*/ 609600 h 622300"/>
              <a:gd name="connsiteX7" fmla="*/ 12700 w 9461500"/>
              <a:gd name="connsiteY7" fmla="*/ 510109 h 622300"/>
              <a:gd name="connsiteX8" fmla="*/ 12700 w 9461500"/>
              <a:gd name="connsiteY8" fmla="*/ 11219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622300">
                <a:moveTo>
                  <a:pt x="12700" y="112190"/>
                </a:moveTo>
                <a:cubicBezTo>
                  <a:pt x="12700" y="57243"/>
                  <a:pt x="57243" y="12700"/>
                  <a:pt x="112189" y="12700"/>
                </a:cubicBezTo>
                <a:lnTo>
                  <a:pt x="9349309" y="12700"/>
                </a:lnTo>
                <a:cubicBezTo>
                  <a:pt x="9404256" y="12700"/>
                  <a:pt x="9448800" y="57243"/>
                  <a:pt x="9448800" y="112190"/>
                </a:cubicBezTo>
                <a:lnTo>
                  <a:pt x="9448800" y="510109"/>
                </a:lnTo>
                <a:cubicBezTo>
                  <a:pt x="9448800" y="565056"/>
                  <a:pt x="9404256" y="609600"/>
                  <a:pt x="9349309" y="609600"/>
                </a:cubicBezTo>
                <a:lnTo>
                  <a:pt x="112189" y="609600"/>
                </a:lnTo>
                <a:cubicBezTo>
                  <a:pt x="57243" y="609600"/>
                  <a:pt x="12700" y="565056"/>
                  <a:pt x="12700" y="510109"/>
                </a:cubicBezTo>
                <a:lnTo>
                  <a:pt x="12700" y="1121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21900" y="6172200"/>
            <a:ext cx="101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31800" y="3302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总的观察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31800" y="1358900"/>
            <a:ext cx="5791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流处理领域还没有一个王者出现，诸侯混战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09600" y="1866900"/>
            <a:ext cx="5638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目前的巅峰对决是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vs.Beam+Flink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持续演进，力保基本盘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31800" y="2705100"/>
            <a:ext cx="3657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各个框架的趋同性越来越高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09600" y="3162300"/>
            <a:ext cx="21336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Heron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2.X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Beam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31800" y="3937000"/>
            <a:ext cx="389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Streaming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逐渐成为标配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31800" y="4622800"/>
            <a:ext cx="2438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技术深度急剧提高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" y="5156200"/>
            <a:ext cx="41783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End-2-endexactlyonce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成为新的标杆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强调批流统一处理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CEP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DSL</a:t>
            </a:r>
            <a:r>
              <a:rPr lang="en-US" altLang="zh-CN" sz="19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的出现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9400" y="2997200"/>
            <a:ext cx="2895600" cy="1003300"/>
          </a:xfrm>
          <a:custGeom>
            <a:avLst/>
            <a:gdLst>
              <a:gd name="connsiteX0" fmla="*/ 0 w 2895600"/>
              <a:gd name="connsiteY0" fmla="*/ 0 h 1003300"/>
              <a:gd name="connsiteX1" fmla="*/ 2895600 w 2895600"/>
              <a:gd name="connsiteY1" fmla="*/ 0 h 1003300"/>
              <a:gd name="connsiteX2" fmla="*/ 2895600 w 2895600"/>
              <a:gd name="connsiteY2" fmla="*/ 1003300 h 1003300"/>
              <a:gd name="connsiteX3" fmla="*/ 0 w 2895600"/>
              <a:gd name="connsiteY3" fmla="*/ 1003300 h 1003300"/>
              <a:gd name="connsiteX4" fmla="*/ 0 w 2895600"/>
              <a:gd name="connsiteY4" fmla="*/ 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5600" h="1003300">
                <a:moveTo>
                  <a:pt x="0" y="0"/>
                </a:moveTo>
                <a:lnTo>
                  <a:pt x="2895600" y="0"/>
                </a:lnTo>
                <a:lnTo>
                  <a:pt x="2895600" y="1003300"/>
                </a:lnTo>
                <a:lnTo>
                  <a:pt x="0" y="1003300"/>
                </a:lnTo>
                <a:lnTo>
                  <a:pt x="0" y="0"/>
                </a:lnTo>
              </a:path>
            </a:pathLst>
          </a:custGeom>
          <a:solidFill>
            <a:srgbClr val="9BBB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6700" y="2984500"/>
            <a:ext cx="2921000" cy="1028700"/>
          </a:xfrm>
          <a:custGeom>
            <a:avLst/>
            <a:gdLst>
              <a:gd name="connsiteX0" fmla="*/ 12700 w 2921000"/>
              <a:gd name="connsiteY0" fmla="*/ 12700 h 1028700"/>
              <a:gd name="connsiteX1" fmla="*/ 2908300 w 2921000"/>
              <a:gd name="connsiteY1" fmla="*/ 12700 h 1028700"/>
              <a:gd name="connsiteX2" fmla="*/ 2908300 w 2921000"/>
              <a:gd name="connsiteY2" fmla="*/ 1016000 h 1028700"/>
              <a:gd name="connsiteX3" fmla="*/ 12700 w 2921000"/>
              <a:gd name="connsiteY3" fmla="*/ 1016000 h 1028700"/>
              <a:gd name="connsiteX4" fmla="*/ 12700 w 2921000"/>
              <a:gd name="connsiteY4" fmla="*/ 12700 h 102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1000" h="1028700">
                <a:moveTo>
                  <a:pt x="12700" y="12700"/>
                </a:moveTo>
                <a:lnTo>
                  <a:pt x="2908300" y="12700"/>
                </a:lnTo>
                <a:lnTo>
                  <a:pt x="2908300" y="1016000"/>
                </a:lnTo>
                <a:lnTo>
                  <a:pt x="12700" y="1016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BBB5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9400" y="4000500"/>
            <a:ext cx="2895600" cy="1587500"/>
          </a:xfrm>
          <a:custGeom>
            <a:avLst/>
            <a:gdLst>
              <a:gd name="connsiteX0" fmla="*/ 0 w 2895600"/>
              <a:gd name="connsiteY0" fmla="*/ 0 h 1587500"/>
              <a:gd name="connsiteX1" fmla="*/ 2895600 w 2895600"/>
              <a:gd name="connsiteY1" fmla="*/ 0 h 1587500"/>
              <a:gd name="connsiteX2" fmla="*/ 2895600 w 2895600"/>
              <a:gd name="connsiteY2" fmla="*/ 1587500 h 1587500"/>
              <a:gd name="connsiteX3" fmla="*/ 0 w 2895600"/>
              <a:gd name="connsiteY3" fmla="*/ 1587500 h 1587500"/>
              <a:gd name="connsiteX4" fmla="*/ 0 w 2895600"/>
              <a:gd name="connsiteY4" fmla="*/ 0 h 158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5600" h="1587500">
                <a:moveTo>
                  <a:pt x="0" y="0"/>
                </a:moveTo>
                <a:lnTo>
                  <a:pt x="2895600" y="0"/>
                </a:lnTo>
                <a:lnTo>
                  <a:pt x="2895600" y="1587500"/>
                </a:lnTo>
                <a:lnTo>
                  <a:pt x="0" y="1587500"/>
                </a:lnTo>
                <a:lnTo>
                  <a:pt x="0" y="0"/>
                </a:lnTo>
              </a:path>
            </a:pathLst>
          </a:custGeom>
          <a:solidFill>
            <a:srgbClr val="E1E9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6700" y="3987800"/>
            <a:ext cx="2921000" cy="1612900"/>
          </a:xfrm>
          <a:custGeom>
            <a:avLst/>
            <a:gdLst>
              <a:gd name="connsiteX0" fmla="*/ 12700 w 2921000"/>
              <a:gd name="connsiteY0" fmla="*/ 12700 h 1612900"/>
              <a:gd name="connsiteX1" fmla="*/ 2908300 w 2921000"/>
              <a:gd name="connsiteY1" fmla="*/ 12700 h 1612900"/>
              <a:gd name="connsiteX2" fmla="*/ 2908300 w 2921000"/>
              <a:gd name="connsiteY2" fmla="*/ 1600200 h 1612900"/>
              <a:gd name="connsiteX3" fmla="*/ 12700 w 2921000"/>
              <a:gd name="connsiteY3" fmla="*/ 1600200 h 1612900"/>
              <a:gd name="connsiteX4" fmla="*/ 12700 w 2921000"/>
              <a:gd name="connsiteY4" fmla="*/ 12700 h 161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1000" h="1612900">
                <a:moveTo>
                  <a:pt x="12700" y="12700"/>
                </a:moveTo>
                <a:lnTo>
                  <a:pt x="2908300" y="12700"/>
                </a:lnTo>
                <a:lnTo>
                  <a:pt x="2908300" y="1600200"/>
                </a:lnTo>
                <a:lnTo>
                  <a:pt x="12700" y="16002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1E9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68700" y="2997200"/>
            <a:ext cx="2895600" cy="1003300"/>
          </a:xfrm>
          <a:custGeom>
            <a:avLst/>
            <a:gdLst>
              <a:gd name="connsiteX0" fmla="*/ 0 w 2895600"/>
              <a:gd name="connsiteY0" fmla="*/ 0 h 1003300"/>
              <a:gd name="connsiteX1" fmla="*/ 2895600 w 2895600"/>
              <a:gd name="connsiteY1" fmla="*/ 0 h 1003300"/>
              <a:gd name="connsiteX2" fmla="*/ 2895600 w 2895600"/>
              <a:gd name="connsiteY2" fmla="*/ 1003300 h 1003300"/>
              <a:gd name="connsiteX3" fmla="*/ 0 w 2895600"/>
              <a:gd name="connsiteY3" fmla="*/ 1003300 h 1003300"/>
              <a:gd name="connsiteX4" fmla="*/ 0 w 2895600"/>
              <a:gd name="connsiteY4" fmla="*/ 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5600" h="1003300">
                <a:moveTo>
                  <a:pt x="0" y="0"/>
                </a:moveTo>
                <a:lnTo>
                  <a:pt x="2895600" y="0"/>
                </a:lnTo>
                <a:lnTo>
                  <a:pt x="2895600" y="1003300"/>
                </a:lnTo>
                <a:lnTo>
                  <a:pt x="0" y="1003300"/>
                </a:lnTo>
                <a:lnTo>
                  <a:pt x="0" y="0"/>
                </a:lnTo>
              </a:path>
            </a:pathLst>
          </a:custGeom>
          <a:solidFill>
            <a:srgbClr val="5EAF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556000" y="2984500"/>
            <a:ext cx="2921000" cy="1028700"/>
          </a:xfrm>
          <a:custGeom>
            <a:avLst/>
            <a:gdLst>
              <a:gd name="connsiteX0" fmla="*/ 12700 w 2921000"/>
              <a:gd name="connsiteY0" fmla="*/ 12700 h 1028700"/>
              <a:gd name="connsiteX1" fmla="*/ 2908300 w 2921000"/>
              <a:gd name="connsiteY1" fmla="*/ 12700 h 1028700"/>
              <a:gd name="connsiteX2" fmla="*/ 2908300 w 2921000"/>
              <a:gd name="connsiteY2" fmla="*/ 1016000 h 1028700"/>
              <a:gd name="connsiteX3" fmla="*/ 12700 w 2921000"/>
              <a:gd name="connsiteY3" fmla="*/ 1016000 h 1028700"/>
              <a:gd name="connsiteX4" fmla="*/ 12700 w 2921000"/>
              <a:gd name="connsiteY4" fmla="*/ 12700 h 102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1000" h="1028700">
                <a:moveTo>
                  <a:pt x="12700" y="12700"/>
                </a:moveTo>
                <a:lnTo>
                  <a:pt x="2908300" y="12700"/>
                </a:lnTo>
                <a:lnTo>
                  <a:pt x="2908300" y="1016000"/>
                </a:lnTo>
                <a:lnTo>
                  <a:pt x="12700" y="1016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5EAFA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556000" y="4038600"/>
            <a:ext cx="2895600" cy="1587500"/>
          </a:xfrm>
          <a:custGeom>
            <a:avLst/>
            <a:gdLst>
              <a:gd name="connsiteX0" fmla="*/ 0 w 2895600"/>
              <a:gd name="connsiteY0" fmla="*/ 0 h 1587500"/>
              <a:gd name="connsiteX1" fmla="*/ 2895600 w 2895600"/>
              <a:gd name="connsiteY1" fmla="*/ 0 h 1587500"/>
              <a:gd name="connsiteX2" fmla="*/ 2895600 w 2895600"/>
              <a:gd name="connsiteY2" fmla="*/ 1587500 h 1587500"/>
              <a:gd name="connsiteX3" fmla="*/ 0 w 2895600"/>
              <a:gd name="connsiteY3" fmla="*/ 1587500 h 1587500"/>
              <a:gd name="connsiteX4" fmla="*/ 0 w 2895600"/>
              <a:gd name="connsiteY4" fmla="*/ 0 h 158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5600" h="1587500">
                <a:moveTo>
                  <a:pt x="0" y="0"/>
                </a:moveTo>
                <a:lnTo>
                  <a:pt x="2895600" y="0"/>
                </a:lnTo>
                <a:lnTo>
                  <a:pt x="2895600" y="1587500"/>
                </a:lnTo>
                <a:lnTo>
                  <a:pt x="0" y="1587500"/>
                </a:lnTo>
                <a:lnTo>
                  <a:pt x="0" y="0"/>
                </a:lnTo>
              </a:path>
            </a:pathLst>
          </a:custGeom>
          <a:solidFill>
            <a:srgbClr val="D6E6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43300" y="4025900"/>
            <a:ext cx="2921000" cy="1612900"/>
          </a:xfrm>
          <a:custGeom>
            <a:avLst/>
            <a:gdLst>
              <a:gd name="connsiteX0" fmla="*/ 12700 w 2921000"/>
              <a:gd name="connsiteY0" fmla="*/ 12700 h 1612900"/>
              <a:gd name="connsiteX1" fmla="*/ 2908300 w 2921000"/>
              <a:gd name="connsiteY1" fmla="*/ 12700 h 1612900"/>
              <a:gd name="connsiteX2" fmla="*/ 2908300 w 2921000"/>
              <a:gd name="connsiteY2" fmla="*/ 1600200 h 1612900"/>
              <a:gd name="connsiteX3" fmla="*/ 12700 w 2921000"/>
              <a:gd name="connsiteY3" fmla="*/ 1600200 h 1612900"/>
              <a:gd name="connsiteX4" fmla="*/ 12700 w 2921000"/>
              <a:gd name="connsiteY4" fmla="*/ 12700 h 161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1000" h="1612900">
                <a:moveTo>
                  <a:pt x="12700" y="12700"/>
                </a:moveTo>
                <a:lnTo>
                  <a:pt x="2908300" y="12700"/>
                </a:lnTo>
                <a:lnTo>
                  <a:pt x="2908300" y="1600200"/>
                </a:lnTo>
                <a:lnTo>
                  <a:pt x="12700" y="16002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6E6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858000" y="2997200"/>
            <a:ext cx="2895600" cy="1003300"/>
          </a:xfrm>
          <a:custGeom>
            <a:avLst/>
            <a:gdLst>
              <a:gd name="connsiteX0" fmla="*/ 0 w 2895600"/>
              <a:gd name="connsiteY0" fmla="*/ 0 h 1003300"/>
              <a:gd name="connsiteX1" fmla="*/ 2895600 w 2895600"/>
              <a:gd name="connsiteY1" fmla="*/ 0 h 1003300"/>
              <a:gd name="connsiteX2" fmla="*/ 2895600 w 2895600"/>
              <a:gd name="connsiteY2" fmla="*/ 1003300 h 1003300"/>
              <a:gd name="connsiteX3" fmla="*/ 0 w 2895600"/>
              <a:gd name="connsiteY3" fmla="*/ 1003300 h 1003300"/>
              <a:gd name="connsiteX4" fmla="*/ 0 w 2895600"/>
              <a:gd name="connsiteY4" fmla="*/ 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5600" h="1003300">
                <a:moveTo>
                  <a:pt x="0" y="0"/>
                </a:moveTo>
                <a:lnTo>
                  <a:pt x="2895600" y="0"/>
                </a:lnTo>
                <a:lnTo>
                  <a:pt x="2895600" y="1003300"/>
                </a:lnTo>
                <a:lnTo>
                  <a:pt x="0" y="1003300"/>
                </a:lnTo>
                <a:lnTo>
                  <a:pt x="0" y="0"/>
                </a:lnTo>
              </a:path>
            </a:pathLst>
          </a:custGeom>
          <a:solidFill>
            <a:srgbClr val="8064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845300" y="2984500"/>
            <a:ext cx="2921000" cy="1028700"/>
          </a:xfrm>
          <a:custGeom>
            <a:avLst/>
            <a:gdLst>
              <a:gd name="connsiteX0" fmla="*/ 12700 w 2921000"/>
              <a:gd name="connsiteY0" fmla="*/ 12700 h 1028700"/>
              <a:gd name="connsiteX1" fmla="*/ 2908300 w 2921000"/>
              <a:gd name="connsiteY1" fmla="*/ 12700 h 1028700"/>
              <a:gd name="connsiteX2" fmla="*/ 2908300 w 2921000"/>
              <a:gd name="connsiteY2" fmla="*/ 1016000 h 1028700"/>
              <a:gd name="connsiteX3" fmla="*/ 12700 w 2921000"/>
              <a:gd name="connsiteY3" fmla="*/ 1016000 h 1028700"/>
              <a:gd name="connsiteX4" fmla="*/ 12700 w 2921000"/>
              <a:gd name="connsiteY4" fmla="*/ 12700 h 102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1000" h="1028700">
                <a:moveTo>
                  <a:pt x="12700" y="12700"/>
                </a:moveTo>
                <a:lnTo>
                  <a:pt x="2908300" y="12700"/>
                </a:lnTo>
                <a:lnTo>
                  <a:pt x="2908300" y="1016000"/>
                </a:lnTo>
                <a:lnTo>
                  <a:pt x="12700" y="1016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8064A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858000" y="4000500"/>
            <a:ext cx="2895600" cy="1587500"/>
          </a:xfrm>
          <a:custGeom>
            <a:avLst/>
            <a:gdLst>
              <a:gd name="connsiteX0" fmla="*/ 0 w 2895600"/>
              <a:gd name="connsiteY0" fmla="*/ 0 h 1587500"/>
              <a:gd name="connsiteX1" fmla="*/ 2895600 w 2895600"/>
              <a:gd name="connsiteY1" fmla="*/ 0 h 1587500"/>
              <a:gd name="connsiteX2" fmla="*/ 2895600 w 2895600"/>
              <a:gd name="connsiteY2" fmla="*/ 1587500 h 1587500"/>
              <a:gd name="connsiteX3" fmla="*/ 0 w 2895600"/>
              <a:gd name="connsiteY3" fmla="*/ 1587500 h 1587500"/>
              <a:gd name="connsiteX4" fmla="*/ 0 w 2895600"/>
              <a:gd name="connsiteY4" fmla="*/ 0 h 158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5600" h="1587500">
                <a:moveTo>
                  <a:pt x="0" y="0"/>
                </a:moveTo>
                <a:lnTo>
                  <a:pt x="2895600" y="0"/>
                </a:lnTo>
                <a:lnTo>
                  <a:pt x="2895600" y="1587500"/>
                </a:lnTo>
                <a:lnTo>
                  <a:pt x="0" y="1587500"/>
                </a:lnTo>
                <a:lnTo>
                  <a:pt x="0" y="0"/>
                </a:lnTo>
              </a:path>
            </a:pathLst>
          </a:custGeom>
          <a:solidFill>
            <a:srgbClr val="DBD7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845300" y="3987800"/>
            <a:ext cx="2921000" cy="1612900"/>
          </a:xfrm>
          <a:custGeom>
            <a:avLst/>
            <a:gdLst>
              <a:gd name="connsiteX0" fmla="*/ 12700 w 2921000"/>
              <a:gd name="connsiteY0" fmla="*/ 12700 h 1612900"/>
              <a:gd name="connsiteX1" fmla="*/ 2908300 w 2921000"/>
              <a:gd name="connsiteY1" fmla="*/ 12700 h 1612900"/>
              <a:gd name="connsiteX2" fmla="*/ 2908300 w 2921000"/>
              <a:gd name="connsiteY2" fmla="*/ 1600200 h 1612900"/>
              <a:gd name="connsiteX3" fmla="*/ 12700 w 2921000"/>
              <a:gd name="connsiteY3" fmla="*/ 1600200 h 1612900"/>
              <a:gd name="connsiteX4" fmla="*/ 12700 w 2921000"/>
              <a:gd name="connsiteY4" fmla="*/ 12700 h 161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1000" h="1612900">
                <a:moveTo>
                  <a:pt x="12700" y="12700"/>
                </a:moveTo>
                <a:lnTo>
                  <a:pt x="2908300" y="12700"/>
                </a:lnTo>
                <a:lnTo>
                  <a:pt x="2908300" y="1600200"/>
                </a:lnTo>
                <a:lnTo>
                  <a:pt x="12700" y="16002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BD7E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21900" y="6172200"/>
            <a:ext cx="101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1800" y="317500"/>
            <a:ext cx="1600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1.0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42900" y="1104900"/>
            <a:ext cx="95758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sz="2724" dirty="0" smtClean="0">
                <a:solidFill>
                  <a:srgbClr val="FF0000"/>
                </a:solidFill>
                <a:latin typeface="MS Mincho" pitchFamily="18" charset="0"/>
                <a:cs typeface="MS Mincho" pitchFamily="18" charset="0"/>
              </a:rPr>
              <a:t>性能提高：大部分</a:t>
            </a:r>
            <a:r>
              <a:rPr lang="en-US" altLang="zh-CN" sz="272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应用可以有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3X</a:t>
            </a:r>
            <a:r>
              <a:rPr lang="en-US" altLang="zh-CN" sz="2724" dirty="0" smtClean="0">
                <a:solidFill>
                  <a:srgbClr val="FF0000"/>
                </a:solidFill>
                <a:latin typeface="MS Mincho" pitchFamily="18" charset="0"/>
                <a:cs typeface="MS Mincho" pitchFamily="18" charset="0"/>
              </a:rPr>
              <a:t>的提高。最高：吞吐量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16X</a:t>
            </a:r>
            <a:r>
              <a:rPr lang="en-US" altLang="zh-CN" sz="2724" dirty="0" smtClean="0">
                <a:solidFill>
                  <a:srgbClr val="FF0000"/>
                </a:solidFill>
                <a:latin typeface="MS Mincho" pitchFamily="18" charset="0"/>
                <a:cs typeface="MS Mincho" pitchFamily="18" charset="0"/>
              </a:rPr>
              <a:t>，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24" dirty="0" smtClean="0">
                <a:solidFill>
                  <a:srgbClr val="FF0000"/>
                </a:solidFill>
                <a:latin typeface="MS Mincho" pitchFamily="18" charset="0"/>
                <a:cs typeface="MS Mincho" pitchFamily="18" charset="0"/>
              </a:rPr>
              <a:t>延</a:t>
            </a:r>
            <a:r>
              <a:rPr lang="en-US" altLang="zh-CN" sz="272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迟降低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335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可</a:t>
            </a:r>
            <a:r>
              <a:rPr lang="en-US" altLang="zh-CN" sz="233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编程</a:t>
            </a:r>
            <a:r>
              <a:rPr lang="en-US" altLang="zh-CN" sz="2335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性：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81000" y="3162300"/>
            <a:ext cx="25146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28600" algn="l"/>
                <a:tab pos="4572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</a:p>
          <a:p>
            <a:pPr>
              <a:lnSpc>
                <a:spcPts val="2900"/>
              </a:lnSpc>
              <a:tabLst>
                <a:tab pos="228600" algn="l"/>
                <a:tab pos="4572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2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28600" algn="l"/>
                <a:tab pos="457200" algn="l"/>
                <a:tab pos="800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支持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大小的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</a:t>
            </a:r>
          </a:p>
          <a:p>
            <a:pPr>
              <a:lnSpc>
                <a:spcPts val="2700"/>
              </a:lnSpc>
              <a:tabLst>
                <a:tab pos="228600" algn="l"/>
                <a:tab pos="457200" algn="l"/>
                <a:tab pos="800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可以用于存放模型、</a:t>
            </a:r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字典等</a:t>
            </a:r>
          </a:p>
          <a:p>
            <a:pPr>
              <a:lnSpc>
                <a:spcPts val="2900"/>
              </a:lnSpc>
              <a:tabLst>
                <a:tab pos="228600" algn="l"/>
                <a:tab pos="457200" algn="l"/>
                <a:tab pos="800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实现在线升级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657600" y="3162300"/>
            <a:ext cx="25527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27000" algn="l"/>
                <a:tab pos="228600" algn="l"/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en-US" altLang="zh-CN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</a:p>
          <a:p>
            <a:pPr>
              <a:lnSpc>
                <a:spcPts val="2900"/>
              </a:lnSpc>
              <a:tabLst>
                <a:tab pos="127000" algn="l"/>
                <a:tab pos="2286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2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27000" algn="l"/>
                <a:tab pos="228600" algn="l"/>
                <a:tab pos="7112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支持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sliding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</a:p>
          <a:p>
            <a:pPr>
              <a:lnSpc>
                <a:spcPts val="2200"/>
              </a:lnSpc>
              <a:tabLst>
                <a:tab pos="127000" algn="l"/>
                <a:tab pos="2286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Tumbling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</a:p>
          <a:p>
            <a:pPr>
              <a:lnSpc>
                <a:spcPts val="2500"/>
              </a:lnSpc>
              <a:tabLst>
                <a:tab pos="127000" algn="l"/>
                <a:tab pos="228600" algn="l"/>
                <a:tab pos="7112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可以按照时间或者事</a:t>
            </a:r>
          </a:p>
          <a:p>
            <a:pPr>
              <a:lnSpc>
                <a:spcPts val="2200"/>
              </a:lnSpc>
              <a:tabLst>
                <a:tab pos="127000" algn="l"/>
                <a:tab pos="2286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件数来划分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959600" y="3352800"/>
            <a:ext cx="21971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286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29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状态管理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  <a:tab pos="5969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支持状态的自动</a:t>
            </a:r>
          </a:p>
          <a:p>
            <a:pPr>
              <a:lnSpc>
                <a:spcPts val="2200"/>
              </a:lnSpc>
              <a:tabLst>
                <a:tab pos="2286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checkpoint</a:t>
            </a:r>
          </a:p>
          <a:p>
            <a:pPr>
              <a:lnSpc>
                <a:spcPts val="2300"/>
              </a:lnSpc>
              <a:tabLst>
                <a:tab pos="2286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目前支持内存和</a:t>
            </a:r>
          </a:p>
          <a:p>
            <a:pPr>
              <a:lnSpc>
                <a:spcPts val="2300"/>
              </a:lnSpc>
              <a:tabLst>
                <a:tab pos="2286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Checkpoint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099300" y="317500"/>
            <a:ext cx="261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于2016.4.12发布，许多新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功能！！！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21900" y="6172200"/>
            <a:ext cx="101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31800" y="317500"/>
            <a:ext cx="4356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1.0: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Streaming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1346200"/>
            <a:ext cx="9055100" cy="46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KEY,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UNIT_PRICE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‘kafka://localhost:2181/brokers?topic=orders’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TBLPROPERTIES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‘…’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LARGE_ORDERS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(ID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KEY,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TOTALINT)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'kafka://localhost:2181/brokers?topic=large_orders'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TBLPROPERTIE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‘…’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LARGE_ORDERS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ID,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UNIT_PRICE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QUANTITYAS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TOTALFROM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UNIT_PRICE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49300" y="5880100"/>
            <a:ext cx="220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375400" y="419100"/>
            <a:ext cx="3581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很早期，目前还不支持Aggregation,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Windowing,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7500" y="990600"/>
            <a:ext cx="9512300" cy="533400"/>
          </a:xfrm>
          <a:custGeom>
            <a:avLst/>
            <a:gdLst>
              <a:gd name="connsiteX0" fmla="*/ 0 w 9512300"/>
              <a:gd name="connsiteY0" fmla="*/ 88903 h 533400"/>
              <a:gd name="connsiteX1" fmla="*/ 88902 w 9512300"/>
              <a:gd name="connsiteY1" fmla="*/ 0 h 533400"/>
              <a:gd name="connsiteX2" fmla="*/ 9423398 w 9512300"/>
              <a:gd name="connsiteY2" fmla="*/ 0 h 533400"/>
              <a:gd name="connsiteX3" fmla="*/ 9512300 w 9512300"/>
              <a:gd name="connsiteY3" fmla="*/ 88903 h 533400"/>
              <a:gd name="connsiteX4" fmla="*/ 9512300 w 9512300"/>
              <a:gd name="connsiteY4" fmla="*/ 444496 h 533400"/>
              <a:gd name="connsiteX5" fmla="*/ 9423398 w 9512300"/>
              <a:gd name="connsiteY5" fmla="*/ 533400 h 533400"/>
              <a:gd name="connsiteX6" fmla="*/ 88902 w 9512300"/>
              <a:gd name="connsiteY6" fmla="*/ 533400 h 533400"/>
              <a:gd name="connsiteX7" fmla="*/ 0 w 9512300"/>
              <a:gd name="connsiteY7" fmla="*/ 444496 h 533400"/>
              <a:gd name="connsiteX8" fmla="*/ 0 w 9512300"/>
              <a:gd name="connsiteY8" fmla="*/ 88903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12300" h="533400">
                <a:moveTo>
                  <a:pt x="0" y="88903"/>
                </a:moveTo>
                <a:cubicBezTo>
                  <a:pt x="0" y="39803"/>
                  <a:pt x="39802" y="0"/>
                  <a:pt x="88902" y="0"/>
                </a:cubicBezTo>
                <a:lnTo>
                  <a:pt x="9423398" y="0"/>
                </a:lnTo>
                <a:cubicBezTo>
                  <a:pt x="9472497" y="0"/>
                  <a:pt x="9512300" y="39803"/>
                  <a:pt x="9512300" y="88903"/>
                </a:cubicBezTo>
                <a:lnTo>
                  <a:pt x="9512300" y="444496"/>
                </a:lnTo>
                <a:cubicBezTo>
                  <a:pt x="9512300" y="493596"/>
                  <a:pt x="9472497" y="533400"/>
                  <a:pt x="9423398" y="533400"/>
                </a:cubicBezTo>
                <a:lnTo>
                  <a:pt x="88902" y="533400"/>
                </a:lnTo>
                <a:cubicBezTo>
                  <a:pt x="39802" y="533400"/>
                  <a:pt x="0" y="493596"/>
                  <a:pt x="0" y="444496"/>
                </a:cubicBezTo>
                <a:lnTo>
                  <a:pt x="0" y="88903"/>
                </a:lnTo>
              </a:path>
            </a:pathLst>
          </a:custGeom>
          <a:solidFill>
            <a:srgbClr val="9BBB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977900"/>
            <a:ext cx="9537700" cy="558800"/>
          </a:xfrm>
          <a:custGeom>
            <a:avLst/>
            <a:gdLst>
              <a:gd name="connsiteX0" fmla="*/ 12700 w 9537700"/>
              <a:gd name="connsiteY0" fmla="*/ 101603 h 558800"/>
              <a:gd name="connsiteX1" fmla="*/ 101602 w 9537700"/>
              <a:gd name="connsiteY1" fmla="*/ 12700 h 558800"/>
              <a:gd name="connsiteX2" fmla="*/ 9436098 w 9537700"/>
              <a:gd name="connsiteY2" fmla="*/ 12700 h 558800"/>
              <a:gd name="connsiteX3" fmla="*/ 9525000 w 9537700"/>
              <a:gd name="connsiteY3" fmla="*/ 101603 h 558800"/>
              <a:gd name="connsiteX4" fmla="*/ 9525000 w 9537700"/>
              <a:gd name="connsiteY4" fmla="*/ 457196 h 558800"/>
              <a:gd name="connsiteX5" fmla="*/ 9436098 w 9537700"/>
              <a:gd name="connsiteY5" fmla="*/ 546100 h 558800"/>
              <a:gd name="connsiteX6" fmla="*/ 101602 w 9537700"/>
              <a:gd name="connsiteY6" fmla="*/ 546100 h 558800"/>
              <a:gd name="connsiteX7" fmla="*/ 12700 w 9537700"/>
              <a:gd name="connsiteY7" fmla="*/ 457196 h 558800"/>
              <a:gd name="connsiteX8" fmla="*/ 12700 w 9537700"/>
              <a:gd name="connsiteY8" fmla="*/ 101603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7700" h="558800">
                <a:moveTo>
                  <a:pt x="12700" y="101603"/>
                </a:moveTo>
                <a:cubicBezTo>
                  <a:pt x="12700" y="52503"/>
                  <a:pt x="52502" y="12700"/>
                  <a:pt x="101602" y="12700"/>
                </a:cubicBezTo>
                <a:lnTo>
                  <a:pt x="9436098" y="12700"/>
                </a:lnTo>
                <a:cubicBezTo>
                  <a:pt x="9485197" y="12700"/>
                  <a:pt x="9525000" y="52503"/>
                  <a:pt x="9525000" y="101603"/>
                </a:cubicBezTo>
                <a:lnTo>
                  <a:pt x="9525000" y="457196"/>
                </a:lnTo>
                <a:cubicBezTo>
                  <a:pt x="9525000" y="506296"/>
                  <a:pt x="9485197" y="546100"/>
                  <a:pt x="9436098" y="546100"/>
                </a:cubicBezTo>
                <a:lnTo>
                  <a:pt x="101602" y="546100"/>
                </a:lnTo>
                <a:cubicBezTo>
                  <a:pt x="52502" y="546100"/>
                  <a:pt x="12700" y="506296"/>
                  <a:pt x="12700" y="457196"/>
                </a:cubicBezTo>
                <a:lnTo>
                  <a:pt x="12700" y="10160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7500" y="2108200"/>
            <a:ext cx="9512300" cy="520700"/>
          </a:xfrm>
          <a:custGeom>
            <a:avLst/>
            <a:gdLst>
              <a:gd name="connsiteX0" fmla="*/ 0 w 9512300"/>
              <a:gd name="connsiteY0" fmla="*/ 86781 h 520700"/>
              <a:gd name="connsiteX1" fmla="*/ 86779 w 9512300"/>
              <a:gd name="connsiteY1" fmla="*/ 0 h 520700"/>
              <a:gd name="connsiteX2" fmla="*/ 9425519 w 9512300"/>
              <a:gd name="connsiteY2" fmla="*/ 0 h 520700"/>
              <a:gd name="connsiteX3" fmla="*/ 9512300 w 9512300"/>
              <a:gd name="connsiteY3" fmla="*/ 86781 h 520700"/>
              <a:gd name="connsiteX4" fmla="*/ 9512300 w 9512300"/>
              <a:gd name="connsiteY4" fmla="*/ 433918 h 520700"/>
              <a:gd name="connsiteX5" fmla="*/ 9425519 w 9512300"/>
              <a:gd name="connsiteY5" fmla="*/ 520700 h 520700"/>
              <a:gd name="connsiteX6" fmla="*/ 86779 w 9512300"/>
              <a:gd name="connsiteY6" fmla="*/ 520700 h 520700"/>
              <a:gd name="connsiteX7" fmla="*/ 0 w 9512300"/>
              <a:gd name="connsiteY7" fmla="*/ 433918 h 520700"/>
              <a:gd name="connsiteX8" fmla="*/ 0 w 9512300"/>
              <a:gd name="connsiteY8" fmla="*/ 86781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12300" h="520700">
                <a:moveTo>
                  <a:pt x="0" y="86781"/>
                </a:moveTo>
                <a:cubicBezTo>
                  <a:pt x="0" y="38853"/>
                  <a:pt x="38852" y="0"/>
                  <a:pt x="86779" y="0"/>
                </a:cubicBezTo>
                <a:lnTo>
                  <a:pt x="9425519" y="0"/>
                </a:lnTo>
                <a:cubicBezTo>
                  <a:pt x="9473446" y="0"/>
                  <a:pt x="9512300" y="38853"/>
                  <a:pt x="9512300" y="86781"/>
                </a:cubicBezTo>
                <a:lnTo>
                  <a:pt x="9512300" y="433918"/>
                </a:lnTo>
                <a:cubicBezTo>
                  <a:pt x="9512300" y="481846"/>
                  <a:pt x="9473446" y="520700"/>
                  <a:pt x="9425519" y="520700"/>
                </a:cubicBezTo>
                <a:lnTo>
                  <a:pt x="86779" y="520700"/>
                </a:lnTo>
                <a:cubicBezTo>
                  <a:pt x="38852" y="520700"/>
                  <a:pt x="0" y="481846"/>
                  <a:pt x="0" y="433918"/>
                </a:cubicBezTo>
                <a:lnTo>
                  <a:pt x="0" y="86781"/>
                </a:lnTo>
              </a:path>
            </a:pathLst>
          </a:custGeom>
          <a:solidFill>
            <a:srgbClr val="5CB5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4800" y="2095500"/>
            <a:ext cx="9537700" cy="546100"/>
          </a:xfrm>
          <a:custGeom>
            <a:avLst/>
            <a:gdLst>
              <a:gd name="connsiteX0" fmla="*/ 12700 w 9537700"/>
              <a:gd name="connsiteY0" fmla="*/ 99481 h 546100"/>
              <a:gd name="connsiteX1" fmla="*/ 99479 w 9537700"/>
              <a:gd name="connsiteY1" fmla="*/ 12700 h 546100"/>
              <a:gd name="connsiteX2" fmla="*/ 9438220 w 9537700"/>
              <a:gd name="connsiteY2" fmla="*/ 12700 h 546100"/>
              <a:gd name="connsiteX3" fmla="*/ 9525000 w 9537700"/>
              <a:gd name="connsiteY3" fmla="*/ 99481 h 546100"/>
              <a:gd name="connsiteX4" fmla="*/ 9525000 w 9537700"/>
              <a:gd name="connsiteY4" fmla="*/ 446618 h 546100"/>
              <a:gd name="connsiteX5" fmla="*/ 9438220 w 9537700"/>
              <a:gd name="connsiteY5" fmla="*/ 533400 h 546100"/>
              <a:gd name="connsiteX6" fmla="*/ 99479 w 9537700"/>
              <a:gd name="connsiteY6" fmla="*/ 533400 h 546100"/>
              <a:gd name="connsiteX7" fmla="*/ 12700 w 9537700"/>
              <a:gd name="connsiteY7" fmla="*/ 446618 h 546100"/>
              <a:gd name="connsiteX8" fmla="*/ 12700 w 9537700"/>
              <a:gd name="connsiteY8" fmla="*/ 99481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7700" h="546100">
                <a:moveTo>
                  <a:pt x="12700" y="99481"/>
                </a:moveTo>
                <a:cubicBezTo>
                  <a:pt x="12700" y="51553"/>
                  <a:pt x="51552" y="12700"/>
                  <a:pt x="99479" y="12700"/>
                </a:cubicBezTo>
                <a:lnTo>
                  <a:pt x="9438220" y="12700"/>
                </a:lnTo>
                <a:cubicBezTo>
                  <a:pt x="9486147" y="12700"/>
                  <a:pt x="9525000" y="51553"/>
                  <a:pt x="9525000" y="99481"/>
                </a:cubicBezTo>
                <a:lnTo>
                  <a:pt x="9525000" y="446618"/>
                </a:lnTo>
                <a:cubicBezTo>
                  <a:pt x="9525000" y="494546"/>
                  <a:pt x="9486147" y="533400"/>
                  <a:pt x="9438220" y="533400"/>
                </a:cubicBezTo>
                <a:lnTo>
                  <a:pt x="99479" y="533400"/>
                </a:lnTo>
                <a:cubicBezTo>
                  <a:pt x="51552" y="533400"/>
                  <a:pt x="12700" y="494546"/>
                  <a:pt x="12700" y="446618"/>
                </a:cubicBezTo>
                <a:lnTo>
                  <a:pt x="12700" y="9948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7500" y="2984500"/>
            <a:ext cx="9512300" cy="520700"/>
          </a:xfrm>
          <a:custGeom>
            <a:avLst/>
            <a:gdLst>
              <a:gd name="connsiteX0" fmla="*/ 0 w 9512300"/>
              <a:gd name="connsiteY0" fmla="*/ 86781 h 520700"/>
              <a:gd name="connsiteX1" fmla="*/ 86779 w 9512300"/>
              <a:gd name="connsiteY1" fmla="*/ 0 h 520700"/>
              <a:gd name="connsiteX2" fmla="*/ 9425519 w 9512300"/>
              <a:gd name="connsiteY2" fmla="*/ 0 h 520700"/>
              <a:gd name="connsiteX3" fmla="*/ 9512300 w 9512300"/>
              <a:gd name="connsiteY3" fmla="*/ 86781 h 520700"/>
              <a:gd name="connsiteX4" fmla="*/ 9512300 w 9512300"/>
              <a:gd name="connsiteY4" fmla="*/ 433918 h 520700"/>
              <a:gd name="connsiteX5" fmla="*/ 9425519 w 9512300"/>
              <a:gd name="connsiteY5" fmla="*/ 520700 h 520700"/>
              <a:gd name="connsiteX6" fmla="*/ 86779 w 9512300"/>
              <a:gd name="connsiteY6" fmla="*/ 520700 h 520700"/>
              <a:gd name="connsiteX7" fmla="*/ 0 w 9512300"/>
              <a:gd name="connsiteY7" fmla="*/ 433918 h 520700"/>
              <a:gd name="connsiteX8" fmla="*/ 0 w 9512300"/>
              <a:gd name="connsiteY8" fmla="*/ 86781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12300" h="520700">
                <a:moveTo>
                  <a:pt x="0" y="86781"/>
                </a:moveTo>
                <a:cubicBezTo>
                  <a:pt x="0" y="38853"/>
                  <a:pt x="38852" y="0"/>
                  <a:pt x="86779" y="0"/>
                </a:cubicBezTo>
                <a:lnTo>
                  <a:pt x="9425519" y="0"/>
                </a:lnTo>
                <a:cubicBezTo>
                  <a:pt x="9473446" y="0"/>
                  <a:pt x="9512300" y="38853"/>
                  <a:pt x="9512300" y="86781"/>
                </a:cubicBezTo>
                <a:lnTo>
                  <a:pt x="9512300" y="433918"/>
                </a:lnTo>
                <a:cubicBezTo>
                  <a:pt x="9512300" y="481846"/>
                  <a:pt x="9473446" y="520700"/>
                  <a:pt x="9425519" y="520700"/>
                </a:cubicBezTo>
                <a:lnTo>
                  <a:pt x="86779" y="520700"/>
                </a:lnTo>
                <a:cubicBezTo>
                  <a:pt x="38852" y="520700"/>
                  <a:pt x="0" y="481846"/>
                  <a:pt x="0" y="433918"/>
                </a:cubicBezTo>
                <a:lnTo>
                  <a:pt x="0" y="86781"/>
                </a:lnTo>
              </a:path>
            </a:pathLst>
          </a:custGeom>
          <a:solidFill>
            <a:srgbClr val="5EAF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4800" y="2971800"/>
            <a:ext cx="9537700" cy="546100"/>
          </a:xfrm>
          <a:custGeom>
            <a:avLst/>
            <a:gdLst>
              <a:gd name="connsiteX0" fmla="*/ 12700 w 9537700"/>
              <a:gd name="connsiteY0" fmla="*/ 99481 h 546100"/>
              <a:gd name="connsiteX1" fmla="*/ 99479 w 9537700"/>
              <a:gd name="connsiteY1" fmla="*/ 12700 h 546100"/>
              <a:gd name="connsiteX2" fmla="*/ 9438220 w 9537700"/>
              <a:gd name="connsiteY2" fmla="*/ 12700 h 546100"/>
              <a:gd name="connsiteX3" fmla="*/ 9525000 w 9537700"/>
              <a:gd name="connsiteY3" fmla="*/ 99481 h 546100"/>
              <a:gd name="connsiteX4" fmla="*/ 9525000 w 9537700"/>
              <a:gd name="connsiteY4" fmla="*/ 446618 h 546100"/>
              <a:gd name="connsiteX5" fmla="*/ 9438220 w 9537700"/>
              <a:gd name="connsiteY5" fmla="*/ 533400 h 546100"/>
              <a:gd name="connsiteX6" fmla="*/ 99479 w 9537700"/>
              <a:gd name="connsiteY6" fmla="*/ 533400 h 546100"/>
              <a:gd name="connsiteX7" fmla="*/ 12700 w 9537700"/>
              <a:gd name="connsiteY7" fmla="*/ 446618 h 546100"/>
              <a:gd name="connsiteX8" fmla="*/ 12700 w 9537700"/>
              <a:gd name="connsiteY8" fmla="*/ 99481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7700" h="546100">
                <a:moveTo>
                  <a:pt x="12700" y="99481"/>
                </a:moveTo>
                <a:cubicBezTo>
                  <a:pt x="12700" y="51553"/>
                  <a:pt x="51552" y="12700"/>
                  <a:pt x="99479" y="12700"/>
                </a:cubicBezTo>
                <a:lnTo>
                  <a:pt x="9438220" y="12700"/>
                </a:lnTo>
                <a:cubicBezTo>
                  <a:pt x="9486147" y="12700"/>
                  <a:pt x="9525000" y="51553"/>
                  <a:pt x="9525000" y="99481"/>
                </a:cubicBezTo>
                <a:lnTo>
                  <a:pt x="9525000" y="446618"/>
                </a:lnTo>
                <a:cubicBezTo>
                  <a:pt x="9525000" y="494546"/>
                  <a:pt x="9486147" y="533400"/>
                  <a:pt x="9438220" y="533400"/>
                </a:cubicBezTo>
                <a:lnTo>
                  <a:pt x="99479" y="533400"/>
                </a:lnTo>
                <a:cubicBezTo>
                  <a:pt x="51552" y="533400"/>
                  <a:pt x="12700" y="494546"/>
                  <a:pt x="12700" y="446618"/>
                </a:cubicBezTo>
                <a:lnTo>
                  <a:pt x="12700" y="9948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7500" y="3860800"/>
            <a:ext cx="9512300" cy="520700"/>
          </a:xfrm>
          <a:custGeom>
            <a:avLst/>
            <a:gdLst>
              <a:gd name="connsiteX0" fmla="*/ 0 w 9512300"/>
              <a:gd name="connsiteY0" fmla="*/ 86781 h 520700"/>
              <a:gd name="connsiteX1" fmla="*/ 86779 w 9512300"/>
              <a:gd name="connsiteY1" fmla="*/ 0 h 520700"/>
              <a:gd name="connsiteX2" fmla="*/ 9425519 w 9512300"/>
              <a:gd name="connsiteY2" fmla="*/ 0 h 520700"/>
              <a:gd name="connsiteX3" fmla="*/ 9512300 w 9512300"/>
              <a:gd name="connsiteY3" fmla="*/ 86781 h 520700"/>
              <a:gd name="connsiteX4" fmla="*/ 9512300 w 9512300"/>
              <a:gd name="connsiteY4" fmla="*/ 433918 h 520700"/>
              <a:gd name="connsiteX5" fmla="*/ 9425519 w 9512300"/>
              <a:gd name="connsiteY5" fmla="*/ 520700 h 520700"/>
              <a:gd name="connsiteX6" fmla="*/ 86779 w 9512300"/>
              <a:gd name="connsiteY6" fmla="*/ 520700 h 520700"/>
              <a:gd name="connsiteX7" fmla="*/ 0 w 9512300"/>
              <a:gd name="connsiteY7" fmla="*/ 433918 h 520700"/>
              <a:gd name="connsiteX8" fmla="*/ 0 w 9512300"/>
              <a:gd name="connsiteY8" fmla="*/ 86781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12300" h="520700">
                <a:moveTo>
                  <a:pt x="0" y="86781"/>
                </a:moveTo>
                <a:cubicBezTo>
                  <a:pt x="0" y="38853"/>
                  <a:pt x="38852" y="0"/>
                  <a:pt x="86779" y="0"/>
                </a:cubicBezTo>
                <a:lnTo>
                  <a:pt x="9425519" y="0"/>
                </a:lnTo>
                <a:cubicBezTo>
                  <a:pt x="9473446" y="0"/>
                  <a:pt x="9512300" y="38853"/>
                  <a:pt x="9512300" y="86781"/>
                </a:cubicBezTo>
                <a:lnTo>
                  <a:pt x="9512300" y="433918"/>
                </a:lnTo>
                <a:cubicBezTo>
                  <a:pt x="9512300" y="481846"/>
                  <a:pt x="9473446" y="520700"/>
                  <a:pt x="9425519" y="520700"/>
                </a:cubicBezTo>
                <a:lnTo>
                  <a:pt x="86779" y="520700"/>
                </a:lnTo>
                <a:cubicBezTo>
                  <a:pt x="38852" y="520700"/>
                  <a:pt x="0" y="481846"/>
                  <a:pt x="0" y="433918"/>
                </a:cubicBezTo>
                <a:lnTo>
                  <a:pt x="0" y="86781"/>
                </a:lnTo>
              </a:path>
            </a:pathLst>
          </a:custGeom>
          <a:solidFill>
            <a:srgbClr val="617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04800" y="3848100"/>
            <a:ext cx="9537700" cy="546100"/>
          </a:xfrm>
          <a:custGeom>
            <a:avLst/>
            <a:gdLst>
              <a:gd name="connsiteX0" fmla="*/ 12700 w 9537700"/>
              <a:gd name="connsiteY0" fmla="*/ 99481 h 546100"/>
              <a:gd name="connsiteX1" fmla="*/ 99479 w 9537700"/>
              <a:gd name="connsiteY1" fmla="*/ 12700 h 546100"/>
              <a:gd name="connsiteX2" fmla="*/ 9438220 w 9537700"/>
              <a:gd name="connsiteY2" fmla="*/ 12700 h 546100"/>
              <a:gd name="connsiteX3" fmla="*/ 9525000 w 9537700"/>
              <a:gd name="connsiteY3" fmla="*/ 99481 h 546100"/>
              <a:gd name="connsiteX4" fmla="*/ 9525000 w 9537700"/>
              <a:gd name="connsiteY4" fmla="*/ 446618 h 546100"/>
              <a:gd name="connsiteX5" fmla="*/ 9438220 w 9537700"/>
              <a:gd name="connsiteY5" fmla="*/ 533400 h 546100"/>
              <a:gd name="connsiteX6" fmla="*/ 99479 w 9537700"/>
              <a:gd name="connsiteY6" fmla="*/ 533400 h 546100"/>
              <a:gd name="connsiteX7" fmla="*/ 12700 w 9537700"/>
              <a:gd name="connsiteY7" fmla="*/ 446618 h 546100"/>
              <a:gd name="connsiteX8" fmla="*/ 12700 w 9537700"/>
              <a:gd name="connsiteY8" fmla="*/ 99481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7700" h="546100">
                <a:moveTo>
                  <a:pt x="12700" y="99481"/>
                </a:moveTo>
                <a:cubicBezTo>
                  <a:pt x="12700" y="51553"/>
                  <a:pt x="51552" y="12700"/>
                  <a:pt x="99479" y="12700"/>
                </a:cubicBezTo>
                <a:lnTo>
                  <a:pt x="9438220" y="12700"/>
                </a:lnTo>
                <a:cubicBezTo>
                  <a:pt x="9486147" y="12700"/>
                  <a:pt x="9525000" y="51553"/>
                  <a:pt x="9525000" y="99481"/>
                </a:cubicBezTo>
                <a:lnTo>
                  <a:pt x="9525000" y="446618"/>
                </a:lnTo>
                <a:cubicBezTo>
                  <a:pt x="9525000" y="494546"/>
                  <a:pt x="9486147" y="533400"/>
                  <a:pt x="9438220" y="533400"/>
                </a:cubicBezTo>
                <a:lnTo>
                  <a:pt x="99479" y="533400"/>
                </a:lnTo>
                <a:cubicBezTo>
                  <a:pt x="51552" y="533400"/>
                  <a:pt x="12700" y="494546"/>
                  <a:pt x="12700" y="446618"/>
                </a:cubicBezTo>
                <a:lnTo>
                  <a:pt x="12700" y="9948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17500" y="4737100"/>
            <a:ext cx="9512300" cy="520700"/>
          </a:xfrm>
          <a:custGeom>
            <a:avLst/>
            <a:gdLst>
              <a:gd name="connsiteX0" fmla="*/ 0 w 9512300"/>
              <a:gd name="connsiteY0" fmla="*/ 86781 h 520700"/>
              <a:gd name="connsiteX1" fmla="*/ 86779 w 9512300"/>
              <a:gd name="connsiteY1" fmla="*/ 0 h 520700"/>
              <a:gd name="connsiteX2" fmla="*/ 9425519 w 9512300"/>
              <a:gd name="connsiteY2" fmla="*/ 0 h 520700"/>
              <a:gd name="connsiteX3" fmla="*/ 9512300 w 9512300"/>
              <a:gd name="connsiteY3" fmla="*/ 86781 h 520700"/>
              <a:gd name="connsiteX4" fmla="*/ 9512300 w 9512300"/>
              <a:gd name="connsiteY4" fmla="*/ 433918 h 520700"/>
              <a:gd name="connsiteX5" fmla="*/ 9425519 w 9512300"/>
              <a:gd name="connsiteY5" fmla="*/ 520700 h 520700"/>
              <a:gd name="connsiteX6" fmla="*/ 86779 w 9512300"/>
              <a:gd name="connsiteY6" fmla="*/ 520700 h 520700"/>
              <a:gd name="connsiteX7" fmla="*/ 0 w 9512300"/>
              <a:gd name="connsiteY7" fmla="*/ 433918 h 520700"/>
              <a:gd name="connsiteX8" fmla="*/ 0 w 9512300"/>
              <a:gd name="connsiteY8" fmla="*/ 86781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12300" h="520700">
                <a:moveTo>
                  <a:pt x="0" y="86781"/>
                </a:moveTo>
                <a:cubicBezTo>
                  <a:pt x="0" y="38853"/>
                  <a:pt x="38852" y="0"/>
                  <a:pt x="86779" y="0"/>
                </a:cubicBezTo>
                <a:lnTo>
                  <a:pt x="9425519" y="0"/>
                </a:lnTo>
                <a:cubicBezTo>
                  <a:pt x="9473446" y="0"/>
                  <a:pt x="9512300" y="38853"/>
                  <a:pt x="9512300" y="86781"/>
                </a:cubicBezTo>
                <a:lnTo>
                  <a:pt x="9512300" y="433918"/>
                </a:lnTo>
                <a:cubicBezTo>
                  <a:pt x="9512300" y="481846"/>
                  <a:pt x="9473446" y="520700"/>
                  <a:pt x="9425519" y="520700"/>
                </a:cubicBezTo>
                <a:lnTo>
                  <a:pt x="86779" y="520700"/>
                </a:lnTo>
                <a:cubicBezTo>
                  <a:pt x="38852" y="520700"/>
                  <a:pt x="0" y="481846"/>
                  <a:pt x="0" y="433918"/>
                </a:cubicBezTo>
                <a:lnTo>
                  <a:pt x="0" y="86781"/>
                </a:lnTo>
              </a:path>
            </a:pathLst>
          </a:custGeom>
          <a:solidFill>
            <a:srgbClr val="8064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04800" y="4724400"/>
            <a:ext cx="9537700" cy="546100"/>
          </a:xfrm>
          <a:custGeom>
            <a:avLst/>
            <a:gdLst>
              <a:gd name="connsiteX0" fmla="*/ 12700 w 9537700"/>
              <a:gd name="connsiteY0" fmla="*/ 99481 h 546100"/>
              <a:gd name="connsiteX1" fmla="*/ 99479 w 9537700"/>
              <a:gd name="connsiteY1" fmla="*/ 12700 h 546100"/>
              <a:gd name="connsiteX2" fmla="*/ 9438220 w 9537700"/>
              <a:gd name="connsiteY2" fmla="*/ 12700 h 546100"/>
              <a:gd name="connsiteX3" fmla="*/ 9525000 w 9537700"/>
              <a:gd name="connsiteY3" fmla="*/ 99481 h 546100"/>
              <a:gd name="connsiteX4" fmla="*/ 9525000 w 9537700"/>
              <a:gd name="connsiteY4" fmla="*/ 446618 h 546100"/>
              <a:gd name="connsiteX5" fmla="*/ 9438220 w 9537700"/>
              <a:gd name="connsiteY5" fmla="*/ 533400 h 546100"/>
              <a:gd name="connsiteX6" fmla="*/ 99479 w 9537700"/>
              <a:gd name="connsiteY6" fmla="*/ 533400 h 546100"/>
              <a:gd name="connsiteX7" fmla="*/ 12700 w 9537700"/>
              <a:gd name="connsiteY7" fmla="*/ 446618 h 546100"/>
              <a:gd name="connsiteX8" fmla="*/ 12700 w 9537700"/>
              <a:gd name="connsiteY8" fmla="*/ 99481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7700" h="546100">
                <a:moveTo>
                  <a:pt x="12700" y="99481"/>
                </a:moveTo>
                <a:cubicBezTo>
                  <a:pt x="12700" y="51553"/>
                  <a:pt x="51552" y="12700"/>
                  <a:pt x="99479" y="12700"/>
                </a:cubicBezTo>
                <a:lnTo>
                  <a:pt x="9438220" y="12700"/>
                </a:lnTo>
                <a:cubicBezTo>
                  <a:pt x="9486147" y="12700"/>
                  <a:pt x="9525000" y="51553"/>
                  <a:pt x="9525000" y="99481"/>
                </a:cubicBezTo>
                <a:lnTo>
                  <a:pt x="9525000" y="446618"/>
                </a:lnTo>
                <a:cubicBezTo>
                  <a:pt x="9525000" y="494546"/>
                  <a:pt x="9486147" y="533400"/>
                  <a:pt x="9438220" y="533400"/>
                </a:cubicBezTo>
                <a:lnTo>
                  <a:pt x="99479" y="533400"/>
                </a:lnTo>
                <a:cubicBezTo>
                  <a:pt x="51552" y="533400"/>
                  <a:pt x="12700" y="494546"/>
                  <a:pt x="12700" y="446618"/>
                </a:cubicBezTo>
                <a:lnTo>
                  <a:pt x="12700" y="9948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21900" y="6172200"/>
            <a:ext cx="101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31800" y="317500"/>
            <a:ext cx="3632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3200" dirty="0" smtClean="0">
                <a:solidFill>
                  <a:srgbClr val="F20090"/>
                </a:solidFill>
                <a:latin typeface="MS Mincho" pitchFamily="18" charset="0"/>
                <a:cs typeface="MS Mincho" pitchFamily="18" charset="0"/>
              </a:rPr>
              <a:t>：系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统管理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19100" y="1092200"/>
            <a:ext cx="2971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扩展性：引入</a:t>
            </a:r>
            <a:r>
              <a:rPr lang="en-US" altLang="zh-CN" sz="21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Pacemaker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09600" y="1549400"/>
            <a:ext cx="2882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记录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worker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心跳，避免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ZK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瓶颈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可以支持几千个节点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19100" y="2209800"/>
            <a:ext cx="2413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可靠性：</a:t>
            </a:r>
            <a:r>
              <a:rPr lang="en-US" altLang="zh-CN" sz="21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Nimbus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09600" y="2654300"/>
            <a:ext cx="480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多个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nimbus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可以随时加入或退出，会自动选举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19100" y="3086100"/>
            <a:ext cx="3263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自动反压（</a:t>
            </a:r>
            <a:r>
              <a:rPr lang="en-US" altLang="zh-CN" sz="21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Backpressure</a:t>
            </a:r>
            <a:r>
              <a:rPr lang="en-US" altLang="zh-CN" sz="21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）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09600" y="3530600"/>
            <a:ext cx="5118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根据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确定高低水位，自动让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Spout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限流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19100" y="3962400"/>
            <a:ext cx="3251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ResourceAware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Scheduler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09600" y="4406900"/>
            <a:ext cx="1625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根据内存和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19100" y="4851400"/>
            <a:ext cx="1600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1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长期运行支持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09600" y="5283200"/>
            <a:ext cx="133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动态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级别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09600" y="5588000"/>
            <a:ext cx="4343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分布式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查询：查询一个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topology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的所有日志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动态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1800" y="317500"/>
            <a:ext cx="1016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Heron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57200" y="1270000"/>
            <a:ext cx="9779000" cy="529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96647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特性：</a:t>
            </a:r>
          </a:p>
          <a:p>
            <a:pPr>
              <a:lnSpc>
                <a:spcPts val="3600"/>
              </a:lnSpc>
              <a:tabLst>
                <a:tab pos="96647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兼容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</a:p>
          <a:p>
            <a:pPr>
              <a:lnSpc>
                <a:spcPts val="3400"/>
              </a:lnSpc>
              <a:tabLst>
                <a:tab pos="96647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更好的性能</a:t>
            </a:r>
          </a:p>
          <a:p>
            <a:pPr>
              <a:lnSpc>
                <a:spcPts val="3400"/>
              </a:lnSpc>
              <a:tabLst>
                <a:tab pos="96647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更好的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扩展性</a:t>
            </a:r>
          </a:p>
          <a:p>
            <a:pPr>
              <a:lnSpc>
                <a:spcPts val="3500"/>
              </a:lnSpc>
              <a:tabLst>
                <a:tab pos="96647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更好的可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调试性和Profiling</a:t>
            </a:r>
          </a:p>
          <a:p>
            <a:pPr>
              <a:lnSpc>
                <a:spcPts val="3300"/>
              </a:lnSpc>
              <a:tabLst>
                <a:tab pos="96647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反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压</a:t>
            </a:r>
          </a:p>
          <a:p>
            <a:pPr>
              <a:lnSpc>
                <a:spcPts val="3500"/>
              </a:lnSpc>
              <a:tabLst>
                <a:tab pos="96647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方便部署和管理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6647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标：更好的Storm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，支持大集群（几千台）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6647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607300" y="419100"/>
            <a:ext cx="22479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2016年5月26日正式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宣布open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7500" y="1231900"/>
            <a:ext cx="9436100" cy="444500"/>
          </a:xfrm>
          <a:custGeom>
            <a:avLst/>
            <a:gdLst>
              <a:gd name="connsiteX0" fmla="*/ 0 w 9436100"/>
              <a:gd name="connsiteY0" fmla="*/ 74082 h 444500"/>
              <a:gd name="connsiteX1" fmla="*/ 74083 w 9436100"/>
              <a:gd name="connsiteY1" fmla="*/ 0 h 444500"/>
              <a:gd name="connsiteX2" fmla="*/ 9362016 w 9436100"/>
              <a:gd name="connsiteY2" fmla="*/ 0 h 444500"/>
              <a:gd name="connsiteX3" fmla="*/ 9436100 w 9436100"/>
              <a:gd name="connsiteY3" fmla="*/ 74082 h 444500"/>
              <a:gd name="connsiteX4" fmla="*/ 9436100 w 9436100"/>
              <a:gd name="connsiteY4" fmla="*/ 370417 h 444500"/>
              <a:gd name="connsiteX5" fmla="*/ 9362016 w 9436100"/>
              <a:gd name="connsiteY5" fmla="*/ 444500 h 444500"/>
              <a:gd name="connsiteX6" fmla="*/ 74083 w 9436100"/>
              <a:gd name="connsiteY6" fmla="*/ 444500 h 444500"/>
              <a:gd name="connsiteX7" fmla="*/ 0 w 9436100"/>
              <a:gd name="connsiteY7" fmla="*/ 370417 h 444500"/>
              <a:gd name="connsiteX8" fmla="*/ 0 w 9436100"/>
              <a:gd name="connsiteY8" fmla="*/ 74082 h 444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44500">
                <a:moveTo>
                  <a:pt x="0" y="74082"/>
                </a:moveTo>
                <a:cubicBezTo>
                  <a:pt x="0" y="33168"/>
                  <a:pt x="33168" y="0"/>
                  <a:pt x="74083" y="0"/>
                </a:cubicBezTo>
                <a:lnTo>
                  <a:pt x="9362016" y="0"/>
                </a:lnTo>
                <a:cubicBezTo>
                  <a:pt x="9402933" y="0"/>
                  <a:pt x="9436100" y="33168"/>
                  <a:pt x="9436100" y="74082"/>
                </a:cubicBezTo>
                <a:lnTo>
                  <a:pt x="9436100" y="370417"/>
                </a:lnTo>
                <a:cubicBezTo>
                  <a:pt x="9436100" y="411331"/>
                  <a:pt x="9402933" y="444500"/>
                  <a:pt x="9362016" y="444500"/>
                </a:cubicBezTo>
                <a:lnTo>
                  <a:pt x="74083" y="444500"/>
                </a:lnTo>
                <a:cubicBezTo>
                  <a:pt x="33168" y="444500"/>
                  <a:pt x="0" y="411331"/>
                  <a:pt x="0" y="370417"/>
                </a:cubicBezTo>
                <a:lnTo>
                  <a:pt x="0" y="74082"/>
                </a:lnTo>
              </a:path>
            </a:pathLst>
          </a:custGeom>
          <a:solidFill>
            <a:srgbClr val="9BBB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1219200"/>
            <a:ext cx="9461500" cy="469900"/>
          </a:xfrm>
          <a:custGeom>
            <a:avLst/>
            <a:gdLst>
              <a:gd name="connsiteX0" fmla="*/ 12700 w 9461500"/>
              <a:gd name="connsiteY0" fmla="*/ 86783 h 469900"/>
              <a:gd name="connsiteX1" fmla="*/ 86783 w 9461500"/>
              <a:gd name="connsiteY1" fmla="*/ 12700 h 469900"/>
              <a:gd name="connsiteX2" fmla="*/ 9374716 w 9461500"/>
              <a:gd name="connsiteY2" fmla="*/ 12700 h 469900"/>
              <a:gd name="connsiteX3" fmla="*/ 9448800 w 9461500"/>
              <a:gd name="connsiteY3" fmla="*/ 86783 h 469900"/>
              <a:gd name="connsiteX4" fmla="*/ 9448800 w 9461500"/>
              <a:gd name="connsiteY4" fmla="*/ 383116 h 469900"/>
              <a:gd name="connsiteX5" fmla="*/ 9374716 w 9461500"/>
              <a:gd name="connsiteY5" fmla="*/ 457200 h 469900"/>
              <a:gd name="connsiteX6" fmla="*/ 86783 w 9461500"/>
              <a:gd name="connsiteY6" fmla="*/ 457200 h 469900"/>
              <a:gd name="connsiteX7" fmla="*/ 12700 w 9461500"/>
              <a:gd name="connsiteY7" fmla="*/ 383116 h 469900"/>
              <a:gd name="connsiteX8" fmla="*/ 12700 w 9461500"/>
              <a:gd name="connsiteY8" fmla="*/ 86783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469900">
                <a:moveTo>
                  <a:pt x="12700" y="86783"/>
                </a:moveTo>
                <a:cubicBezTo>
                  <a:pt x="12700" y="45868"/>
                  <a:pt x="45868" y="12700"/>
                  <a:pt x="86783" y="12700"/>
                </a:cubicBezTo>
                <a:lnTo>
                  <a:pt x="9374716" y="12700"/>
                </a:lnTo>
                <a:cubicBezTo>
                  <a:pt x="9415632" y="12700"/>
                  <a:pt x="9448800" y="45868"/>
                  <a:pt x="9448800" y="86783"/>
                </a:cubicBezTo>
                <a:lnTo>
                  <a:pt x="9448800" y="383116"/>
                </a:lnTo>
                <a:cubicBezTo>
                  <a:pt x="9448800" y="424031"/>
                  <a:pt x="9415632" y="457200"/>
                  <a:pt x="9374716" y="457200"/>
                </a:cubicBezTo>
                <a:lnTo>
                  <a:pt x="86783" y="457200"/>
                </a:lnTo>
                <a:cubicBezTo>
                  <a:pt x="45868" y="457200"/>
                  <a:pt x="12700" y="424031"/>
                  <a:pt x="12700" y="383116"/>
                </a:cubicBezTo>
                <a:lnTo>
                  <a:pt x="12700" y="8678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7500" y="2628900"/>
            <a:ext cx="9436100" cy="431800"/>
          </a:xfrm>
          <a:custGeom>
            <a:avLst/>
            <a:gdLst>
              <a:gd name="connsiteX0" fmla="*/ 0 w 9436100"/>
              <a:gd name="connsiteY0" fmla="*/ 71968 h 431800"/>
              <a:gd name="connsiteX1" fmla="*/ 71967 w 9436100"/>
              <a:gd name="connsiteY1" fmla="*/ 0 h 431800"/>
              <a:gd name="connsiteX2" fmla="*/ 9364133 w 9436100"/>
              <a:gd name="connsiteY2" fmla="*/ 0 h 431800"/>
              <a:gd name="connsiteX3" fmla="*/ 9436100 w 9436100"/>
              <a:gd name="connsiteY3" fmla="*/ 71968 h 431800"/>
              <a:gd name="connsiteX4" fmla="*/ 9436100 w 9436100"/>
              <a:gd name="connsiteY4" fmla="*/ 359831 h 431800"/>
              <a:gd name="connsiteX5" fmla="*/ 9364133 w 9436100"/>
              <a:gd name="connsiteY5" fmla="*/ 431800 h 431800"/>
              <a:gd name="connsiteX6" fmla="*/ 71967 w 9436100"/>
              <a:gd name="connsiteY6" fmla="*/ 431800 h 431800"/>
              <a:gd name="connsiteX7" fmla="*/ 0 w 9436100"/>
              <a:gd name="connsiteY7" fmla="*/ 359831 h 431800"/>
              <a:gd name="connsiteX8" fmla="*/ 0 w 9436100"/>
              <a:gd name="connsiteY8" fmla="*/ 7196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31800">
                <a:moveTo>
                  <a:pt x="0" y="71968"/>
                </a:moveTo>
                <a:cubicBezTo>
                  <a:pt x="0" y="32221"/>
                  <a:pt x="32221" y="0"/>
                  <a:pt x="71967" y="0"/>
                </a:cubicBezTo>
                <a:lnTo>
                  <a:pt x="9364133" y="0"/>
                </a:lnTo>
                <a:cubicBezTo>
                  <a:pt x="9403880" y="0"/>
                  <a:pt x="9436100" y="32221"/>
                  <a:pt x="9436100" y="71968"/>
                </a:cubicBezTo>
                <a:lnTo>
                  <a:pt x="9436100" y="359831"/>
                </a:lnTo>
                <a:cubicBezTo>
                  <a:pt x="9436100" y="399578"/>
                  <a:pt x="9403880" y="431800"/>
                  <a:pt x="9364133" y="431800"/>
                </a:cubicBezTo>
                <a:lnTo>
                  <a:pt x="71967" y="431800"/>
                </a:lnTo>
                <a:cubicBezTo>
                  <a:pt x="32221" y="431800"/>
                  <a:pt x="0" y="399578"/>
                  <a:pt x="0" y="359831"/>
                </a:cubicBezTo>
                <a:lnTo>
                  <a:pt x="0" y="71968"/>
                </a:lnTo>
              </a:path>
            </a:pathLst>
          </a:custGeom>
          <a:solidFill>
            <a:srgbClr val="5CB5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4800" y="2616200"/>
            <a:ext cx="9461500" cy="457200"/>
          </a:xfrm>
          <a:custGeom>
            <a:avLst/>
            <a:gdLst>
              <a:gd name="connsiteX0" fmla="*/ 12700 w 9461500"/>
              <a:gd name="connsiteY0" fmla="*/ 84668 h 457200"/>
              <a:gd name="connsiteX1" fmla="*/ 84667 w 9461500"/>
              <a:gd name="connsiteY1" fmla="*/ 12700 h 457200"/>
              <a:gd name="connsiteX2" fmla="*/ 9376832 w 9461500"/>
              <a:gd name="connsiteY2" fmla="*/ 12700 h 457200"/>
              <a:gd name="connsiteX3" fmla="*/ 9448800 w 9461500"/>
              <a:gd name="connsiteY3" fmla="*/ 84668 h 457200"/>
              <a:gd name="connsiteX4" fmla="*/ 9448800 w 9461500"/>
              <a:gd name="connsiteY4" fmla="*/ 372531 h 457200"/>
              <a:gd name="connsiteX5" fmla="*/ 9376832 w 9461500"/>
              <a:gd name="connsiteY5" fmla="*/ 444500 h 457200"/>
              <a:gd name="connsiteX6" fmla="*/ 84667 w 9461500"/>
              <a:gd name="connsiteY6" fmla="*/ 444500 h 457200"/>
              <a:gd name="connsiteX7" fmla="*/ 12700 w 9461500"/>
              <a:gd name="connsiteY7" fmla="*/ 372531 h 457200"/>
              <a:gd name="connsiteX8" fmla="*/ 12700 w 9461500"/>
              <a:gd name="connsiteY8" fmla="*/ 84668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457200">
                <a:moveTo>
                  <a:pt x="12700" y="84668"/>
                </a:moveTo>
                <a:cubicBezTo>
                  <a:pt x="12700" y="44921"/>
                  <a:pt x="44921" y="12700"/>
                  <a:pt x="84667" y="12700"/>
                </a:cubicBezTo>
                <a:lnTo>
                  <a:pt x="9376832" y="12700"/>
                </a:lnTo>
                <a:cubicBezTo>
                  <a:pt x="9416579" y="12700"/>
                  <a:pt x="9448800" y="44921"/>
                  <a:pt x="9448800" y="84668"/>
                </a:cubicBezTo>
                <a:lnTo>
                  <a:pt x="9448800" y="372531"/>
                </a:lnTo>
                <a:cubicBezTo>
                  <a:pt x="9448800" y="412278"/>
                  <a:pt x="9416579" y="444500"/>
                  <a:pt x="9376832" y="444500"/>
                </a:cubicBezTo>
                <a:lnTo>
                  <a:pt x="84667" y="444500"/>
                </a:lnTo>
                <a:cubicBezTo>
                  <a:pt x="44921" y="444500"/>
                  <a:pt x="12700" y="412278"/>
                  <a:pt x="12700" y="372531"/>
                </a:cubicBezTo>
                <a:lnTo>
                  <a:pt x="12700" y="8466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7500" y="3340100"/>
            <a:ext cx="9436100" cy="431800"/>
          </a:xfrm>
          <a:custGeom>
            <a:avLst/>
            <a:gdLst>
              <a:gd name="connsiteX0" fmla="*/ 0 w 9436100"/>
              <a:gd name="connsiteY0" fmla="*/ 71968 h 431800"/>
              <a:gd name="connsiteX1" fmla="*/ 71967 w 9436100"/>
              <a:gd name="connsiteY1" fmla="*/ 0 h 431800"/>
              <a:gd name="connsiteX2" fmla="*/ 9364133 w 9436100"/>
              <a:gd name="connsiteY2" fmla="*/ 0 h 431800"/>
              <a:gd name="connsiteX3" fmla="*/ 9436100 w 9436100"/>
              <a:gd name="connsiteY3" fmla="*/ 71968 h 431800"/>
              <a:gd name="connsiteX4" fmla="*/ 9436100 w 9436100"/>
              <a:gd name="connsiteY4" fmla="*/ 359831 h 431800"/>
              <a:gd name="connsiteX5" fmla="*/ 9364133 w 9436100"/>
              <a:gd name="connsiteY5" fmla="*/ 431800 h 431800"/>
              <a:gd name="connsiteX6" fmla="*/ 71967 w 9436100"/>
              <a:gd name="connsiteY6" fmla="*/ 431800 h 431800"/>
              <a:gd name="connsiteX7" fmla="*/ 0 w 9436100"/>
              <a:gd name="connsiteY7" fmla="*/ 359831 h 431800"/>
              <a:gd name="connsiteX8" fmla="*/ 0 w 9436100"/>
              <a:gd name="connsiteY8" fmla="*/ 7196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31800">
                <a:moveTo>
                  <a:pt x="0" y="71968"/>
                </a:moveTo>
                <a:cubicBezTo>
                  <a:pt x="0" y="32221"/>
                  <a:pt x="32221" y="0"/>
                  <a:pt x="71967" y="0"/>
                </a:cubicBezTo>
                <a:lnTo>
                  <a:pt x="9364133" y="0"/>
                </a:lnTo>
                <a:cubicBezTo>
                  <a:pt x="9403880" y="0"/>
                  <a:pt x="9436100" y="32221"/>
                  <a:pt x="9436100" y="71968"/>
                </a:cubicBezTo>
                <a:lnTo>
                  <a:pt x="9436100" y="359831"/>
                </a:lnTo>
                <a:cubicBezTo>
                  <a:pt x="9436100" y="399578"/>
                  <a:pt x="9403880" y="431800"/>
                  <a:pt x="9364133" y="431800"/>
                </a:cubicBezTo>
                <a:lnTo>
                  <a:pt x="71967" y="431800"/>
                </a:lnTo>
                <a:cubicBezTo>
                  <a:pt x="32221" y="431800"/>
                  <a:pt x="0" y="399578"/>
                  <a:pt x="0" y="359831"/>
                </a:cubicBezTo>
                <a:lnTo>
                  <a:pt x="0" y="71968"/>
                </a:lnTo>
              </a:path>
            </a:pathLst>
          </a:custGeom>
          <a:solidFill>
            <a:srgbClr val="5EAF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4800" y="3327400"/>
            <a:ext cx="9461500" cy="457200"/>
          </a:xfrm>
          <a:custGeom>
            <a:avLst/>
            <a:gdLst>
              <a:gd name="connsiteX0" fmla="*/ 12700 w 9461500"/>
              <a:gd name="connsiteY0" fmla="*/ 84668 h 457200"/>
              <a:gd name="connsiteX1" fmla="*/ 84667 w 9461500"/>
              <a:gd name="connsiteY1" fmla="*/ 12700 h 457200"/>
              <a:gd name="connsiteX2" fmla="*/ 9376832 w 9461500"/>
              <a:gd name="connsiteY2" fmla="*/ 12700 h 457200"/>
              <a:gd name="connsiteX3" fmla="*/ 9448800 w 9461500"/>
              <a:gd name="connsiteY3" fmla="*/ 84668 h 457200"/>
              <a:gd name="connsiteX4" fmla="*/ 9448800 w 9461500"/>
              <a:gd name="connsiteY4" fmla="*/ 372531 h 457200"/>
              <a:gd name="connsiteX5" fmla="*/ 9376832 w 9461500"/>
              <a:gd name="connsiteY5" fmla="*/ 444500 h 457200"/>
              <a:gd name="connsiteX6" fmla="*/ 84667 w 9461500"/>
              <a:gd name="connsiteY6" fmla="*/ 444500 h 457200"/>
              <a:gd name="connsiteX7" fmla="*/ 12700 w 9461500"/>
              <a:gd name="connsiteY7" fmla="*/ 372531 h 457200"/>
              <a:gd name="connsiteX8" fmla="*/ 12700 w 9461500"/>
              <a:gd name="connsiteY8" fmla="*/ 84668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457200">
                <a:moveTo>
                  <a:pt x="12700" y="84668"/>
                </a:moveTo>
                <a:cubicBezTo>
                  <a:pt x="12700" y="44921"/>
                  <a:pt x="44921" y="12700"/>
                  <a:pt x="84667" y="12700"/>
                </a:cubicBezTo>
                <a:lnTo>
                  <a:pt x="9376832" y="12700"/>
                </a:lnTo>
                <a:cubicBezTo>
                  <a:pt x="9416579" y="12700"/>
                  <a:pt x="9448800" y="44921"/>
                  <a:pt x="9448800" y="84668"/>
                </a:cubicBezTo>
                <a:lnTo>
                  <a:pt x="9448800" y="372531"/>
                </a:lnTo>
                <a:cubicBezTo>
                  <a:pt x="9448800" y="412278"/>
                  <a:pt x="9416579" y="444500"/>
                  <a:pt x="9376832" y="444500"/>
                </a:cubicBezTo>
                <a:lnTo>
                  <a:pt x="84667" y="444500"/>
                </a:lnTo>
                <a:cubicBezTo>
                  <a:pt x="44921" y="444500"/>
                  <a:pt x="12700" y="412278"/>
                  <a:pt x="12700" y="372531"/>
                </a:cubicBezTo>
                <a:lnTo>
                  <a:pt x="12700" y="8466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7500" y="4051300"/>
            <a:ext cx="9436100" cy="444500"/>
          </a:xfrm>
          <a:custGeom>
            <a:avLst/>
            <a:gdLst>
              <a:gd name="connsiteX0" fmla="*/ 0 w 9436100"/>
              <a:gd name="connsiteY0" fmla="*/ 74083 h 444500"/>
              <a:gd name="connsiteX1" fmla="*/ 74083 w 9436100"/>
              <a:gd name="connsiteY1" fmla="*/ 0 h 444500"/>
              <a:gd name="connsiteX2" fmla="*/ 9362016 w 9436100"/>
              <a:gd name="connsiteY2" fmla="*/ 0 h 444500"/>
              <a:gd name="connsiteX3" fmla="*/ 9436100 w 9436100"/>
              <a:gd name="connsiteY3" fmla="*/ 74083 h 444500"/>
              <a:gd name="connsiteX4" fmla="*/ 9436100 w 9436100"/>
              <a:gd name="connsiteY4" fmla="*/ 370416 h 444500"/>
              <a:gd name="connsiteX5" fmla="*/ 9362016 w 9436100"/>
              <a:gd name="connsiteY5" fmla="*/ 444500 h 444500"/>
              <a:gd name="connsiteX6" fmla="*/ 74083 w 9436100"/>
              <a:gd name="connsiteY6" fmla="*/ 444500 h 444500"/>
              <a:gd name="connsiteX7" fmla="*/ 0 w 9436100"/>
              <a:gd name="connsiteY7" fmla="*/ 370416 h 444500"/>
              <a:gd name="connsiteX8" fmla="*/ 0 w 9436100"/>
              <a:gd name="connsiteY8" fmla="*/ 74083 h 444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44500">
                <a:moveTo>
                  <a:pt x="0" y="74083"/>
                </a:moveTo>
                <a:cubicBezTo>
                  <a:pt x="0" y="33168"/>
                  <a:pt x="33168" y="0"/>
                  <a:pt x="74083" y="0"/>
                </a:cubicBezTo>
                <a:lnTo>
                  <a:pt x="9362016" y="0"/>
                </a:lnTo>
                <a:cubicBezTo>
                  <a:pt x="9402933" y="0"/>
                  <a:pt x="9436100" y="33168"/>
                  <a:pt x="9436100" y="74083"/>
                </a:cubicBezTo>
                <a:lnTo>
                  <a:pt x="9436100" y="370416"/>
                </a:lnTo>
                <a:cubicBezTo>
                  <a:pt x="9436100" y="411331"/>
                  <a:pt x="9402933" y="444500"/>
                  <a:pt x="9362016" y="444500"/>
                </a:cubicBezTo>
                <a:lnTo>
                  <a:pt x="74083" y="444500"/>
                </a:lnTo>
                <a:cubicBezTo>
                  <a:pt x="33168" y="444500"/>
                  <a:pt x="0" y="411331"/>
                  <a:pt x="0" y="370416"/>
                </a:cubicBezTo>
                <a:lnTo>
                  <a:pt x="0" y="74083"/>
                </a:lnTo>
              </a:path>
            </a:pathLst>
          </a:custGeom>
          <a:solidFill>
            <a:srgbClr val="617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04800" y="4038600"/>
            <a:ext cx="9461500" cy="469900"/>
          </a:xfrm>
          <a:custGeom>
            <a:avLst/>
            <a:gdLst>
              <a:gd name="connsiteX0" fmla="*/ 12700 w 9461500"/>
              <a:gd name="connsiteY0" fmla="*/ 86783 h 469900"/>
              <a:gd name="connsiteX1" fmla="*/ 86783 w 9461500"/>
              <a:gd name="connsiteY1" fmla="*/ 12700 h 469900"/>
              <a:gd name="connsiteX2" fmla="*/ 9374716 w 9461500"/>
              <a:gd name="connsiteY2" fmla="*/ 12700 h 469900"/>
              <a:gd name="connsiteX3" fmla="*/ 9448800 w 9461500"/>
              <a:gd name="connsiteY3" fmla="*/ 86783 h 469900"/>
              <a:gd name="connsiteX4" fmla="*/ 9448800 w 9461500"/>
              <a:gd name="connsiteY4" fmla="*/ 383116 h 469900"/>
              <a:gd name="connsiteX5" fmla="*/ 9374716 w 9461500"/>
              <a:gd name="connsiteY5" fmla="*/ 457200 h 469900"/>
              <a:gd name="connsiteX6" fmla="*/ 86783 w 9461500"/>
              <a:gd name="connsiteY6" fmla="*/ 457200 h 469900"/>
              <a:gd name="connsiteX7" fmla="*/ 12700 w 9461500"/>
              <a:gd name="connsiteY7" fmla="*/ 383116 h 469900"/>
              <a:gd name="connsiteX8" fmla="*/ 12700 w 9461500"/>
              <a:gd name="connsiteY8" fmla="*/ 86783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469900">
                <a:moveTo>
                  <a:pt x="12700" y="86783"/>
                </a:moveTo>
                <a:cubicBezTo>
                  <a:pt x="12700" y="45868"/>
                  <a:pt x="45868" y="12700"/>
                  <a:pt x="86783" y="12700"/>
                </a:cubicBezTo>
                <a:lnTo>
                  <a:pt x="9374716" y="12700"/>
                </a:lnTo>
                <a:cubicBezTo>
                  <a:pt x="9415632" y="12700"/>
                  <a:pt x="9448800" y="45868"/>
                  <a:pt x="9448800" y="86783"/>
                </a:cubicBezTo>
                <a:lnTo>
                  <a:pt x="9448800" y="383116"/>
                </a:lnTo>
                <a:cubicBezTo>
                  <a:pt x="9448800" y="424031"/>
                  <a:pt x="9415632" y="457200"/>
                  <a:pt x="9374716" y="457200"/>
                </a:cubicBezTo>
                <a:lnTo>
                  <a:pt x="86783" y="457200"/>
                </a:lnTo>
                <a:cubicBezTo>
                  <a:pt x="45868" y="457200"/>
                  <a:pt x="12700" y="424031"/>
                  <a:pt x="12700" y="383116"/>
                </a:cubicBezTo>
                <a:lnTo>
                  <a:pt x="12700" y="8678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17500" y="5207000"/>
            <a:ext cx="9436100" cy="444500"/>
          </a:xfrm>
          <a:custGeom>
            <a:avLst/>
            <a:gdLst>
              <a:gd name="connsiteX0" fmla="*/ 0 w 9436100"/>
              <a:gd name="connsiteY0" fmla="*/ 74083 h 444500"/>
              <a:gd name="connsiteX1" fmla="*/ 74083 w 9436100"/>
              <a:gd name="connsiteY1" fmla="*/ 0 h 444500"/>
              <a:gd name="connsiteX2" fmla="*/ 9362016 w 9436100"/>
              <a:gd name="connsiteY2" fmla="*/ 0 h 444500"/>
              <a:gd name="connsiteX3" fmla="*/ 9436100 w 9436100"/>
              <a:gd name="connsiteY3" fmla="*/ 74083 h 444500"/>
              <a:gd name="connsiteX4" fmla="*/ 9436100 w 9436100"/>
              <a:gd name="connsiteY4" fmla="*/ 370416 h 444500"/>
              <a:gd name="connsiteX5" fmla="*/ 9362016 w 9436100"/>
              <a:gd name="connsiteY5" fmla="*/ 444500 h 444500"/>
              <a:gd name="connsiteX6" fmla="*/ 74083 w 9436100"/>
              <a:gd name="connsiteY6" fmla="*/ 444500 h 444500"/>
              <a:gd name="connsiteX7" fmla="*/ 0 w 9436100"/>
              <a:gd name="connsiteY7" fmla="*/ 370416 h 444500"/>
              <a:gd name="connsiteX8" fmla="*/ 0 w 9436100"/>
              <a:gd name="connsiteY8" fmla="*/ 74083 h 444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00" h="444500">
                <a:moveTo>
                  <a:pt x="0" y="74083"/>
                </a:moveTo>
                <a:cubicBezTo>
                  <a:pt x="0" y="33168"/>
                  <a:pt x="33168" y="0"/>
                  <a:pt x="74083" y="0"/>
                </a:cubicBezTo>
                <a:lnTo>
                  <a:pt x="9362016" y="0"/>
                </a:lnTo>
                <a:cubicBezTo>
                  <a:pt x="9402933" y="0"/>
                  <a:pt x="9436100" y="33168"/>
                  <a:pt x="9436100" y="74083"/>
                </a:cubicBezTo>
                <a:lnTo>
                  <a:pt x="9436100" y="370416"/>
                </a:lnTo>
                <a:cubicBezTo>
                  <a:pt x="9436100" y="411331"/>
                  <a:pt x="9402933" y="444500"/>
                  <a:pt x="9362016" y="444500"/>
                </a:cubicBezTo>
                <a:lnTo>
                  <a:pt x="74083" y="444500"/>
                </a:lnTo>
                <a:cubicBezTo>
                  <a:pt x="33168" y="444500"/>
                  <a:pt x="0" y="411331"/>
                  <a:pt x="0" y="370416"/>
                </a:cubicBezTo>
                <a:lnTo>
                  <a:pt x="0" y="74083"/>
                </a:lnTo>
              </a:path>
            </a:pathLst>
          </a:custGeom>
          <a:solidFill>
            <a:srgbClr val="8064A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04800" y="5194300"/>
            <a:ext cx="9461500" cy="469900"/>
          </a:xfrm>
          <a:custGeom>
            <a:avLst/>
            <a:gdLst>
              <a:gd name="connsiteX0" fmla="*/ 12700 w 9461500"/>
              <a:gd name="connsiteY0" fmla="*/ 86783 h 469900"/>
              <a:gd name="connsiteX1" fmla="*/ 86783 w 9461500"/>
              <a:gd name="connsiteY1" fmla="*/ 12700 h 469900"/>
              <a:gd name="connsiteX2" fmla="*/ 9374716 w 9461500"/>
              <a:gd name="connsiteY2" fmla="*/ 12700 h 469900"/>
              <a:gd name="connsiteX3" fmla="*/ 9448800 w 9461500"/>
              <a:gd name="connsiteY3" fmla="*/ 86783 h 469900"/>
              <a:gd name="connsiteX4" fmla="*/ 9448800 w 9461500"/>
              <a:gd name="connsiteY4" fmla="*/ 383116 h 469900"/>
              <a:gd name="connsiteX5" fmla="*/ 9374716 w 9461500"/>
              <a:gd name="connsiteY5" fmla="*/ 457200 h 469900"/>
              <a:gd name="connsiteX6" fmla="*/ 86783 w 9461500"/>
              <a:gd name="connsiteY6" fmla="*/ 457200 h 469900"/>
              <a:gd name="connsiteX7" fmla="*/ 12700 w 9461500"/>
              <a:gd name="connsiteY7" fmla="*/ 383116 h 469900"/>
              <a:gd name="connsiteX8" fmla="*/ 12700 w 9461500"/>
              <a:gd name="connsiteY8" fmla="*/ 86783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61500" h="469900">
                <a:moveTo>
                  <a:pt x="12700" y="86783"/>
                </a:moveTo>
                <a:cubicBezTo>
                  <a:pt x="12700" y="45868"/>
                  <a:pt x="45868" y="12700"/>
                  <a:pt x="86783" y="12700"/>
                </a:cubicBezTo>
                <a:lnTo>
                  <a:pt x="9374716" y="12700"/>
                </a:lnTo>
                <a:cubicBezTo>
                  <a:pt x="9415632" y="12700"/>
                  <a:pt x="9448800" y="45868"/>
                  <a:pt x="9448800" y="86783"/>
                </a:cubicBezTo>
                <a:lnTo>
                  <a:pt x="9448800" y="383116"/>
                </a:lnTo>
                <a:cubicBezTo>
                  <a:pt x="9448800" y="424031"/>
                  <a:pt x="9415632" y="457200"/>
                  <a:pt x="9374716" y="457200"/>
                </a:cubicBezTo>
                <a:lnTo>
                  <a:pt x="86783" y="457200"/>
                </a:lnTo>
                <a:cubicBezTo>
                  <a:pt x="45868" y="457200"/>
                  <a:pt x="12700" y="424031"/>
                  <a:pt x="12700" y="383116"/>
                </a:cubicBezTo>
                <a:lnTo>
                  <a:pt x="12700" y="8678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342900"/>
            <a:ext cx="1841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0.10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sz="17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Streams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09600" y="1714500"/>
            <a:ext cx="508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23900" y="1714500"/>
            <a:ext cx="1917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一种新的流处理平台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嵌入式库，而不是平台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两个概念：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深度整合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93700" y="2844800"/>
            <a:ext cx="9829800" cy="367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15900" algn="l"/>
                <a:tab pos="9613900" algn="l"/>
              </a:tabLst>
            </a:pPr>
            <a:r>
              <a:rPr lang="en-US" altLang="zh-CN" sz="17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机架感知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15900" algn="l"/>
                <a:tab pos="9613900" algn="l"/>
              </a:tabLst>
            </a:pPr>
            <a:r>
              <a:rPr lang="en-US" altLang="zh-CN" dirty="0" smtClean="0"/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保证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replica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跨机架，防止整个机架出问题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15900" algn="l"/>
                <a:tab pos="9613900" algn="l"/>
              </a:tabLst>
            </a:pPr>
            <a:r>
              <a:rPr lang="en-US" altLang="zh-CN" sz="17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消息时间戳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15900" algn="l"/>
                <a:tab pos="9613900" algn="l"/>
              </a:tabLst>
            </a:pPr>
            <a:r>
              <a:rPr lang="en-US" altLang="zh-CN" dirty="0" smtClean="0"/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为每个消息在加入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时自动打上时间戳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15900" algn="l"/>
                <a:tab pos="9613900" algn="l"/>
              </a:tabLst>
            </a:pPr>
            <a:r>
              <a:rPr lang="en-US" altLang="zh-CN" sz="17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</a:t>
            </a:r>
          </a:p>
          <a:p>
            <a:pPr>
              <a:lnSpc>
                <a:spcPts val="2300"/>
              </a:lnSpc>
              <a:tabLst>
                <a:tab pos="215900" algn="l"/>
                <a:tab pos="9613900" algn="l"/>
              </a:tabLst>
            </a:pPr>
            <a:r>
              <a:rPr lang="en-US" altLang="zh-CN" dirty="0" smtClean="0"/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支持配置式的创建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ETL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Pipeline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。例如，将数据写入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</a:p>
          <a:p>
            <a:pPr>
              <a:lnSpc>
                <a:spcPts val="1900"/>
              </a:lnSpc>
              <a:tabLst>
                <a:tab pos="215900" algn="l"/>
                <a:tab pos="9613900" algn="l"/>
              </a:tabLst>
            </a:pPr>
            <a:r>
              <a:rPr lang="en-US" altLang="zh-CN" dirty="0" smtClean="0"/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支持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Standalone,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YARN,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Mesos,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Kubernetes</a:t>
            </a:r>
          </a:p>
          <a:p>
            <a:pPr>
              <a:lnSpc>
                <a:spcPts val="1900"/>
              </a:lnSpc>
              <a:tabLst>
                <a:tab pos="215900" algn="l"/>
                <a:tab pos="9613900" algn="l"/>
              </a:tabLst>
            </a:pPr>
            <a:r>
              <a:rPr lang="en-US" altLang="zh-CN" dirty="0" smtClean="0"/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0.10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支持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的状态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控制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RESTfulAPI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15900" algn="l"/>
                <a:tab pos="9613900" algn="l"/>
              </a:tabLst>
            </a:pPr>
            <a:r>
              <a:rPr lang="en-US" altLang="zh-CN" sz="17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其他改进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15900" algn="l"/>
                <a:tab pos="9613900" algn="l"/>
              </a:tabLst>
            </a:pPr>
            <a:r>
              <a:rPr lang="en-US" altLang="zh-CN" dirty="0" smtClean="0"/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支持协议版本列表</a:t>
            </a:r>
          </a:p>
          <a:p>
            <a:pPr>
              <a:lnSpc>
                <a:spcPts val="1900"/>
              </a:lnSpc>
              <a:tabLst>
                <a:tab pos="215900" algn="l"/>
                <a:tab pos="9613900" algn="l"/>
              </a:tabLst>
            </a:pPr>
            <a:r>
              <a:rPr lang="en-US" altLang="zh-CN" dirty="0" smtClean="0"/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poll()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支持最大记录条数</a:t>
            </a:r>
          </a:p>
          <a:p>
            <a:pPr>
              <a:lnSpc>
                <a:spcPts val="2400"/>
              </a:lnSpc>
              <a:tabLst>
                <a:tab pos="215900" algn="l"/>
                <a:tab pos="9613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391400" y="495300"/>
            <a:ext cx="203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2016年5月24日发布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20300" y="6172200"/>
            <a:ext cx="203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495300"/>
            <a:ext cx="9817100" cy="553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0.10: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Streams</a:t>
            </a:r>
            <a:r>
              <a:rPr lang="en-US" altLang="zh-CN" sz="3200" dirty="0" smtClean="0">
                <a:solidFill>
                  <a:srgbClr val="F20090"/>
                </a:solidFill>
                <a:latin typeface="MS Mincho" pitchFamily="18" charset="0"/>
                <a:cs typeface="MS Mincho" pitchFamily="18" charset="0"/>
              </a:rPr>
              <a:t>例子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431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KStreamBuilder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KStreamBuilder();</a:t>
            </a:r>
          </a:p>
          <a:p>
            <a:pPr>
              <a:lnSpc>
                <a:spcPts val="3500"/>
              </a:lnSpc>
              <a:tabLst>
                <a:tab pos="342900" algn="l"/>
                <a:tab pos="431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KStream&lt;String,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textLines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builder.stream(…,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"TextLinesTopic");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  <a:tab pos="431800" algn="l"/>
              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KStream&lt;String,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Long&gt;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wordCounts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textLines</a:t>
            </a:r>
          </a:p>
          <a:p>
            <a:pPr>
              <a:lnSpc>
                <a:spcPts val="3500"/>
              </a:lnSpc>
              <a:tabLst>
                <a:tab pos="3429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.flatMapValues(value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Arrays.asList(value.split("\\W+")))</a:t>
            </a:r>
          </a:p>
          <a:p>
            <a:pPr>
              <a:lnSpc>
                <a:spcPts val="3400"/>
              </a:lnSpc>
              <a:tabLst>
                <a:tab pos="3429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.map((key,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vaue)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KeyValue&lt;&gt;(value,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value))</a:t>
            </a:r>
          </a:p>
          <a:p>
            <a:pPr>
              <a:lnSpc>
                <a:spcPts val="3500"/>
              </a:lnSpc>
              <a:tabLst>
                <a:tab pos="3429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.countByKey("Counts")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.toStream();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  <a:tab pos="431800" algn="l"/>
              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wordCounts.to("WordsWithCountsTopic",…);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  <a:tab pos="431800" algn="l"/>
              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KafkaStreams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streams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KafkaSteams(builder,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config);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5956300"/>
            <a:ext cx="2044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streams.start();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10287000" cy="6858000"/>
          </a:xfrm>
          <a:custGeom>
            <a:avLst/>
            <a:gdLst>
              <a:gd name="connsiteX0" fmla="*/ 0 w 10287000"/>
              <a:gd name="connsiteY0" fmla="*/ 0 h 6858000"/>
              <a:gd name="connsiteX1" fmla="*/ 10287000 w 10287000"/>
              <a:gd name="connsiteY1" fmla="*/ 0 h 6858000"/>
              <a:gd name="connsiteX2" fmla="*/ 10287000 w 10287000"/>
              <a:gd name="connsiteY2" fmla="*/ 6858000 h 6858000"/>
              <a:gd name="connsiteX3" fmla="*/ 0 w 10287000"/>
              <a:gd name="connsiteY3" fmla="*/ 6858000 h 6858000"/>
              <a:gd name="connsiteX4" fmla="*/ 0 w 10287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87000" h="6858000"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1800" y="317500"/>
            <a:ext cx="5346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0.10: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Times New Roman" pitchFamily="18" charset="0"/>
                <a:cs typeface="Times New Roman" pitchFamily="18" charset="0"/>
              </a:rPr>
              <a:t>Streams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F20090"/>
                </a:solidFill>
                <a:latin typeface="MS Mincho" pitchFamily="18" charset="0"/>
                <a:cs typeface="MS Mincho" pitchFamily="18" charset="0"/>
              </a:rPr>
              <a:t>特点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6400" y="1257300"/>
            <a:ext cx="1016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49300" y="1257300"/>
            <a:ext cx="36576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非常小：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）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嵌入式，嵌入到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应用程序中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At-least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Once语义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输入输出都是Kafka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复用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的功能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63600" y="3429000"/>
            <a:ext cx="889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3441700"/>
            <a:ext cx="75819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数据模型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Partitioner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管理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的任务指派、生存期、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等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和其他状态计算复用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Compacted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Metrics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5245100"/>
            <a:ext cx="98298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601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的位置是由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来确定的</a:t>
            </a:r>
          </a:p>
          <a:p>
            <a:pPr>
              <a:lnSpc>
                <a:spcPts val="3500"/>
              </a:lnSpc>
              <a:tabLst>
                <a:tab pos="9601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使用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0.10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altLang="zh-CN" sz="2400" dirty="0" smtClean="0">
                <a:solidFill>
                  <a:srgbClr val="000000"/>
                </a:solidFill>
                <a:latin typeface="MS Mincho" pitchFamily="18" charset="0"/>
                <a:cs typeface="MS Mincho" pitchFamily="18" charset="0"/>
              </a:rPr>
              <a:t>功能来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进行event-time处理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601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391</Words>
  <Application>Microsoft Office PowerPoint</Application>
  <PresentationFormat>35 毫米幻灯片</PresentationFormat>
  <Paragraphs>293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MS Mincho</vt:lpstr>
      <vt:lpstr>黑体</vt:lpstr>
      <vt:lpstr>宋体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Wang Fuping(上海_技术部_搜索与精准化_精准化部_王富平)</cp:lastModifiedBy>
  <cp:revision>9</cp:revision>
  <dcterms:created xsi:type="dcterms:W3CDTF">2006-08-16T00:00:00Z</dcterms:created>
  <dcterms:modified xsi:type="dcterms:W3CDTF">2016-07-08T06:49:51Z</dcterms:modified>
</cp:coreProperties>
</file>