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57" r:id="rId3"/>
    <p:sldId id="258" r:id="rId4"/>
    <p:sldId id="259" r:id="rId5"/>
    <p:sldId id="260" r:id="rId6"/>
    <p:sldId id="261" r:id="rId7"/>
    <p:sldId id="268" r:id="rId8"/>
    <p:sldId id="262" r:id="rId9"/>
    <p:sldId id="263" r:id="rId10"/>
    <p:sldId id="264" r:id="rId11"/>
    <p:sldId id="265" r:id="rId12"/>
    <p:sldId id="266" r:id="rId13"/>
    <p:sldId id="256" r:id="rId14"/>
    <p:sldId id="269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A68F8"/>
    <a:srgbClr val="63FFFD"/>
    <a:srgbClr val="0CAC8A"/>
    <a:srgbClr val="900393"/>
    <a:srgbClr val="CC04D1"/>
    <a:srgbClr val="0260B6"/>
    <a:srgbClr val="1EA90F"/>
    <a:srgbClr val="35833E"/>
    <a:srgbClr val="CCD58B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69" d="100"/>
          <a:sy n="69" d="100"/>
        </p:scale>
        <p:origin x="54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93121-2D1B-4C4A-82BE-8F7E29E86E08}" type="datetimeFigureOut">
              <a:rPr lang="zh-CN" altLang="en-US" smtClean="0"/>
              <a:t>2016/7/8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D71F5-E128-42A1-BF80-A6625FFDBC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6893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93121-2D1B-4C4A-82BE-8F7E29E86E08}" type="datetimeFigureOut">
              <a:rPr lang="zh-CN" altLang="en-US" smtClean="0"/>
              <a:t>2016/7/8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D71F5-E128-42A1-BF80-A6625FFDBC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513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93121-2D1B-4C4A-82BE-8F7E29E86E08}" type="datetimeFigureOut">
              <a:rPr lang="zh-CN" altLang="en-US" smtClean="0"/>
              <a:t>2016/7/8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D71F5-E128-42A1-BF80-A6625FFDBC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4976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93121-2D1B-4C4A-82BE-8F7E29E86E08}" type="datetimeFigureOut">
              <a:rPr lang="zh-CN" altLang="en-US" smtClean="0"/>
              <a:t>2016/7/8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D71F5-E128-42A1-BF80-A6625FFDBC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8200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93121-2D1B-4C4A-82BE-8F7E29E86E08}" type="datetimeFigureOut">
              <a:rPr lang="zh-CN" altLang="en-US" smtClean="0"/>
              <a:t>2016/7/8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D71F5-E128-42A1-BF80-A6625FFDBC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0036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93121-2D1B-4C4A-82BE-8F7E29E86E08}" type="datetimeFigureOut">
              <a:rPr lang="zh-CN" altLang="en-US" smtClean="0"/>
              <a:t>2016/7/8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D71F5-E128-42A1-BF80-A6625FFDBC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482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93121-2D1B-4C4A-82BE-8F7E29E86E08}" type="datetimeFigureOut">
              <a:rPr lang="zh-CN" altLang="en-US" smtClean="0"/>
              <a:t>2016/7/8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D71F5-E128-42A1-BF80-A6625FFDBC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8541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93121-2D1B-4C4A-82BE-8F7E29E86E08}" type="datetimeFigureOut">
              <a:rPr lang="zh-CN" altLang="en-US" smtClean="0"/>
              <a:t>2016/7/8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D71F5-E128-42A1-BF80-A6625FFDBC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8435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93121-2D1B-4C4A-82BE-8F7E29E86E08}" type="datetimeFigureOut">
              <a:rPr lang="zh-CN" altLang="en-US" smtClean="0"/>
              <a:t>2016/7/8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D71F5-E128-42A1-BF80-A6625FFDBC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9709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93121-2D1B-4C4A-82BE-8F7E29E86E08}" type="datetimeFigureOut">
              <a:rPr lang="zh-CN" altLang="en-US" smtClean="0"/>
              <a:t>2016/7/8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D71F5-E128-42A1-BF80-A6625FFDBC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3499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93121-2D1B-4C4A-82BE-8F7E29E86E08}" type="datetimeFigureOut">
              <a:rPr lang="zh-CN" altLang="en-US" smtClean="0"/>
              <a:t>2016/7/8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D71F5-E128-42A1-BF80-A6625FFDBC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7143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593121-2D1B-4C4A-82BE-8F7E29E86E08}" type="datetimeFigureOut">
              <a:rPr lang="zh-CN" altLang="en-US" smtClean="0"/>
              <a:t>2016/7/8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3D71F5-E128-42A1-BF80-A6625FFDBC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8669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652531" y="1983036"/>
            <a:ext cx="697367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rgbClr val="FF0066"/>
                </a:solidFill>
              </a:rPr>
              <a:t>Spark-Streaming</a:t>
            </a:r>
            <a:r>
              <a:rPr lang="zh-CN" altLang="en-US" sz="3200" dirty="0" smtClean="0">
                <a:solidFill>
                  <a:srgbClr val="FF0066"/>
                </a:solidFill>
              </a:rPr>
              <a:t>高级特性实践</a:t>
            </a:r>
            <a:endParaRPr lang="en-US" altLang="zh-CN" sz="3200" dirty="0" smtClean="0">
              <a:solidFill>
                <a:srgbClr val="FF0066"/>
              </a:solidFill>
            </a:endParaRPr>
          </a:p>
          <a:p>
            <a:r>
              <a:rPr lang="en-US" altLang="zh-CN" sz="3200" dirty="0">
                <a:solidFill>
                  <a:srgbClr val="FF0066"/>
                </a:solidFill>
              </a:rPr>
              <a:t> </a:t>
            </a:r>
            <a:r>
              <a:rPr lang="en-US" altLang="zh-CN" sz="3200" dirty="0" smtClean="0">
                <a:solidFill>
                  <a:srgbClr val="FF0066"/>
                </a:solidFill>
              </a:rPr>
              <a:t>                                                  </a:t>
            </a:r>
            <a:r>
              <a:rPr lang="zh-CN" altLang="en-US" sz="3200" dirty="0" smtClean="0">
                <a:solidFill>
                  <a:srgbClr val="FF0066"/>
                </a:solidFill>
              </a:rPr>
              <a:t>王富平</a:t>
            </a:r>
            <a:endParaRPr lang="en-US" altLang="zh-CN" sz="3200" dirty="0" smtClean="0">
              <a:solidFill>
                <a:srgbClr val="FF0066"/>
              </a:solidFill>
            </a:endParaRPr>
          </a:p>
          <a:p>
            <a:endParaRPr lang="zh-CN" altLang="en-US" sz="3200" dirty="0">
              <a:solidFill>
                <a:srgbClr val="FF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295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06775" y="143219"/>
            <a:ext cx="51118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rgbClr val="FF0066"/>
                </a:solidFill>
              </a:rPr>
              <a:t>Streaming</a:t>
            </a:r>
            <a:r>
              <a:rPr lang="zh-CN" altLang="en-US" sz="3200" dirty="0" smtClean="0">
                <a:solidFill>
                  <a:srgbClr val="FF0066"/>
                </a:solidFill>
              </a:rPr>
              <a:t>安全演进</a:t>
            </a:r>
            <a:endParaRPr lang="zh-CN" altLang="en-US" sz="3200" dirty="0">
              <a:solidFill>
                <a:srgbClr val="FF0066"/>
              </a:solidFill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506775" y="848299"/>
            <a:ext cx="10190603" cy="672029"/>
          </a:xfrm>
          <a:prstGeom prst="roundRect">
            <a:avLst/>
          </a:prstGeom>
          <a:solidFill>
            <a:srgbClr val="CCD58B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err="1" smtClean="0"/>
              <a:t>Wal</a:t>
            </a:r>
            <a:r>
              <a:rPr lang="zh-CN" altLang="en-US" dirty="0" smtClean="0"/>
              <a:t>缺点</a:t>
            </a:r>
            <a:endParaRPr lang="zh-CN" altLang="en-US" dirty="0"/>
          </a:p>
        </p:txBody>
      </p:sp>
      <p:sp>
        <p:nvSpPr>
          <p:cNvPr id="2" name="AutoShape 2" descr="image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782053" y="1591355"/>
            <a:ext cx="90890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• </a:t>
            </a:r>
            <a:r>
              <a:rPr lang="zh-CN" altLang="en-US" dirty="0" smtClean="0"/>
              <a:t>降低</a:t>
            </a:r>
            <a:r>
              <a:rPr lang="zh-CN" altLang="en-US" dirty="0"/>
              <a:t>了</a:t>
            </a:r>
            <a:r>
              <a:rPr lang="en-US" altLang="zh-CN" dirty="0"/>
              <a:t>receivers</a:t>
            </a:r>
            <a:r>
              <a:rPr lang="zh-CN" altLang="en-US" dirty="0"/>
              <a:t>的性能，因为数据还要存储到</a:t>
            </a:r>
            <a:r>
              <a:rPr lang="en-US" altLang="zh-CN" dirty="0"/>
              <a:t>HDFS</a:t>
            </a:r>
            <a:r>
              <a:rPr lang="zh-CN" altLang="en-US" dirty="0"/>
              <a:t>等分布式</a:t>
            </a:r>
            <a:r>
              <a:rPr lang="zh-CN" altLang="en-US" dirty="0" smtClean="0"/>
              <a:t>文件系统</a:t>
            </a:r>
            <a:endParaRPr lang="en-US" altLang="zh-CN" dirty="0" smtClean="0"/>
          </a:p>
          <a:p>
            <a:r>
              <a:rPr lang="en-US" altLang="zh-CN" dirty="0" smtClean="0"/>
              <a:t>• </a:t>
            </a:r>
            <a:r>
              <a:rPr lang="zh-CN" altLang="en-US" dirty="0" smtClean="0"/>
              <a:t>只能保证</a:t>
            </a:r>
            <a:r>
              <a:rPr lang="en-US" altLang="zh-CN" dirty="0" smtClean="0"/>
              <a:t>At-Least-Once</a:t>
            </a:r>
            <a:r>
              <a:rPr lang="zh-CN" altLang="en-US" dirty="0" smtClean="0"/>
              <a:t>，不能保证</a:t>
            </a:r>
            <a:r>
              <a:rPr lang="en-US" altLang="zh-CN" dirty="0"/>
              <a:t>exactly-once</a:t>
            </a:r>
          </a:p>
        </p:txBody>
      </p:sp>
      <p:sp>
        <p:nvSpPr>
          <p:cNvPr id="17" name="AutoShape 4" descr="image"/>
          <p:cNvSpPr>
            <a:spLocks noChangeAspect="1" noChangeArrowheads="1"/>
          </p:cNvSpPr>
          <p:nvPr/>
        </p:nvSpPr>
        <p:spPr bwMode="auto">
          <a:xfrm>
            <a:off x="215900" y="158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506774" y="2309579"/>
            <a:ext cx="10190603" cy="672029"/>
          </a:xfrm>
          <a:prstGeom prst="roundRect">
            <a:avLst/>
          </a:prstGeom>
          <a:solidFill>
            <a:srgbClr val="0CAC8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/>
              <a:t>Kafka direct </a:t>
            </a:r>
            <a:r>
              <a:rPr lang="en-US" altLang="zh-CN" dirty="0" smtClean="0"/>
              <a:t>API</a:t>
            </a:r>
            <a:endParaRPr lang="en-US" altLang="zh-CN" dirty="0"/>
          </a:p>
        </p:txBody>
      </p:sp>
      <p:sp>
        <p:nvSpPr>
          <p:cNvPr id="19" name="文本框 18"/>
          <p:cNvSpPr txBox="1"/>
          <p:nvPr/>
        </p:nvSpPr>
        <p:spPr>
          <a:xfrm>
            <a:off x="782053" y="3101913"/>
            <a:ext cx="90890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•</a:t>
            </a:r>
            <a:r>
              <a:rPr lang="zh-CN" altLang="en-US" dirty="0"/>
              <a:t>为了</a:t>
            </a:r>
            <a:r>
              <a:rPr lang="en-US" altLang="zh-CN" dirty="0"/>
              <a:t>WAL</a:t>
            </a:r>
            <a:r>
              <a:rPr lang="zh-CN" altLang="en-US" dirty="0"/>
              <a:t>的性能损失和</a:t>
            </a:r>
            <a:r>
              <a:rPr lang="en-US" altLang="zh-CN" dirty="0"/>
              <a:t>exactly-once</a:t>
            </a:r>
            <a:r>
              <a:rPr lang="zh-CN" altLang="en-US" dirty="0"/>
              <a:t>，</a:t>
            </a:r>
            <a:r>
              <a:rPr lang="en-US" altLang="zh-CN" dirty="0"/>
              <a:t>spark streaming1.3</a:t>
            </a:r>
            <a:r>
              <a:rPr lang="zh-CN" altLang="en-US" dirty="0"/>
              <a:t>中使用</a:t>
            </a:r>
            <a:r>
              <a:rPr lang="en-US" altLang="zh-CN" dirty="0"/>
              <a:t>Kafka direct API</a:t>
            </a:r>
            <a:r>
              <a:rPr lang="zh-CN" altLang="en-US" dirty="0"/>
              <a:t>。非常巧妙，</a:t>
            </a:r>
            <a:r>
              <a:rPr lang="en-US" altLang="zh-CN" dirty="0"/>
              <a:t>Spark driver</a:t>
            </a:r>
            <a:r>
              <a:rPr lang="zh-CN" altLang="en-US" dirty="0"/>
              <a:t>计算下个</a:t>
            </a:r>
            <a:r>
              <a:rPr lang="en-US" altLang="zh-CN" dirty="0"/>
              <a:t>batch</a:t>
            </a:r>
            <a:r>
              <a:rPr lang="zh-CN" altLang="en-US" dirty="0"/>
              <a:t>的</a:t>
            </a:r>
            <a:r>
              <a:rPr lang="en-US" altLang="zh-CN" dirty="0"/>
              <a:t>offsets</a:t>
            </a:r>
            <a:r>
              <a:rPr lang="zh-CN" altLang="en-US" dirty="0"/>
              <a:t>，指导</a:t>
            </a:r>
            <a:r>
              <a:rPr lang="en-US" altLang="zh-CN" dirty="0"/>
              <a:t>executor</a:t>
            </a:r>
            <a:r>
              <a:rPr lang="zh-CN" altLang="en-US" dirty="0"/>
              <a:t>消费对应的</a:t>
            </a:r>
            <a:r>
              <a:rPr lang="en-US" altLang="zh-CN" dirty="0"/>
              <a:t>topics</a:t>
            </a:r>
            <a:r>
              <a:rPr lang="zh-CN" altLang="en-US" dirty="0"/>
              <a:t>和</a:t>
            </a:r>
            <a:r>
              <a:rPr lang="en-US" altLang="zh-CN" dirty="0"/>
              <a:t>partitions</a:t>
            </a:r>
            <a:r>
              <a:rPr lang="zh-CN" altLang="en-US" dirty="0"/>
              <a:t>。消费</a:t>
            </a:r>
            <a:r>
              <a:rPr lang="en-US" altLang="zh-CN" dirty="0"/>
              <a:t>Kafka</a:t>
            </a:r>
            <a:r>
              <a:rPr lang="zh-CN" altLang="en-US" dirty="0"/>
              <a:t>消息，就像消费文件系统文件一样。</a:t>
            </a: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8117" y="4025243"/>
            <a:ext cx="6961437" cy="2832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829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06775" y="143219"/>
            <a:ext cx="44508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rgbClr val="FF0066"/>
                </a:solidFill>
              </a:rPr>
              <a:t>Stream</a:t>
            </a:r>
            <a:r>
              <a:rPr lang="zh-CN" altLang="en-US" sz="3200" dirty="0" smtClean="0">
                <a:solidFill>
                  <a:srgbClr val="FF0066"/>
                </a:solidFill>
              </a:rPr>
              <a:t>保存有状态数据</a:t>
            </a:r>
            <a:endParaRPr lang="zh-CN" altLang="en-US" sz="3200" dirty="0">
              <a:solidFill>
                <a:srgbClr val="FF0066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06775" y="1557936"/>
            <a:ext cx="101465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zh-CN" altLang="en-US" sz="2800" dirty="0" smtClean="0">
                <a:solidFill>
                  <a:srgbClr val="FF0000"/>
                </a:solidFill>
              </a:rPr>
              <a:t>状态数据会一直保存</a:t>
            </a:r>
            <a:endParaRPr lang="en-US" altLang="zh-CN" sz="2800" dirty="0" smtClean="0">
              <a:solidFill>
                <a:srgbClr val="FF0000"/>
              </a:solidFill>
            </a:endParaRPr>
          </a:p>
          <a:p>
            <a:pPr marL="514350" indent="-514350">
              <a:buAutoNum type="arabicPeriod"/>
            </a:pPr>
            <a:r>
              <a:rPr lang="zh-CN" altLang="en-US" sz="2800" dirty="0" smtClean="0">
                <a:solidFill>
                  <a:srgbClr val="FF0000"/>
                </a:solidFill>
              </a:rPr>
              <a:t>新数据会造成状态的变化</a:t>
            </a:r>
            <a:endParaRPr lang="en-US" altLang="zh-CN" sz="2800" dirty="0" smtClean="0">
              <a:solidFill>
                <a:srgbClr val="FF0000"/>
              </a:solidFill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506775" y="848299"/>
            <a:ext cx="10190603" cy="672029"/>
          </a:xfrm>
          <a:prstGeom prst="roundRect">
            <a:avLst/>
          </a:prstGeom>
          <a:solidFill>
            <a:srgbClr val="CCD58B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/>
              <a:t>状态数据定义</a:t>
            </a:r>
            <a:endParaRPr lang="zh-CN" altLang="en-US" dirty="0"/>
          </a:p>
        </p:txBody>
      </p:sp>
      <p:sp>
        <p:nvSpPr>
          <p:cNvPr id="16" name="圆角矩形 15"/>
          <p:cNvSpPr/>
          <p:nvPr/>
        </p:nvSpPr>
        <p:spPr>
          <a:xfrm>
            <a:off x="506774" y="2640085"/>
            <a:ext cx="10190603" cy="672029"/>
          </a:xfrm>
          <a:prstGeom prst="roundRect">
            <a:avLst/>
          </a:prstGeom>
          <a:solidFill>
            <a:srgbClr val="0CAC8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/>
              <a:t>典型应用场景</a:t>
            </a:r>
            <a:endParaRPr lang="en-US" altLang="zh-CN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774" y="4221013"/>
            <a:ext cx="3959281" cy="2404080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506774" y="3631799"/>
            <a:ext cx="3959281" cy="46647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算法计算需要历史数据累积</a:t>
            </a:r>
            <a:endParaRPr lang="zh-CN" altLang="en-US" b="1" dirty="0"/>
          </a:p>
        </p:txBody>
      </p:sp>
      <p:sp>
        <p:nvSpPr>
          <p:cNvPr id="18" name="矩形 17"/>
          <p:cNvSpPr/>
          <p:nvPr/>
        </p:nvSpPr>
        <p:spPr>
          <a:xfrm>
            <a:off x="6575231" y="3611318"/>
            <a:ext cx="3959281" cy="46647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关系映射类</a:t>
            </a:r>
            <a:endParaRPr lang="zh-CN" altLang="en-US" b="1" dirty="0"/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5230" y="4200532"/>
            <a:ext cx="3959281" cy="2404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015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06775" y="143219"/>
            <a:ext cx="44508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rgbClr val="FF0066"/>
                </a:solidFill>
              </a:rPr>
              <a:t>Stream</a:t>
            </a:r>
            <a:r>
              <a:rPr lang="zh-CN" altLang="en-US" sz="3200" dirty="0" smtClean="0">
                <a:solidFill>
                  <a:srgbClr val="FF0066"/>
                </a:solidFill>
              </a:rPr>
              <a:t>保存有状态数据</a:t>
            </a:r>
            <a:endParaRPr lang="zh-CN" altLang="en-US" sz="3200" dirty="0">
              <a:solidFill>
                <a:srgbClr val="FF0066"/>
              </a:solidFill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6718562"/>
              </p:ext>
            </p:extLst>
          </p:nvPr>
        </p:nvGraphicFramePr>
        <p:xfrm>
          <a:off x="506775" y="1326206"/>
          <a:ext cx="10631278" cy="36313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7311"/>
                <a:gridCol w="2674748"/>
                <a:gridCol w="3735618"/>
                <a:gridCol w="2313601"/>
              </a:tblGrid>
              <a:tr h="75289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描述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实现方案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区别</a:t>
                      </a:r>
                      <a:endParaRPr lang="zh-CN" altLang="en-US" dirty="0"/>
                    </a:p>
                  </a:txBody>
                  <a:tcPr/>
                </a:tc>
              </a:tr>
              <a:tr h="1290358"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effectLst/>
                        </a:rPr>
                        <a:t>updateStateByKey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根据输入的</a:t>
                      </a:r>
                      <a:r>
                        <a:rPr lang="en-US" altLang="zh-CN" dirty="0" err="1" smtClean="0"/>
                        <a:t>kv</a:t>
                      </a:r>
                      <a:r>
                        <a:rPr lang="zh-CN" altLang="en-US" dirty="0" smtClean="0"/>
                        <a:t>结构数据，更新</a:t>
                      </a:r>
                      <a:r>
                        <a:rPr lang="en-US" altLang="zh-CN" dirty="0" smtClean="0"/>
                        <a:t>key</a:t>
                      </a:r>
                      <a:r>
                        <a:rPr lang="zh-CN" altLang="en-US" dirty="0" smtClean="0"/>
                        <a:t>的状态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zh-CN" altLang="en-US" dirty="0" smtClean="0"/>
                        <a:t>输入</a:t>
                      </a:r>
                      <a:r>
                        <a:rPr lang="en-US" altLang="zh-CN" dirty="0" err="1" smtClean="0"/>
                        <a:t>Kv</a:t>
                      </a:r>
                      <a:r>
                        <a:rPr lang="zh-CN" altLang="en-US" dirty="0" smtClean="0"/>
                        <a:t>数据与</a:t>
                      </a:r>
                      <a:r>
                        <a:rPr lang="en-US" altLang="zh-CN" dirty="0" err="1" smtClean="0"/>
                        <a:t>ks</a:t>
                      </a:r>
                      <a:r>
                        <a:rPr lang="zh-CN" altLang="en-US" dirty="0" smtClean="0"/>
                        <a:t>（</a:t>
                      </a:r>
                      <a:r>
                        <a:rPr lang="en-US" altLang="zh-CN" dirty="0" smtClean="0"/>
                        <a:t>key-&gt;state</a:t>
                      </a:r>
                      <a:r>
                        <a:rPr lang="zh-CN" altLang="en-US" dirty="0" smtClean="0"/>
                        <a:t>）数据</a:t>
                      </a:r>
                      <a:r>
                        <a:rPr lang="en-US" altLang="zh-CN" dirty="0" smtClean="0"/>
                        <a:t>join</a:t>
                      </a:r>
                      <a:r>
                        <a:rPr lang="zh-CN" altLang="en-US" dirty="0" smtClean="0"/>
                        <a:t>得到</a:t>
                      </a:r>
                      <a:r>
                        <a:rPr lang="en-US" altLang="zh-CN" dirty="0" smtClean="0"/>
                        <a:t>(k,</a:t>
                      </a:r>
                      <a:r>
                        <a:rPr lang="en-US" altLang="zh-CN" baseline="0" dirty="0" smtClean="0"/>
                        <a:t> list[v], state)</a:t>
                      </a:r>
                      <a:endParaRPr lang="en-US" altLang="zh-CN" dirty="0" smtClean="0"/>
                    </a:p>
                    <a:p>
                      <a:pPr marL="342900" indent="-342900">
                        <a:buAutoNum type="arabicPeriod"/>
                      </a:pPr>
                      <a:r>
                        <a:rPr lang="zh-CN" altLang="en-US" dirty="0" smtClean="0"/>
                        <a:t>根据</a:t>
                      </a:r>
                      <a:r>
                        <a:rPr lang="en-US" altLang="zh-CN" dirty="0" smtClean="0"/>
                        <a:t>key</a:t>
                      </a:r>
                      <a:r>
                        <a:rPr lang="zh-CN" altLang="en-US" dirty="0" smtClean="0"/>
                        <a:t>对应</a:t>
                      </a:r>
                      <a:r>
                        <a:rPr lang="en-US" altLang="zh-CN" dirty="0" smtClean="0"/>
                        <a:t>values</a:t>
                      </a:r>
                      <a:r>
                        <a:rPr lang="zh-CN" altLang="en-US" dirty="0" smtClean="0"/>
                        <a:t>更新</a:t>
                      </a:r>
                      <a:r>
                        <a:rPr lang="en-US" altLang="zh-CN" dirty="0" smtClean="0"/>
                        <a:t>state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zh-CN" altLang="en-US" dirty="0" smtClean="0"/>
                        <a:t>全量输出最新状态数据</a:t>
                      </a:r>
                      <a:endParaRPr lang="zh-CN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US" altLang="zh-CN" dirty="0" err="1" smtClean="0"/>
                        <a:t>updateStaeByKey</a:t>
                      </a:r>
                      <a:r>
                        <a:rPr lang="zh-CN" altLang="en-US" dirty="0" smtClean="0"/>
                        <a:t>是全量更新，</a:t>
                      </a:r>
                      <a:r>
                        <a:rPr lang="en-US" altLang="zh-CN" dirty="0" err="1" smtClean="0"/>
                        <a:t>mapWithState</a:t>
                      </a:r>
                      <a:r>
                        <a:rPr lang="zh-CN" altLang="en-US" dirty="0" smtClean="0"/>
                        <a:t>是增量更新</a:t>
                      </a:r>
                      <a:endParaRPr lang="en-US" altLang="zh-CN" dirty="0" smtClean="0"/>
                    </a:p>
                    <a:p>
                      <a:pPr marL="342900" indent="-342900">
                        <a:buAutoNum type="arabicPeriod"/>
                      </a:pPr>
                      <a:r>
                        <a:rPr lang="en-US" altLang="zh-CN" dirty="0" err="1" smtClean="0"/>
                        <a:t>updateState</a:t>
                      </a:r>
                      <a:r>
                        <a:rPr lang="zh-CN" altLang="en-US" dirty="0" smtClean="0"/>
                        <a:t>输出是最新状态数据，</a:t>
                      </a:r>
                      <a:r>
                        <a:rPr lang="en-US" altLang="zh-CN" dirty="0" err="1" smtClean="0"/>
                        <a:t>mapWithState</a:t>
                      </a:r>
                      <a:r>
                        <a:rPr lang="zh-CN" altLang="en-US" dirty="0" smtClean="0"/>
                        <a:t>输出是自定义映射结果</a:t>
                      </a:r>
                      <a:endParaRPr lang="en-US" altLang="zh-CN" dirty="0" smtClean="0"/>
                    </a:p>
                  </a:txBody>
                  <a:tcPr/>
                </a:tc>
              </a:tr>
              <a:tr h="1588132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mapWithKey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根据输入的</a:t>
                      </a:r>
                      <a:r>
                        <a:rPr lang="en-US" altLang="zh-CN" dirty="0" err="1" smtClean="0"/>
                        <a:t>kv</a:t>
                      </a:r>
                      <a:r>
                        <a:rPr lang="zh-CN" altLang="en-US" dirty="0" smtClean="0"/>
                        <a:t>结构数据，更新</a:t>
                      </a:r>
                      <a:r>
                        <a:rPr lang="en-US" altLang="zh-CN" dirty="0" smtClean="0"/>
                        <a:t>key</a:t>
                      </a:r>
                      <a:r>
                        <a:rPr lang="zh-CN" altLang="en-US" dirty="0" smtClean="0"/>
                        <a:t>的状态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zh-CN" altLang="en-US" dirty="0" smtClean="0"/>
                        <a:t>输入</a:t>
                      </a:r>
                      <a:r>
                        <a:rPr lang="en-US" altLang="zh-CN" dirty="0" err="1" smtClean="0"/>
                        <a:t>Kv</a:t>
                      </a:r>
                      <a:r>
                        <a:rPr lang="zh-CN" altLang="en-US" dirty="0" smtClean="0"/>
                        <a:t>数据查询</a:t>
                      </a:r>
                      <a:r>
                        <a:rPr lang="en-US" altLang="zh-CN" dirty="0" err="1" smtClean="0"/>
                        <a:t>ks</a:t>
                      </a:r>
                      <a:r>
                        <a:rPr lang="zh-CN" altLang="en-US" dirty="0" smtClean="0"/>
                        <a:t>（</a:t>
                      </a:r>
                      <a:r>
                        <a:rPr lang="en-US" altLang="zh-CN" dirty="0" smtClean="0"/>
                        <a:t>key-&gt;state</a:t>
                      </a:r>
                      <a:r>
                        <a:rPr lang="zh-CN" altLang="en-US" dirty="0" smtClean="0"/>
                        <a:t>）数据得到</a:t>
                      </a:r>
                      <a:r>
                        <a:rPr lang="en-US" altLang="zh-CN" dirty="0" smtClean="0"/>
                        <a:t>(k,</a:t>
                      </a:r>
                      <a:r>
                        <a:rPr lang="en-US" altLang="zh-CN" baseline="0" dirty="0" smtClean="0"/>
                        <a:t> list[v], state)</a:t>
                      </a: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zh-CN" altLang="en-US" baseline="0" dirty="0" smtClean="0"/>
                        <a:t>对</a:t>
                      </a:r>
                      <a:r>
                        <a:rPr lang="en-US" altLang="zh-CN" baseline="0" dirty="0" smtClean="0"/>
                        <a:t>state</a:t>
                      </a:r>
                      <a:r>
                        <a:rPr lang="zh-CN" altLang="en-US" baseline="0" dirty="0" smtClean="0"/>
                        <a:t>进行更新</a:t>
                      </a:r>
                      <a:endParaRPr lang="en-US" altLang="zh-CN" baseline="0" dirty="0" smtClean="0"/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zh-CN" altLang="en-US" dirty="0" smtClean="0"/>
                        <a:t>输出映射数据</a:t>
                      </a:r>
                      <a:endParaRPr lang="en-US" altLang="zh-CN" dirty="0" smtClean="0"/>
                    </a:p>
                    <a:p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1993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506775" y="848299"/>
            <a:ext cx="10190603" cy="672029"/>
          </a:xfrm>
          <a:prstGeom prst="roundRect">
            <a:avLst/>
          </a:prstGeom>
          <a:solidFill>
            <a:srgbClr val="CCD58B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b="1" dirty="0" smtClean="0"/>
              <a:t>NDCG</a:t>
            </a:r>
            <a:r>
              <a:rPr lang="zh-CN" altLang="en-US" sz="2400" b="1" dirty="0" smtClean="0"/>
              <a:t>是什么</a:t>
            </a:r>
            <a:endParaRPr lang="zh-CN" altLang="en-US" sz="2400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506774" y="143219"/>
            <a:ext cx="72931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rgbClr val="FF0066"/>
                </a:solidFill>
              </a:rPr>
              <a:t>1</a:t>
            </a:r>
            <a:r>
              <a:rPr lang="zh-CN" altLang="en-US" sz="3200" dirty="0" smtClean="0">
                <a:solidFill>
                  <a:srgbClr val="FF0066"/>
                </a:solidFill>
              </a:rPr>
              <a:t>号店实时计算搜索结果</a:t>
            </a:r>
            <a:r>
              <a:rPr lang="en-US" altLang="zh-CN" sz="3200" dirty="0" err="1" smtClean="0">
                <a:solidFill>
                  <a:srgbClr val="FF0066"/>
                </a:solidFill>
              </a:rPr>
              <a:t>Ndcg</a:t>
            </a:r>
            <a:r>
              <a:rPr lang="zh-CN" altLang="en-US" sz="3200" dirty="0" smtClean="0">
                <a:solidFill>
                  <a:srgbClr val="FF0066"/>
                </a:solidFill>
              </a:rPr>
              <a:t>得分实践</a:t>
            </a:r>
            <a:endParaRPr lang="zh-CN" altLang="en-US" sz="3200" dirty="0">
              <a:solidFill>
                <a:srgbClr val="FF0066"/>
              </a:solidFill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438062" y="2802068"/>
            <a:ext cx="10190603" cy="672029"/>
          </a:xfrm>
          <a:prstGeom prst="roundRect">
            <a:avLst/>
          </a:prstGeom>
          <a:solidFill>
            <a:srgbClr val="0CAC8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/>
              <a:t>实时计算难点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82053" y="1591355"/>
            <a:ext cx="66322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•  </a:t>
            </a:r>
            <a:r>
              <a:rPr lang="zh-CN" altLang="en-US" dirty="0" smtClean="0"/>
              <a:t>对排序结果好坏进行打分</a:t>
            </a:r>
            <a:endParaRPr lang="en-US" altLang="zh-CN" dirty="0" smtClean="0"/>
          </a:p>
          <a:p>
            <a:r>
              <a:rPr lang="en-US" altLang="zh-CN" dirty="0" smtClean="0"/>
              <a:t>•  n</a:t>
            </a:r>
            <a:r>
              <a:rPr lang="zh-CN" altLang="en-US" dirty="0" smtClean="0"/>
              <a:t>代表数量（比如</a:t>
            </a:r>
            <a:r>
              <a:rPr lang="en-US" altLang="zh-CN" dirty="0"/>
              <a:t>3</a:t>
            </a:r>
            <a:r>
              <a:rPr lang="en-US" altLang="zh-CN" dirty="0" smtClean="0"/>
              <a:t>0</a:t>
            </a:r>
            <a:r>
              <a:rPr lang="zh-CN" altLang="en-US" dirty="0" smtClean="0"/>
              <a:t>，就是前</a:t>
            </a:r>
            <a:r>
              <a:rPr lang="en-US" altLang="zh-CN" dirty="0" smtClean="0"/>
              <a:t>30</a:t>
            </a:r>
            <a:r>
              <a:rPr lang="zh-CN" altLang="en-US" dirty="0" smtClean="0"/>
              <a:t>个搜索结果）</a:t>
            </a:r>
            <a:endParaRPr lang="en-US" altLang="zh-CN" dirty="0" smtClean="0"/>
          </a:p>
          <a:p>
            <a:r>
              <a:rPr lang="en-US" altLang="zh-CN" dirty="0"/>
              <a:t>•  d</a:t>
            </a:r>
            <a:r>
              <a:rPr lang="zh-CN" altLang="en-US" dirty="0" smtClean="0"/>
              <a:t>代表位置权重（位置越靠前权重越高，位置</a:t>
            </a:r>
            <a:r>
              <a:rPr lang="en-US" altLang="zh-CN" dirty="0" smtClean="0"/>
              <a:t>1</a:t>
            </a:r>
            <a:r>
              <a:rPr lang="zh-CN" altLang="en-US" dirty="0" smtClean="0"/>
              <a:t>比</a:t>
            </a:r>
            <a:endParaRPr lang="en-US" altLang="zh-CN" dirty="0" smtClean="0"/>
          </a:p>
          <a:p>
            <a:r>
              <a:rPr lang="zh-CN" altLang="en-US" dirty="0" smtClean="0"/>
              <a:t>位置</a:t>
            </a:r>
            <a:r>
              <a:rPr lang="en-US" altLang="zh-CN" dirty="0" smtClean="0"/>
              <a:t>10</a:t>
            </a:r>
            <a:r>
              <a:rPr lang="zh-CN" altLang="en-US" dirty="0" smtClean="0"/>
              <a:t>的权重高）</a:t>
            </a:r>
            <a:endParaRPr lang="zh-CN" altLang="en-US" dirty="0"/>
          </a:p>
        </p:txBody>
      </p:sp>
      <p:pic>
        <p:nvPicPr>
          <p:cNvPr id="1026" name="Picture 2" descr="http://images.cnitblog.com/blog/115277/201401/28205116687441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7075" y="1524386"/>
            <a:ext cx="4417132" cy="1135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矩形 8"/>
          <p:cNvSpPr/>
          <p:nvPr/>
        </p:nvSpPr>
        <p:spPr>
          <a:xfrm>
            <a:off x="506774" y="4294172"/>
            <a:ext cx="3869970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C00000"/>
                </a:solidFill>
              </a:rPr>
              <a:t>• </a:t>
            </a:r>
            <a:r>
              <a:rPr lang="zh-CN" altLang="en-US" b="1" dirty="0" smtClean="0">
                <a:solidFill>
                  <a:srgbClr val="C00000"/>
                </a:solidFill>
              </a:rPr>
              <a:t>搜索行为有时间跨度</a:t>
            </a:r>
            <a:endParaRPr lang="en-US" altLang="zh-CN" b="1" dirty="0" smtClean="0">
              <a:solidFill>
                <a:srgbClr val="C00000"/>
              </a:solidFill>
            </a:endParaRPr>
          </a:p>
          <a:p>
            <a:r>
              <a:rPr lang="en-US" altLang="zh-CN" b="1" dirty="0">
                <a:solidFill>
                  <a:srgbClr val="C00000"/>
                </a:solidFill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</a:rPr>
              <a:t>   86%</a:t>
            </a:r>
            <a:r>
              <a:rPr lang="zh-CN" altLang="en-US" b="1" dirty="0" smtClean="0">
                <a:solidFill>
                  <a:srgbClr val="C00000"/>
                </a:solidFill>
              </a:rPr>
              <a:t>的搜索行为在</a:t>
            </a:r>
            <a:r>
              <a:rPr lang="en-US" altLang="zh-CN" b="1" dirty="0" smtClean="0">
                <a:solidFill>
                  <a:srgbClr val="C00000"/>
                </a:solidFill>
              </a:rPr>
              <a:t>5</a:t>
            </a:r>
            <a:r>
              <a:rPr lang="zh-CN" altLang="en-US" b="1" dirty="0" smtClean="0">
                <a:solidFill>
                  <a:srgbClr val="C00000"/>
                </a:solidFill>
              </a:rPr>
              <a:t>分钟内完成</a:t>
            </a:r>
            <a:endParaRPr lang="en-US" altLang="zh-CN" b="1" dirty="0" smtClean="0">
              <a:solidFill>
                <a:srgbClr val="C00000"/>
              </a:solidFill>
            </a:endParaRPr>
          </a:p>
          <a:p>
            <a:r>
              <a:rPr lang="en-US" altLang="zh-CN" b="1" dirty="0">
                <a:solidFill>
                  <a:srgbClr val="C00000"/>
                </a:solidFill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</a:rPr>
              <a:t>   90%</a:t>
            </a:r>
            <a:r>
              <a:rPr lang="zh-CN" altLang="en-US" b="1" dirty="0" smtClean="0">
                <a:solidFill>
                  <a:srgbClr val="C00000"/>
                </a:solidFill>
              </a:rPr>
              <a:t>的搜索行为在</a:t>
            </a:r>
            <a:r>
              <a:rPr lang="en-US" altLang="zh-CN" b="1" dirty="0" smtClean="0">
                <a:solidFill>
                  <a:srgbClr val="C00000"/>
                </a:solidFill>
              </a:rPr>
              <a:t>10</a:t>
            </a:r>
            <a:r>
              <a:rPr lang="zh-CN" altLang="en-US" b="1" dirty="0" smtClean="0">
                <a:solidFill>
                  <a:srgbClr val="C00000"/>
                </a:solidFill>
              </a:rPr>
              <a:t>分钟内完成</a:t>
            </a:r>
            <a:endParaRPr lang="en-US" altLang="zh-CN" b="1" dirty="0" smtClean="0">
              <a:solidFill>
                <a:srgbClr val="C00000"/>
              </a:solidFill>
            </a:endParaRPr>
          </a:p>
          <a:p>
            <a:r>
              <a:rPr lang="en-US" altLang="zh-CN" b="1" dirty="0" smtClean="0">
                <a:solidFill>
                  <a:srgbClr val="C00000"/>
                </a:solidFill>
              </a:rPr>
              <a:t>•  </a:t>
            </a:r>
            <a:r>
              <a:rPr lang="zh-CN" altLang="en-US" b="1" dirty="0" smtClean="0">
                <a:solidFill>
                  <a:srgbClr val="C00000"/>
                </a:solidFill>
              </a:rPr>
              <a:t>去重</a:t>
            </a:r>
            <a:endParaRPr lang="en-US" altLang="zh-CN" b="1" dirty="0" smtClean="0">
              <a:solidFill>
                <a:srgbClr val="C00000"/>
              </a:solidFill>
            </a:endParaRPr>
          </a:p>
          <a:p>
            <a:r>
              <a:rPr lang="en-US" altLang="zh-CN" b="1" dirty="0">
                <a:solidFill>
                  <a:srgbClr val="C00000"/>
                </a:solidFill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</a:rPr>
              <a:t>   </a:t>
            </a:r>
            <a:r>
              <a:rPr lang="zh-CN" altLang="en-US" b="1" dirty="0" smtClean="0">
                <a:solidFill>
                  <a:srgbClr val="C00000"/>
                </a:solidFill>
              </a:rPr>
              <a:t>保证一次搜索不会被重复计算</a:t>
            </a:r>
            <a:r>
              <a:rPr lang="en-US" altLang="zh-CN" b="1" dirty="0" err="1" smtClean="0">
                <a:solidFill>
                  <a:srgbClr val="C00000"/>
                </a:solidFill>
              </a:rPr>
              <a:t>ndcg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774" y="3594402"/>
            <a:ext cx="4479571" cy="64872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9704" y="3503319"/>
            <a:ext cx="5563944" cy="3160453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3434" y="3601089"/>
            <a:ext cx="5563944" cy="3160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821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506775" y="848299"/>
            <a:ext cx="10190603" cy="672029"/>
          </a:xfrm>
          <a:prstGeom prst="roundRect">
            <a:avLst/>
          </a:prstGeom>
          <a:solidFill>
            <a:srgbClr val="CCD58B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b="1" dirty="0" smtClean="0"/>
              <a:t>Window</a:t>
            </a:r>
            <a:r>
              <a:rPr lang="zh-CN" altLang="en-US" sz="2400" b="1" dirty="0" smtClean="0"/>
              <a:t>设计</a:t>
            </a:r>
            <a:endParaRPr lang="zh-CN" altLang="en-US" sz="2400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506774" y="143219"/>
            <a:ext cx="72931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rgbClr val="FF0066"/>
                </a:solidFill>
              </a:rPr>
              <a:t>1</a:t>
            </a:r>
            <a:r>
              <a:rPr lang="zh-CN" altLang="en-US" sz="3200" dirty="0" smtClean="0">
                <a:solidFill>
                  <a:srgbClr val="FF0066"/>
                </a:solidFill>
              </a:rPr>
              <a:t>号店实时计算搜索结果</a:t>
            </a:r>
            <a:r>
              <a:rPr lang="en-US" altLang="zh-CN" sz="3200" dirty="0" err="1" smtClean="0">
                <a:solidFill>
                  <a:srgbClr val="FF0066"/>
                </a:solidFill>
              </a:rPr>
              <a:t>Ndcg</a:t>
            </a:r>
            <a:r>
              <a:rPr lang="zh-CN" altLang="en-US" sz="3200" dirty="0" smtClean="0">
                <a:solidFill>
                  <a:srgbClr val="FF0066"/>
                </a:solidFill>
              </a:rPr>
              <a:t>得分实践</a:t>
            </a:r>
            <a:endParaRPr lang="zh-CN" altLang="en-US" sz="3200" dirty="0">
              <a:solidFill>
                <a:srgbClr val="FF0066"/>
              </a:solidFill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506774" y="2236990"/>
            <a:ext cx="10190603" cy="672029"/>
          </a:xfrm>
          <a:prstGeom prst="roundRect">
            <a:avLst/>
          </a:prstGeom>
          <a:solidFill>
            <a:srgbClr val="0CAC8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/>
              <a:t>去重方案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82053" y="1591355"/>
            <a:ext cx="6632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C00000"/>
                </a:solidFill>
              </a:rPr>
              <a:t>• </a:t>
            </a:r>
            <a:r>
              <a:rPr lang="zh-CN" altLang="en-US" b="1" dirty="0" smtClean="0">
                <a:solidFill>
                  <a:srgbClr val="C00000"/>
                </a:solidFill>
              </a:rPr>
              <a:t>窗口长度</a:t>
            </a:r>
            <a:r>
              <a:rPr lang="en-US" altLang="zh-CN" b="1" dirty="0" smtClean="0">
                <a:solidFill>
                  <a:srgbClr val="C00000"/>
                </a:solidFill>
              </a:rPr>
              <a:t>15</a:t>
            </a:r>
            <a:r>
              <a:rPr lang="zh-CN" altLang="en-US" b="1" dirty="0" smtClean="0">
                <a:solidFill>
                  <a:srgbClr val="C00000"/>
                </a:solidFill>
              </a:rPr>
              <a:t>分钟，步进长度为</a:t>
            </a:r>
            <a:r>
              <a:rPr lang="en-US" altLang="zh-CN" b="1" dirty="0" smtClean="0">
                <a:solidFill>
                  <a:srgbClr val="C00000"/>
                </a:solidFill>
              </a:rPr>
              <a:t>5</a:t>
            </a:r>
            <a:r>
              <a:rPr lang="zh-CN" altLang="en-US" b="1" dirty="0" smtClean="0">
                <a:solidFill>
                  <a:srgbClr val="C00000"/>
                </a:solidFill>
              </a:rPr>
              <a:t>分钟，</a:t>
            </a:r>
            <a:r>
              <a:rPr lang="en-US" altLang="zh-CN" b="1" dirty="0" err="1" smtClean="0">
                <a:solidFill>
                  <a:srgbClr val="C00000"/>
                </a:solidFill>
              </a:rPr>
              <a:t>bactch</a:t>
            </a:r>
            <a:r>
              <a:rPr lang="en-US" altLang="zh-CN" b="1" dirty="0" smtClean="0">
                <a:solidFill>
                  <a:srgbClr val="C00000"/>
                </a:solidFill>
              </a:rPr>
              <a:t> internal</a:t>
            </a:r>
            <a:r>
              <a:rPr lang="zh-CN" altLang="en-US" b="1" dirty="0" smtClean="0">
                <a:solidFill>
                  <a:srgbClr val="C00000"/>
                </a:solidFill>
              </a:rPr>
              <a:t>为</a:t>
            </a:r>
            <a:r>
              <a:rPr lang="en-US" altLang="zh-CN" b="1" dirty="0" smtClean="0">
                <a:solidFill>
                  <a:srgbClr val="C00000"/>
                </a:solidFill>
              </a:rPr>
              <a:t>10s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782052" y="3030771"/>
            <a:ext cx="663229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C00000"/>
                </a:solidFill>
              </a:rPr>
              <a:t>• </a:t>
            </a:r>
            <a:r>
              <a:rPr lang="zh-CN" altLang="en-US" b="1" dirty="0" smtClean="0">
                <a:solidFill>
                  <a:srgbClr val="C00000"/>
                </a:solidFill>
              </a:rPr>
              <a:t>每次计算，取搜索开始时间在 区间</a:t>
            </a:r>
            <a:r>
              <a:rPr lang="en-US" altLang="zh-CN" b="1" dirty="0" smtClean="0">
                <a:solidFill>
                  <a:srgbClr val="C00000"/>
                </a:solidFill>
              </a:rPr>
              <a:t>[5</a:t>
            </a:r>
            <a:r>
              <a:rPr lang="zh-CN" altLang="en-US" b="1" dirty="0" smtClean="0">
                <a:solidFill>
                  <a:srgbClr val="C00000"/>
                </a:solidFill>
              </a:rPr>
              <a:t>分钟，</a:t>
            </a:r>
            <a:r>
              <a:rPr lang="en-US" altLang="zh-CN" b="1" dirty="0" smtClean="0">
                <a:solidFill>
                  <a:srgbClr val="C00000"/>
                </a:solidFill>
              </a:rPr>
              <a:t>10</a:t>
            </a:r>
            <a:r>
              <a:rPr lang="zh-CN" altLang="en-US" b="1" dirty="0" smtClean="0">
                <a:solidFill>
                  <a:srgbClr val="C00000"/>
                </a:solidFill>
              </a:rPr>
              <a:t>分钟</a:t>
            </a:r>
            <a:r>
              <a:rPr lang="en-US" altLang="zh-CN" b="1" dirty="0" smtClean="0">
                <a:solidFill>
                  <a:srgbClr val="C00000"/>
                </a:solidFill>
              </a:rPr>
              <a:t>]</a:t>
            </a:r>
          </a:p>
          <a:p>
            <a:r>
              <a:rPr lang="zh-CN" altLang="en-US" b="1" dirty="0" smtClean="0">
                <a:solidFill>
                  <a:srgbClr val="C00000"/>
                </a:solidFill>
              </a:rPr>
              <a:t>    </a:t>
            </a:r>
            <a:endParaRPr lang="en-US" altLang="zh-CN" b="1" dirty="0" smtClean="0">
              <a:solidFill>
                <a:srgbClr val="C00000"/>
              </a:solidFill>
            </a:endParaRPr>
          </a:p>
          <a:p>
            <a:r>
              <a:rPr lang="en-US" altLang="zh-CN" b="1" dirty="0">
                <a:solidFill>
                  <a:srgbClr val="C00000"/>
                </a:solidFill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</a:rPr>
              <a:t>  </a:t>
            </a:r>
            <a:r>
              <a:rPr lang="zh-CN" altLang="en-US" b="1" dirty="0" smtClean="0">
                <a:solidFill>
                  <a:srgbClr val="C00000"/>
                </a:solidFill>
              </a:rPr>
              <a:t>保证</a:t>
            </a:r>
            <a:r>
              <a:rPr lang="en-US" altLang="zh-CN" b="1" dirty="0">
                <a:solidFill>
                  <a:srgbClr val="C00000"/>
                </a:solidFill>
              </a:rPr>
              <a:t>[0, 5</a:t>
            </a:r>
            <a:r>
              <a:rPr lang="zh-CN" altLang="en-US" b="1" dirty="0">
                <a:solidFill>
                  <a:srgbClr val="C00000"/>
                </a:solidFill>
              </a:rPr>
              <a:t>分钟</a:t>
            </a:r>
            <a:r>
              <a:rPr lang="en-US" altLang="zh-CN" b="1" dirty="0">
                <a:solidFill>
                  <a:srgbClr val="C00000"/>
                </a:solidFill>
              </a:rPr>
              <a:t>]</a:t>
            </a:r>
            <a:r>
              <a:rPr lang="zh-CN" altLang="en-US" b="1" dirty="0" smtClean="0">
                <a:solidFill>
                  <a:srgbClr val="C00000"/>
                </a:solidFill>
              </a:rPr>
              <a:t>发起</a:t>
            </a:r>
            <a:r>
              <a:rPr lang="zh-CN" altLang="en-US" b="1" dirty="0">
                <a:solidFill>
                  <a:srgbClr val="C00000"/>
                </a:solidFill>
              </a:rPr>
              <a:t>的</a:t>
            </a:r>
            <a:r>
              <a:rPr lang="zh-CN" altLang="en-US" b="1" dirty="0" smtClean="0">
                <a:solidFill>
                  <a:srgbClr val="C00000"/>
                </a:solidFill>
              </a:rPr>
              <a:t>搜索不会被重复计算</a:t>
            </a:r>
            <a:endParaRPr lang="en-US" altLang="zh-CN" b="1" dirty="0" smtClean="0">
              <a:solidFill>
                <a:srgbClr val="C00000"/>
              </a:solidFill>
            </a:endParaRPr>
          </a:p>
          <a:p>
            <a:r>
              <a:rPr lang="en-US" altLang="zh-CN" b="1" dirty="0">
                <a:solidFill>
                  <a:srgbClr val="C00000"/>
                </a:solidFill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</a:rPr>
              <a:t>   </a:t>
            </a:r>
          </a:p>
          <a:p>
            <a:r>
              <a:rPr lang="en-US" altLang="zh-CN" b="1" dirty="0">
                <a:solidFill>
                  <a:srgbClr val="C00000"/>
                </a:solidFill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</a:rPr>
              <a:t>  </a:t>
            </a:r>
            <a:r>
              <a:rPr lang="zh-CN" altLang="en-US" b="1" dirty="0" smtClean="0">
                <a:solidFill>
                  <a:srgbClr val="C00000"/>
                </a:solidFill>
              </a:rPr>
              <a:t>保证</a:t>
            </a:r>
            <a:r>
              <a:rPr lang="en-US" altLang="zh-CN" b="1" dirty="0" smtClean="0">
                <a:solidFill>
                  <a:srgbClr val="C00000"/>
                </a:solidFill>
              </a:rPr>
              <a:t>[10</a:t>
            </a:r>
            <a:r>
              <a:rPr lang="zh-CN" altLang="en-US" b="1" dirty="0" smtClean="0">
                <a:solidFill>
                  <a:srgbClr val="C00000"/>
                </a:solidFill>
              </a:rPr>
              <a:t>分钟，</a:t>
            </a:r>
            <a:r>
              <a:rPr lang="en-US" altLang="zh-CN" b="1" dirty="0" smtClean="0">
                <a:solidFill>
                  <a:srgbClr val="C00000"/>
                </a:solidFill>
              </a:rPr>
              <a:t>15</a:t>
            </a:r>
            <a:r>
              <a:rPr lang="zh-CN" altLang="en-US" b="1" dirty="0" smtClean="0">
                <a:solidFill>
                  <a:srgbClr val="C00000"/>
                </a:solidFill>
              </a:rPr>
              <a:t>分钟</a:t>
            </a:r>
            <a:r>
              <a:rPr lang="en-US" altLang="zh-CN" b="1" dirty="0" smtClean="0">
                <a:solidFill>
                  <a:srgbClr val="C00000"/>
                </a:solidFill>
              </a:rPr>
              <a:t>]</a:t>
            </a:r>
            <a:r>
              <a:rPr lang="zh-CN" altLang="en-US" b="1" dirty="0" smtClean="0">
                <a:solidFill>
                  <a:srgbClr val="C00000"/>
                </a:solidFill>
              </a:rPr>
              <a:t>发起的搜索在下次进行计算</a:t>
            </a:r>
            <a:endParaRPr lang="en-US" altLang="zh-CN" b="1" dirty="0">
              <a:solidFill>
                <a:srgbClr val="C00000"/>
              </a:solidFill>
            </a:endParaRPr>
          </a:p>
          <a:p>
            <a:endParaRPr lang="en-US" altLang="zh-CN" b="1" dirty="0" smtClean="0">
              <a:solidFill>
                <a:srgbClr val="C00000"/>
              </a:solidFill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506773" y="4570834"/>
            <a:ext cx="10190603" cy="672029"/>
          </a:xfrm>
          <a:prstGeom prst="roundRect">
            <a:avLst/>
          </a:prstGeom>
          <a:solidFill>
            <a:srgbClr val="BA68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/>
              <a:t>整体方案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782050" y="5434195"/>
            <a:ext cx="6632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C00000"/>
                </a:solidFill>
              </a:rPr>
              <a:t>• </a:t>
            </a:r>
            <a:r>
              <a:rPr lang="zh-CN" altLang="en-US" b="1" dirty="0" smtClean="0">
                <a:solidFill>
                  <a:srgbClr val="C00000"/>
                </a:solidFill>
              </a:rPr>
              <a:t>数据源</a:t>
            </a:r>
            <a:r>
              <a:rPr lang="en-US" altLang="zh-CN" b="1" dirty="0" smtClean="0">
                <a:solidFill>
                  <a:srgbClr val="C00000"/>
                </a:solidFill>
              </a:rPr>
              <a:t>: </a:t>
            </a:r>
            <a:r>
              <a:rPr lang="en-US" altLang="zh-CN" b="1" dirty="0" err="1" smtClean="0">
                <a:solidFill>
                  <a:srgbClr val="C00000"/>
                </a:solidFill>
              </a:rPr>
              <a:t>kafka</a:t>
            </a:r>
            <a:r>
              <a:rPr lang="en-US" altLang="zh-CN" b="1" dirty="0" smtClean="0">
                <a:solidFill>
                  <a:srgbClr val="C00000"/>
                </a:solidFill>
              </a:rPr>
              <a:t>  </a:t>
            </a:r>
            <a:r>
              <a:rPr lang="en-US" altLang="zh-CN" b="1" dirty="0" err="1" smtClean="0">
                <a:solidFill>
                  <a:srgbClr val="C00000"/>
                </a:solidFill>
              </a:rPr>
              <a:t>Api</a:t>
            </a:r>
            <a:r>
              <a:rPr lang="en-US" altLang="zh-CN" b="1" dirty="0" smtClean="0">
                <a:solidFill>
                  <a:srgbClr val="C00000"/>
                </a:solidFill>
              </a:rPr>
              <a:t>: </a:t>
            </a:r>
            <a:r>
              <a:rPr lang="en-US" altLang="zh-CN" b="1" dirty="0" err="1" smtClean="0">
                <a:solidFill>
                  <a:srgbClr val="C00000"/>
                </a:solidFill>
              </a:rPr>
              <a:t>KafkaDirectStream</a:t>
            </a:r>
            <a:endParaRPr lang="en-US" altLang="zh-CN" b="1" dirty="0" smtClean="0">
              <a:solidFill>
                <a:srgbClr val="C00000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782049" y="5955828"/>
            <a:ext cx="66322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C00000"/>
                </a:solidFill>
              </a:rPr>
              <a:t>• </a:t>
            </a:r>
            <a:r>
              <a:rPr lang="zh-CN" altLang="en-US" b="1" dirty="0" smtClean="0">
                <a:solidFill>
                  <a:srgbClr val="C00000"/>
                </a:solidFill>
              </a:rPr>
              <a:t>表</a:t>
            </a:r>
            <a:r>
              <a:rPr lang="en-US" altLang="zh-CN" b="1" dirty="0" smtClean="0">
                <a:solidFill>
                  <a:srgbClr val="C00000"/>
                </a:solidFill>
              </a:rPr>
              <a:t>join</a:t>
            </a:r>
            <a:r>
              <a:rPr lang="zh-CN" altLang="en-US" b="1" dirty="0" smtClean="0">
                <a:solidFill>
                  <a:srgbClr val="C00000"/>
                </a:solidFill>
              </a:rPr>
              <a:t>：</a:t>
            </a:r>
            <a:endParaRPr lang="en-US" altLang="zh-CN" b="1" dirty="0" smtClean="0">
              <a:solidFill>
                <a:srgbClr val="C00000"/>
              </a:solidFill>
            </a:endParaRPr>
          </a:p>
          <a:p>
            <a:r>
              <a:rPr lang="en-US" altLang="zh-CN" b="1" dirty="0">
                <a:solidFill>
                  <a:srgbClr val="C00000"/>
                </a:solidFill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</a:rPr>
              <a:t>            </a:t>
            </a:r>
            <a:r>
              <a:rPr lang="zh-CN" altLang="en-US" b="1" dirty="0" smtClean="0">
                <a:solidFill>
                  <a:srgbClr val="C00000"/>
                </a:solidFill>
              </a:rPr>
              <a:t>小表直接生成</a:t>
            </a:r>
            <a:r>
              <a:rPr lang="en-US" altLang="zh-CN" b="1" dirty="0" smtClean="0">
                <a:solidFill>
                  <a:srgbClr val="C00000"/>
                </a:solidFill>
              </a:rPr>
              <a:t>Map</a:t>
            </a:r>
            <a:r>
              <a:rPr lang="zh-CN" altLang="en-US" b="1" dirty="0" smtClean="0">
                <a:solidFill>
                  <a:srgbClr val="C00000"/>
                </a:solidFill>
              </a:rPr>
              <a:t>字典</a:t>
            </a:r>
            <a:r>
              <a:rPr lang="en-US" altLang="zh-CN" b="1" dirty="0" smtClean="0">
                <a:solidFill>
                  <a:srgbClr val="C00000"/>
                </a:solidFill>
              </a:rPr>
              <a:t>, </a:t>
            </a:r>
            <a:r>
              <a:rPr lang="zh-CN" altLang="en-US" b="1" dirty="0" smtClean="0">
                <a:solidFill>
                  <a:srgbClr val="C00000"/>
                </a:solidFill>
              </a:rPr>
              <a:t>查询字典得到结果</a:t>
            </a:r>
            <a:endParaRPr lang="en-US" altLang="zh-CN" b="1" dirty="0" smtClean="0">
              <a:solidFill>
                <a:srgbClr val="C00000"/>
              </a:solidFill>
            </a:endParaRPr>
          </a:p>
          <a:p>
            <a:r>
              <a:rPr lang="en-US" altLang="zh-CN" b="1" dirty="0">
                <a:solidFill>
                  <a:srgbClr val="C00000"/>
                </a:solidFill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</a:rPr>
              <a:t>            </a:t>
            </a:r>
            <a:r>
              <a:rPr lang="zh-CN" altLang="en-US" b="1" dirty="0" smtClean="0">
                <a:solidFill>
                  <a:srgbClr val="C00000"/>
                </a:solidFill>
              </a:rPr>
              <a:t>大表使用</a:t>
            </a:r>
            <a:r>
              <a:rPr lang="en-US" altLang="zh-CN" b="1" dirty="0" err="1" smtClean="0">
                <a:solidFill>
                  <a:srgbClr val="C00000"/>
                </a:solidFill>
              </a:rPr>
              <a:t>sql</a:t>
            </a:r>
            <a:r>
              <a:rPr lang="zh-CN" altLang="en-US" b="1" dirty="0" smtClean="0">
                <a:solidFill>
                  <a:srgbClr val="C00000"/>
                </a:solidFill>
              </a:rPr>
              <a:t>与内部表进行</a:t>
            </a:r>
            <a:r>
              <a:rPr lang="en-US" altLang="zh-CN" b="1" dirty="0" smtClean="0">
                <a:solidFill>
                  <a:srgbClr val="C00000"/>
                </a:solidFill>
              </a:rPr>
              <a:t>join</a:t>
            </a:r>
          </a:p>
        </p:txBody>
      </p:sp>
    </p:spTree>
    <p:extLst>
      <p:ext uri="{BB962C8B-B14F-4D97-AF65-F5344CB8AC3E}">
        <p14:creationId xmlns:p14="http://schemas.microsoft.com/office/powerpoint/2010/main" val="495052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06776" y="143219"/>
            <a:ext cx="31067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rgbClr val="FF0066"/>
                </a:solidFill>
              </a:rPr>
              <a:t>Window</a:t>
            </a:r>
            <a:r>
              <a:rPr lang="zh-CN" altLang="en-US" sz="3200" dirty="0" smtClean="0">
                <a:solidFill>
                  <a:srgbClr val="FF0066"/>
                </a:solidFill>
              </a:rPr>
              <a:t>特性</a:t>
            </a:r>
            <a:endParaRPr lang="zh-CN" altLang="en-US" sz="3200" dirty="0">
              <a:solidFill>
                <a:srgbClr val="FF0066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06775" y="1034716"/>
            <a:ext cx="101465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 smtClean="0">
                <a:solidFill>
                  <a:srgbClr val="FF0000"/>
                </a:solidFill>
              </a:rPr>
              <a:t>WordCount</a:t>
            </a:r>
            <a:r>
              <a:rPr lang="zh-CN" altLang="en-US" sz="2800" dirty="0" smtClean="0">
                <a:solidFill>
                  <a:srgbClr val="FF0000"/>
                </a:solidFill>
              </a:rPr>
              <a:t>需求升级：每</a:t>
            </a:r>
            <a:r>
              <a:rPr lang="en-US" altLang="zh-CN" sz="2800" dirty="0" smtClean="0">
                <a:solidFill>
                  <a:srgbClr val="FF0000"/>
                </a:solidFill>
              </a:rPr>
              <a:t>10s</a:t>
            </a:r>
            <a:r>
              <a:rPr lang="zh-CN" altLang="en-US" sz="2800" dirty="0" smtClean="0">
                <a:solidFill>
                  <a:srgbClr val="FF0000"/>
                </a:solidFill>
              </a:rPr>
              <a:t>统计一次单词在前</a:t>
            </a:r>
            <a:r>
              <a:rPr lang="en-US" altLang="zh-CN" sz="2800" dirty="0" smtClean="0">
                <a:solidFill>
                  <a:srgbClr val="FF0000"/>
                </a:solidFill>
              </a:rPr>
              <a:t>1</a:t>
            </a:r>
            <a:r>
              <a:rPr lang="zh-CN" altLang="en-US" sz="2800" dirty="0" smtClean="0">
                <a:solidFill>
                  <a:srgbClr val="FF0000"/>
                </a:solidFill>
              </a:rPr>
              <a:t>分钟内出现次数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5" name="文本框 2"/>
          <p:cNvSpPr txBox="1"/>
          <p:nvPr/>
        </p:nvSpPr>
        <p:spPr>
          <a:xfrm>
            <a:off x="506774" y="2295545"/>
            <a:ext cx="31067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200" dirty="0" smtClean="0"/>
              <a:t>需求特点：</a:t>
            </a:r>
            <a:endParaRPr lang="zh-CN" altLang="en-US" sz="3200" dirty="0"/>
          </a:p>
        </p:txBody>
      </p:sp>
      <p:sp>
        <p:nvSpPr>
          <p:cNvPr id="6" name="矩形 5"/>
          <p:cNvSpPr/>
          <p:nvPr/>
        </p:nvSpPr>
        <p:spPr>
          <a:xfrm>
            <a:off x="506772" y="3308685"/>
            <a:ext cx="3343333" cy="90236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 smtClean="0"/>
              <a:t>数据复用</a:t>
            </a:r>
            <a:endParaRPr lang="zh-CN" altLang="en-US" sz="3200" b="1" dirty="0"/>
          </a:p>
        </p:txBody>
      </p:sp>
      <p:sp>
        <p:nvSpPr>
          <p:cNvPr id="7" name="矩形 6"/>
          <p:cNvSpPr/>
          <p:nvPr/>
        </p:nvSpPr>
        <p:spPr>
          <a:xfrm>
            <a:off x="506773" y="4211053"/>
            <a:ext cx="3343332" cy="23440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dirty="0" smtClean="0">
                <a:solidFill>
                  <a:schemeClr val="tx1"/>
                </a:solidFill>
              </a:rPr>
              <a:t>• 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当前批次计算需要使用前一批次数据。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388963" y="3308685"/>
            <a:ext cx="3347342" cy="902368"/>
          </a:xfrm>
          <a:prstGeom prst="rect">
            <a:avLst/>
          </a:prstGeom>
          <a:solidFill>
            <a:srgbClr val="0CAC8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 smtClean="0"/>
              <a:t>聚合操作</a:t>
            </a:r>
            <a:endParaRPr lang="zh-CN" altLang="en-US" sz="3200" b="1" dirty="0"/>
          </a:p>
        </p:txBody>
      </p:sp>
      <p:sp>
        <p:nvSpPr>
          <p:cNvPr id="9" name="矩形 8"/>
          <p:cNvSpPr/>
          <p:nvPr/>
        </p:nvSpPr>
        <p:spPr>
          <a:xfrm>
            <a:off x="4388961" y="4211052"/>
            <a:ext cx="3347343" cy="2344033"/>
          </a:xfrm>
          <a:prstGeom prst="rect">
            <a:avLst/>
          </a:prstGeom>
          <a:solidFill>
            <a:srgbClr val="63FFFD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b="1" dirty="0" smtClean="0">
                <a:solidFill>
                  <a:schemeClr val="tx1"/>
                </a:solidFill>
              </a:rPr>
              <a:t>• 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词频计算，是对前一分钟内数据进行聚合操作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271150" y="3308685"/>
            <a:ext cx="3267134" cy="902368"/>
          </a:xfrm>
          <a:prstGeom prst="rect">
            <a:avLst/>
          </a:prstGeom>
          <a:solidFill>
            <a:srgbClr val="90039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8271150" y="4211053"/>
            <a:ext cx="3267134" cy="2344032"/>
          </a:xfrm>
          <a:prstGeom prst="rect">
            <a:avLst/>
          </a:prstGeom>
          <a:solidFill>
            <a:srgbClr val="BA68F8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8384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06776" y="143219"/>
            <a:ext cx="31067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rgbClr val="FF0066"/>
                </a:solidFill>
              </a:rPr>
              <a:t>Window</a:t>
            </a:r>
            <a:r>
              <a:rPr lang="zh-CN" altLang="en-US" sz="3200" dirty="0" smtClean="0">
                <a:solidFill>
                  <a:srgbClr val="FF0066"/>
                </a:solidFill>
              </a:rPr>
              <a:t>特性</a:t>
            </a:r>
            <a:endParaRPr lang="zh-CN" altLang="en-US" sz="3200" dirty="0">
              <a:solidFill>
                <a:srgbClr val="FF0066"/>
              </a:solidFill>
            </a:endParaRPr>
          </a:p>
        </p:txBody>
      </p:sp>
      <p:sp>
        <p:nvSpPr>
          <p:cNvPr id="5" name="文本框 2"/>
          <p:cNvSpPr txBox="1"/>
          <p:nvPr/>
        </p:nvSpPr>
        <p:spPr>
          <a:xfrm>
            <a:off x="506774" y="2295545"/>
            <a:ext cx="31067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 dirty="0" smtClean="0"/>
              <a:t>Window</a:t>
            </a:r>
            <a:r>
              <a:rPr lang="zh-CN" altLang="en-US" sz="3200" dirty="0" smtClean="0"/>
              <a:t>特性：</a:t>
            </a:r>
            <a:endParaRPr lang="zh-CN" altLang="en-US" sz="3200" dirty="0"/>
          </a:p>
        </p:txBody>
      </p:sp>
      <p:sp>
        <p:nvSpPr>
          <p:cNvPr id="6" name="矩形 5"/>
          <p:cNvSpPr/>
          <p:nvPr/>
        </p:nvSpPr>
        <p:spPr>
          <a:xfrm>
            <a:off x="506772" y="3308685"/>
            <a:ext cx="3343333" cy="90236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/>
              <a:t>Batch Internal</a:t>
            </a:r>
            <a:endParaRPr lang="zh-CN" altLang="en-US" sz="3200" b="1" dirty="0"/>
          </a:p>
        </p:txBody>
      </p:sp>
      <p:sp>
        <p:nvSpPr>
          <p:cNvPr id="7" name="矩形 6"/>
          <p:cNvSpPr/>
          <p:nvPr/>
        </p:nvSpPr>
        <p:spPr>
          <a:xfrm>
            <a:off x="506773" y="4211053"/>
            <a:ext cx="3343332" cy="23440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b="1" dirty="0" smtClean="0">
                <a:solidFill>
                  <a:schemeClr val="tx1"/>
                </a:solidFill>
              </a:rPr>
              <a:t>• stream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数据分批时间间隔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388963" y="3308685"/>
            <a:ext cx="3347342" cy="902368"/>
          </a:xfrm>
          <a:prstGeom prst="rect">
            <a:avLst/>
          </a:prstGeom>
          <a:solidFill>
            <a:srgbClr val="0CAC8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/>
              <a:t>Window width</a:t>
            </a:r>
            <a:endParaRPr lang="zh-CN" altLang="en-US" sz="3200" b="1" dirty="0"/>
          </a:p>
        </p:txBody>
      </p:sp>
      <p:sp>
        <p:nvSpPr>
          <p:cNvPr id="9" name="矩形 8"/>
          <p:cNvSpPr/>
          <p:nvPr/>
        </p:nvSpPr>
        <p:spPr>
          <a:xfrm>
            <a:off x="4388961" y="4211052"/>
            <a:ext cx="3347343" cy="2344033"/>
          </a:xfrm>
          <a:prstGeom prst="rect">
            <a:avLst/>
          </a:prstGeom>
          <a:solidFill>
            <a:srgbClr val="63FFFD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b="1" dirty="0" smtClean="0">
                <a:solidFill>
                  <a:schemeClr val="tx1"/>
                </a:solidFill>
              </a:rPr>
              <a:t>• 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窗口长度</a:t>
            </a:r>
            <a:endParaRPr lang="en-US" altLang="zh-CN" sz="2000" b="1" dirty="0" smtClean="0">
              <a:solidFill>
                <a:schemeClr val="tx1"/>
              </a:solidFill>
            </a:endParaRPr>
          </a:p>
          <a:p>
            <a:r>
              <a:rPr lang="en-US" altLang="zh-CN" sz="2000" b="1" dirty="0">
                <a:solidFill>
                  <a:schemeClr val="tx1"/>
                </a:solidFill>
              </a:rPr>
              <a:t>• 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窗口长度必须是</a:t>
            </a:r>
            <a:r>
              <a:rPr lang="en-US" altLang="zh-CN" sz="2000" b="1" dirty="0" smtClean="0">
                <a:solidFill>
                  <a:schemeClr val="tx1"/>
                </a:solidFill>
              </a:rPr>
              <a:t>”batch internal” 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整数倍</a:t>
            </a:r>
            <a:endParaRPr lang="zh-CN" altLang="en-US" sz="2000" b="1" dirty="0">
              <a:solidFill>
                <a:schemeClr val="tx1"/>
              </a:solidFill>
            </a:endParaRPr>
          </a:p>
          <a:p>
            <a:endParaRPr lang="zh-CN" altLang="en-US" sz="2000" b="1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271150" y="3308685"/>
            <a:ext cx="3267134" cy="902368"/>
          </a:xfrm>
          <a:prstGeom prst="rect">
            <a:avLst/>
          </a:prstGeom>
          <a:solidFill>
            <a:srgbClr val="90039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Sliding Internal</a:t>
            </a:r>
            <a:endParaRPr lang="zh-CN" altLang="en-US" sz="3200" dirty="0"/>
          </a:p>
        </p:txBody>
      </p:sp>
      <p:sp>
        <p:nvSpPr>
          <p:cNvPr id="11" name="矩形 10"/>
          <p:cNvSpPr/>
          <p:nvPr/>
        </p:nvSpPr>
        <p:spPr>
          <a:xfrm>
            <a:off x="8271150" y="4211053"/>
            <a:ext cx="3267134" cy="2344032"/>
          </a:xfrm>
          <a:prstGeom prst="rect">
            <a:avLst/>
          </a:prstGeom>
          <a:solidFill>
            <a:srgbClr val="BA68F8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>
                <a:solidFill>
                  <a:schemeClr val="tx1"/>
                </a:solidFill>
              </a:rPr>
              <a:t>• </a:t>
            </a:r>
            <a:r>
              <a:rPr lang="zh-CN" altLang="en-US" b="1" dirty="0" smtClean="0">
                <a:solidFill>
                  <a:schemeClr val="tx1"/>
                </a:solidFill>
              </a:rPr>
              <a:t>窗口步进间隔</a:t>
            </a:r>
            <a:endParaRPr lang="en-US" altLang="zh-CN" b="1" dirty="0">
              <a:solidFill>
                <a:schemeClr val="tx1"/>
              </a:solidFill>
            </a:endParaRPr>
          </a:p>
          <a:p>
            <a:r>
              <a:rPr lang="en-US" altLang="zh-CN" b="1" dirty="0">
                <a:solidFill>
                  <a:schemeClr val="tx1"/>
                </a:solidFill>
              </a:rPr>
              <a:t>• </a:t>
            </a:r>
            <a:r>
              <a:rPr lang="zh-CN" altLang="en-US" b="1" dirty="0" smtClean="0">
                <a:solidFill>
                  <a:schemeClr val="tx1"/>
                </a:solidFill>
              </a:rPr>
              <a:t>窗口</a:t>
            </a:r>
            <a:r>
              <a:rPr lang="zh-CN" altLang="en-US" b="1" dirty="0">
                <a:solidFill>
                  <a:schemeClr val="tx1"/>
                </a:solidFill>
              </a:rPr>
              <a:t>步进间隔</a:t>
            </a:r>
            <a:endParaRPr lang="en-US" altLang="zh-CN" b="1" dirty="0">
              <a:solidFill>
                <a:schemeClr val="tx1"/>
              </a:solidFill>
            </a:endParaRPr>
          </a:p>
          <a:p>
            <a:r>
              <a:rPr lang="zh-CN" altLang="en-US" b="1" dirty="0" smtClean="0">
                <a:solidFill>
                  <a:schemeClr val="tx1"/>
                </a:solidFill>
              </a:rPr>
              <a:t>必须</a:t>
            </a:r>
            <a:r>
              <a:rPr lang="zh-CN" altLang="en-US" b="1" dirty="0">
                <a:solidFill>
                  <a:schemeClr val="tx1"/>
                </a:solidFill>
              </a:rPr>
              <a:t>是</a:t>
            </a:r>
            <a:r>
              <a:rPr lang="en-US" altLang="zh-CN" b="1" dirty="0">
                <a:solidFill>
                  <a:schemeClr val="tx1"/>
                </a:solidFill>
              </a:rPr>
              <a:t>”batch internal” </a:t>
            </a:r>
            <a:r>
              <a:rPr lang="zh-CN" altLang="en-US" b="1" dirty="0">
                <a:solidFill>
                  <a:schemeClr val="tx1"/>
                </a:solidFill>
              </a:rPr>
              <a:t>整数倍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8668" y="333560"/>
            <a:ext cx="5827928" cy="2356419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9177051" y="333560"/>
            <a:ext cx="247879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dirty="0" err="1" smtClean="0"/>
              <a:t>WorldCount</a:t>
            </a:r>
            <a:r>
              <a:rPr lang="en-US" altLang="zh-CN" dirty="0" smtClean="0"/>
              <a:t> </a:t>
            </a:r>
            <a:r>
              <a:rPr lang="zh-CN" altLang="en-US" dirty="0" smtClean="0"/>
              <a:t>窗口长度该设置为多少？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en-US" altLang="zh-CN" dirty="0" smtClean="0"/>
              <a:t>Sliding internal</a:t>
            </a:r>
            <a:r>
              <a:rPr lang="zh-CN" altLang="en-US" dirty="0" smtClean="0"/>
              <a:t>该如何设置？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en-US" altLang="zh-CN" dirty="0" smtClean="0"/>
              <a:t>Batch internal</a:t>
            </a:r>
            <a:r>
              <a:rPr lang="zh-CN" altLang="en-US" dirty="0" smtClean="0"/>
              <a:t>该如何设置？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84651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06776" y="143219"/>
            <a:ext cx="36135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rgbClr val="FF0066"/>
                </a:solidFill>
              </a:rPr>
              <a:t>Window</a:t>
            </a:r>
            <a:r>
              <a:rPr lang="zh-CN" altLang="en-US" sz="3200" dirty="0" smtClean="0">
                <a:solidFill>
                  <a:srgbClr val="FF0066"/>
                </a:solidFill>
              </a:rPr>
              <a:t>相关方法</a:t>
            </a:r>
            <a:endParaRPr lang="zh-CN" altLang="en-US" sz="3200" dirty="0">
              <a:solidFill>
                <a:srgbClr val="FF0066"/>
              </a:solidFill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6790983"/>
              </p:ext>
            </p:extLst>
          </p:nvPr>
        </p:nvGraphicFramePr>
        <p:xfrm>
          <a:off x="809127" y="1260105"/>
          <a:ext cx="10858776" cy="53158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14574"/>
                <a:gridCol w="5221995"/>
                <a:gridCol w="2722207"/>
              </a:tblGrid>
              <a:tr h="469543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参数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描述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effectLst/>
                        </a:rPr>
                        <a:t>window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windowDuration</a:t>
                      </a:r>
                      <a:r>
                        <a:rPr lang="en-US" altLang="zh-CN" baseline="0" dirty="0" smtClean="0"/>
                        <a:t>  </a:t>
                      </a:r>
                      <a:r>
                        <a:rPr lang="zh-CN" altLang="en-US" baseline="0" dirty="0" smtClean="0"/>
                        <a:t>窗口长度</a:t>
                      </a:r>
                      <a:endParaRPr lang="en-US" altLang="zh-CN" dirty="0" smtClean="0"/>
                    </a:p>
                    <a:p>
                      <a:r>
                        <a:rPr lang="en-US" altLang="zh-CN" dirty="0" err="1" smtClean="0"/>
                        <a:t>slideDuration</a:t>
                      </a:r>
                      <a:r>
                        <a:rPr lang="en-US" altLang="zh-CN" baseline="0" dirty="0" smtClean="0"/>
                        <a:t>  </a:t>
                      </a:r>
                      <a:r>
                        <a:rPr lang="zh-CN" altLang="en-US" baseline="0" dirty="0" smtClean="0"/>
                        <a:t>步进间隔，默认为</a:t>
                      </a:r>
                      <a:r>
                        <a:rPr lang="en-US" altLang="zh-CN" baseline="0" dirty="0" smtClean="0"/>
                        <a:t>batch internal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</a:rPr>
                        <a:t>• </a:t>
                      </a:r>
                      <a:r>
                        <a:rPr lang="zh-CN" altLang="en-US" sz="1800" b="1" dirty="0" smtClean="0">
                          <a:solidFill>
                            <a:schemeClr val="tx1"/>
                          </a:solidFill>
                        </a:rPr>
                        <a:t>对流加窗口，返回窗口流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reduceByWindow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reduceFunc</a:t>
                      </a:r>
                      <a:r>
                        <a:rPr lang="en-US" altLang="zh-CN" dirty="0" smtClean="0"/>
                        <a:t>  </a:t>
                      </a:r>
                      <a:r>
                        <a:rPr lang="zh-CN" altLang="en-US" dirty="0" smtClean="0"/>
                        <a:t>聚合函数</a:t>
                      </a:r>
                      <a:endParaRPr lang="en-US" altLang="zh-CN" dirty="0" smtClean="0"/>
                    </a:p>
                    <a:p>
                      <a:r>
                        <a:rPr lang="en-US" altLang="zh-CN" dirty="0" err="1" smtClean="0"/>
                        <a:t>windowDuration</a:t>
                      </a:r>
                      <a:r>
                        <a:rPr lang="en-US" altLang="zh-CN" baseline="0" dirty="0" smtClean="0"/>
                        <a:t>  </a:t>
                      </a:r>
                      <a:r>
                        <a:rPr lang="zh-CN" altLang="en-US" baseline="0" dirty="0" smtClean="0"/>
                        <a:t>窗口长度</a:t>
                      </a:r>
                      <a:endParaRPr lang="en-US" altLang="zh-CN" dirty="0" smtClean="0"/>
                    </a:p>
                    <a:p>
                      <a:r>
                        <a:rPr lang="en-US" altLang="zh-CN" dirty="0" err="1" smtClean="0"/>
                        <a:t>slideDuration</a:t>
                      </a:r>
                      <a:r>
                        <a:rPr lang="en-US" altLang="zh-CN" baseline="0" dirty="0" smtClean="0"/>
                        <a:t>  </a:t>
                      </a:r>
                      <a:r>
                        <a:rPr lang="zh-CN" altLang="en-US" baseline="0" dirty="0" smtClean="0"/>
                        <a:t>步进间隔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</a:rPr>
                        <a:t>• </a:t>
                      </a:r>
                      <a:r>
                        <a:rPr lang="zh-CN" altLang="en-US" sz="1800" b="1" dirty="0" smtClean="0">
                          <a:solidFill>
                            <a:schemeClr val="tx1"/>
                          </a:solidFill>
                        </a:rPr>
                        <a:t>对流加窗口，并对窗口内数据聚合</a:t>
                      </a:r>
                      <a:endParaRPr lang="zh-CN" altLang="en-US" dirty="0"/>
                    </a:p>
                  </a:txBody>
                  <a:tcPr/>
                </a:tc>
              </a:tr>
              <a:tr h="731520">
                <a:tc>
                  <a:txBody>
                    <a:bodyPr/>
                    <a:lstStyle/>
                    <a:p>
                      <a:r>
                        <a:rPr lang="en-US" altLang="zh-CN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reduceByWindow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reduceFunc</a:t>
                      </a:r>
                      <a:r>
                        <a:rPr lang="en-US" altLang="zh-CN" dirty="0" smtClean="0"/>
                        <a:t>  </a:t>
                      </a:r>
                      <a:r>
                        <a:rPr lang="zh-CN" altLang="en-US" dirty="0" smtClean="0"/>
                        <a:t>聚合函数</a:t>
                      </a:r>
                      <a:endParaRPr lang="en-US" altLang="zh-CN" dirty="0" smtClean="0"/>
                    </a:p>
                    <a:p>
                      <a:r>
                        <a:rPr lang="en-US" altLang="zh-CN" dirty="0" err="1" smtClean="0"/>
                        <a:t>invReduceFunc</a:t>
                      </a:r>
                      <a:r>
                        <a:rPr lang="en-US" altLang="zh-CN" dirty="0" smtClean="0"/>
                        <a:t>  </a:t>
                      </a:r>
                      <a:r>
                        <a:rPr lang="zh-CN" altLang="en-US" dirty="0" smtClean="0"/>
                        <a:t>与前一窗口聚合结果进行聚合</a:t>
                      </a:r>
                      <a:endParaRPr lang="en-US" altLang="zh-CN" dirty="0" smtClean="0"/>
                    </a:p>
                    <a:p>
                      <a:r>
                        <a:rPr lang="en-US" altLang="zh-CN" dirty="0" err="1" smtClean="0"/>
                        <a:t>windowDuration</a:t>
                      </a:r>
                      <a:r>
                        <a:rPr lang="en-US" altLang="zh-CN" baseline="0" dirty="0" smtClean="0"/>
                        <a:t>  </a:t>
                      </a:r>
                      <a:r>
                        <a:rPr lang="zh-CN" altLang="en-US" baseline="0" dirty="0" smtClean="0"/>
                        <a:t>窗口长度</a:t>
                      </a:r>
                      <a:endParaRPr lang="en-US" altLang="zh-CN" dirty="0" smtClean="0"/>
                    </a:p>
                    <a:p>
                      <a:r>
                        <a:rPr lang="en-US" altLang="zh-CN" dirty="0" err="1" smtClean="0"/>
                        <a:t>slideDuration</a:t>
                      </a:r>
                      <a:r>
                        <a:rPr lang="en-US" altLang="zh-CN" baseline="0" dirty="0" smtClean="0"/>
                        <a:t>  </a:t>
                      </a:r>
                      <a:r>
                        <a:rPr lang="zh-CN" altLang="en-US" baseline="0" dirty="0" smtClean="0"/>
                        <a:t>步进间隔</a:t>
                      </a:r>
                      <a:endParaRPr lang="zh-CN" altLang="en-US" dirty="0" smtClean="0"/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</a:rPr>
                        <a:t>• </a:t>
                      </a:r>
                      <a:r>
                        <a:rPr lang="zh-CN" altLang="en-US" sz="1800" b="1" dirty="0" smtClean="0">
                          <a:solidFill>
                            <a:schemeClr val="tx1"/>
                          </a:solidFill>
                        </a:rPr>
                        <a:t>对流加窗口，先对窗口内数据聚合，再与前一窗口聚合结果合并</a:t>
                      </a:r>
                      <a:endParaRPr lang="zh-CN" altLang="en-US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effectLst/>
                        </a:rPr>
                        <a:t>countByWindow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windowDuration</a:t>
                      </a:r>
                      <a:r>
                        <a:rPr lang="en-US" altLang="zh-CN" baseline="0" dirty="0" smtClean="0"/>
                        <a:t>  </a:t>
                      </a:r>
                      <a:r>
                        <a:rPr lang="zh-CN" altLang="en-US" baseline="0" dirty="0" smtClean="0"/>
                        <a:t>窗口长度</a:t>
                      </a:r>
                      <a:endParaRPr lang="en-US" altLang="zh-CN" dirty="0" smtClean="0"/>
                    </a:p>
                    <a:p>
                      <a:r>
                        <a:rPr lang="en-US" altLang="zh-CN" dirty="0" err="1" smtClean="0"/>
                        <a:t>slideDuration</a:t>
                      </a:r>
                      <a:r>
                        <a:rPr lang="en-US" altLang="zh-CN" baseline="0" dirty="0" smtClean="0"/>
                        <a:t>  </a:t>
                      </a:r>
                      <a:r>
                        <a:rPr lang="zh-CN" altLang="en-US" baseline="0" dirty="0" smtClean="0"/>
                        <a:t>步进间隔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</a:rPr>
                        <a:t>•</a:t>
                      </a:r>
                      <a:r>
                        <a:rPr lang="zh-CN" altLang="en-US" sz="1800" b="1" dirty="0" smtClean="0">
                          <a:solidFill>
                            <a:schemeClr val="tx1"/>
                          </a:solidFill>
                        </a:rPr>
                        <a:t>对流加窗口，统计窗口内数据量</a:t>
                      </a:r>
                      <a:endParaRPr lang="zh-CN" altLang="en-US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US" altLang="zh-CN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countByValueAndWindow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windowDuration</a:t>
                      </a:r>
                      <a:r>
                        <a:rPr lang="en-US" altLang="zh-CN" baseline="0" dirty="0" smtClean="0"/>
                        <a:t>  </a:t>
                      </a:r>
                      <a:r>
                        <a:rPr lang="zh-CN" altLang="en-US" baseline="0" dirty="0" smtClean="0"/>
                        <a:t>窗口长度</a:t>
                      </a:r>
                      <a:endParaRPr lang="en-US" altLang="zh-CN" dirty="0" smtClean="0"/>
                    </a:p>
                    <a:p>
                      <a:r>
                        <a:rPr lang="en-US" altLang="zh-CN" dirty="0" err="1" smtClean="0"/>
                        <a:t>slideDuration</a:t>
                      </a:r>
                      <a:r>
                        <a:rPr lang="en-US" altLang="zh-CN" baseline="0" dirty="0" smtClean="0"/>
                        <a:t>  </a:t>
                      </a:r>
                      <a:r>
                        <a:rPr lang="zh-CN" altLang="en-US" baseline="0" dirty="0" smtClean="0"/>
                        <a:t>步进间隔</a:t>
                      </a:r>
                      <a:endParaRPr lang="en-US" altLang="zh-CN" baseline="0" dirty="0" smtClean="0"/>
                    </a:p>
                    <a:p>
                      <a:r>
                        <a:rPr lang="en-US" altLang="zh-CN" dirty="0" err="1" smtClean="0"/>
                        <a:t>numPartitions</a:t>
                      </a:r>
                      <a:r>
                        <a:rPr lang="en-US" altLang="zh-CN" dirty="0" smtClean="0"/>
                        <a:t> </a:t>
                      </a:r>
                      <a:r>
                        <a:rPr lang="zh-CN" altLang="en-US" dirty="0" smtClean="0"/>
                        <a:t>分区数量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</a:rPr>
                        <a:t>•</a:t>
                      </a:r>
                      <a:r>
                        <a:rPr lang="zh-CN" altLang="en-US" sz="1800" b="1" dirty="0" smtClean="0">
                          <a:solidFill>
                            <a:schemeClr val="tx1"/>
                          </a:solidFill>
                        </a:rPr>
                        <a:t>对流加窗口，统计不同元素出现次数</a:t>
                      </a:r>
                      <a:endParaRPr lang="en-US" altLang="zh-CN" sz="18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7301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06776" y="143219"/>
            <a:ext cx="31067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rgbClr val="FF0066"/>
                </a:solidFill>
              </a:rPr>
              <a:t>Streaming-</a:t>
            </a:r>
            <a:r>
              <a:rPr lang="en-US" altLang="zh-CN" sz="3200" dirty="0" err="1" smtClean="0">
                <a:solidFill>
                  <a:srgbClr val="FF0066"/>
                </a:solidFill>
              </a:rPr>
              <a:t>Sql</a:t>
            </a:r>
            <a:endParaRPr lang="zh-CN" altLang="en-US" sz="3200" dirty="0">
              <a:solidFill>
                <a:srgbClr val="FF0066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06772" y="1036712"/>
            <a:ext cx="101465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FF0000"/>
                </a:solidFill>
              </a:rPr>
              <a:t>Spark stream</a:t>
            </a:r>
            <a:r>
              <a:rPr lang="zh-CN" altLang="en-US" sz="2800" dirty="0" smtClean="0">
                <a:solidFill>
                  <a:srgbClr val="FF0000"/>
                </a:solidFill>
              </a:rPr>
              <a:t>数据封装成</a:t>
            </a:r>
            <a:r>
              <a:rPr lang="en-US" altLang="zh-CN" sz="2800" dirty="0" err="1" smtClean="0">
                <a:solidFill>
                  <a:srgbClr val="FF0000"/>
                </a:solidFill>
              </a:rPr>
              <a:t>Rdd</a:t>
            </a:r>
            <a:r>
              <a:rPr lang="zh-CN" altLang="en-US" sz="2800" dirty="0" smtClean="0">
                <a:solidFill>
                  <a:srgbClr val="FF0000"/>
                </a:solidFill>
              </a:rPr>
              <a:t>，转换成</a:t>
            </a:r>
            <a:r>
              <a:rPr lang="en-US" altLang="zh-CN" sz="2800" dirty="0" err="1" smtClean="0">
                <a:solidFill>
                  <a:srgbClr val="FF0000"/>
                </a:solidFill>
              </a:rPr>
              <a:t>DataFrame</a:t>
            </a:r>
            <a:r>
              <a:rPr lang="zh-CN" altLang="en-US" sz="2800" dirty="0" smtClean="0">
                <a:solidFill>
                  <a:srgbClr val="FF0000"/>
                </a:solidFill>
              </a:rPr>
              <a:t>之后，天然可以使用</a:t>
            </a:r>
            <a:r>
              <a:rPr lang="en-US" altLang="zh-CN" sz="2800" dirty="0" smtClean="0">
                <a:solidFill>
                  <a:srgbClr val="FF0000"/>
                </a:solidFill>
              </a:rPr>
              <a:t>spark </a:t>
            </a:r>
            <a:r>
              <a:rPr lang="en-US" altLang="zh-CN" sz="2800" dirty="0" err="1" smtClean="0">
                <a:solidFill>
                  <a:srgbClr val="FF0000"/>
                </a:solidFill>
              </a:rPr>
              <a:t>sql</a:t>
            </a:r>
            <a:r>
              <a:rPr lang="zh-CN" altLang="en-US" sz="2800" dirty="0" smtClean="0">
                <a:solidFill>
                  <a:srgbClr val="FF0000"/>
                </a:solidFill>
              </a:rPr>
              <a:t>特性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506773" y="2299537"/>
            <a:ext cx="10190603" cy="672029"/>
          </a:xfrm>
          <a:prstGeom prst="roundRect">
            <a:avLst/>
          </a:prstGeom>
          <a:solidFill>
            <a:srgbClr val="CCD58B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 smtClean="0">
                <a:solidFill>
                  <a:schemeClr val="tx1"/>
                </a:solidFill>
              </a:rPr>
              <a:t>内部表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82051" y="3042593"/>
            <a:ext cx="66322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•  </a:t>
            </a:r>
            <a:r>
              <a:rPr lang="zh-CN" altLang="en-US" dirty="0" smtClean="0"/>
              <a:t>为每个</a:t>
            </a:r>
            <a:r>
              <a:rPr lang="en-US" altLang="zh-CN" dirty="0" err="1" smtClean="0"/>
              <a:t>Rdd</a:t>
            </a:r>
            <a:r>
              <a:rPr lang="zh-CN" altLang="en-US" dirty="0" smtClean="0"/>
              <a:t>创建一个</a:t>
            </a:r>
            <a:r>
              <a:rPr lang="en-US" altLang="zh-CN" dirty="0" err="1" smtClean="0"/>
              <a:t>sqlC</a:t>
            </a:r>
            <a:r>
              <a:rPr lang="en-US" altLang="zh-CN" dirty="0" err="1"/>
              <a:t>ontext</a:t>
            </a:r>
            <a:endParaRPr lang="en-US" altLang="zh-CN" dirty="0" smtClean="0"/>
          </a:p>
          <a:p>
            <a:r>
              <a:rPr lang="en-US" altLang="zh-CN" dirty="0" smtClean="0"/>
              <a:t>•  </a:t>
            </a:r>
            <a:r>
              <a:rPr lang="zh-CN" altLang="en-US" dirty="0" smtClean="0"/>
              <a:t>将</a:t>
            </a:r>
            <a:r>
              <a:rPr lang="en-US" altLang="zh-CN" dirty="0" err="1" smtClean="0"/>
              <a:t>Rdd</a:t>
            </a:r>
            <a:r>
              <a:rPr lang="zh-CN" altLang="en-US" dirty="0" smtClean="0"/>
              <a:t>转换成</a:t>
            </a:r>
            <a:r>
              <a:rPr lang="en-US" altLang="zh-CN" dirty="0" smtClean="0"/>
              <a:t>DF</a:t>
            </a:r>
          </a:p>
          <a:p>
            <a:r>
              <a:rPr lang="en-US" altLang="zh-CN" dirty="0" smtClean="0"/>
              <a:t>•  </a:t>
            </a:r>
            <a:r>
              <a:rPr lang="zh-CN" altLang="en-US" dirty="0" smtClean="0"/>
              <a:t>将</a:t>
            </a:r>
            <a:r>
              <a:rPr lang="en-US" altLang="zh-CN" dirty="0" smtClean="0"/>
              <a:t>DF</a:t>
            </a:r>
            <a:r>
              <a:rPr lang="zh-CN" altLang="en-US" dirty="0" smtClean="0"/>
              <a:t>注册成为临时表</a:t>
            </a:r>
            <a:endParaRPr lang="en-US" altLang="zh-CN" dirty="0" smtClean="0"/>
          </a:p>
          <a:p>
            <a:r>
              <a:rPr lang="en-US" altLang="zh-CN" dirty="0"/>
              <a:t>•  </a:t>
            </a:r>
            <a:r>
              <a:rPr lang="zh-CN" altLang="en-US" dirty="0" smtClean="0"/>
              <a:t>使用</a:t>
            </a:r>
            <a:r>
              <a:rPr lang="en-US" altLang="zh-CN" dirty="0" err="1" smtClean="0"/>
              <a:t>sqlContext</a:t>
            </a:r>
            <a:r>
              <a:rPr lang="zh-CN" altLang="en-US" dirty="0" smtClean="0"/>
              <a:t>对临时表进行</a:t>
            </a:r>
            <a:r>
              <a:rPr lang="en-US" altLang="zh-CN" dirty="0" err="1" smtClean="0"/>
              <a:t>sql</a:t>
            </a:r>
            <a:r>
              <a:rPr lang="zh-CN" altLang="en-US" dirty="0" smtClean="0"/>
              <a:t>操作</a:t>
            </a:r>
            <a:endParaRPr lang="zh-CN" altLang="en-US" dirty="0"/>
          </a:p>
        </p:txBody>
      </p:sp>
      <p:sp>
        <p:nvSpPr>
          <p:cNvPr id="18" name="圆角矩形 17"/>
          <p:cNvSpPr/>
          <p:nvPr/>
        </p:nvSpPr>
        <p:spPr>
          <a:xfrm>
            <a:off x="506772" y="4267594"/>
            <a:ext cx="10190603" cy="672029"/>
          </a:xfrm>
          <a:prstGeom prst="roundRect">
            <a:avLst/>
          </a:prstGeom>
          <a:solidFill>
            <a:srgbClr val="0CAC8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>
                <a:solidFill>
                  <a:schemeClr val="tx1"/>
                </a:solidFill>
              </a:rPr>
              <a:t>内部表与外部表关联（如</a:t>
            </a:r>
            <a:r>
              <a:rPr lang="en-US" altLang="zh-CN" sz="2000" b="1" dirty="0">
                <a:solidFill>
                  <a:schemeClr val="tx1"/>
                </a:solidFill>
              </a:rPr>
              <a:t>hive</a:t>
            </a:r>
            <a:r>
              <a:rPr lang="zh-CN" altLang="en-US" sz="2000" b="1" dirty="0">
                <a:solidFill>
                  <a:schemeClr val="tx1"/>
                </a:solidFill>
              </a:rPr>
              <a:t>表）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782052" y="4984952"/>
            <a:ext cx="66322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•  </a:t>
            </a:r>
            <a:r>
              <a:rPr lang="zh-CN" altLang="en-US" dirty="0" smtClean="0"/>
              <a:t>创建</a:t>
            </a:r>
            <a:r>
              <a:rPr lang="en-US" altLang="zh-CN" dirty="0" err="1" smtClean="0"/>
              <a:t>hiveSqlContext</a:t>
            </a:r>
            <a:endParaRPr lang="en-US" altLang="zh-CN" dirty="0" smtClean="0"/>
          </a:p>
          <a:p>
            <a:r>
              <a:rPr lang="en-US" altLang="zh-CN" dirty="0" smtClean="0"/>
              <a:t>•  </a:t>
            </a:r>
            <a:r>
              <a:rPr lang="zh-CN" altLang="en-US" dirty="0" smtClean="0"/>
              <a:t>将</a:t>
            </a:r>
            <a:r>
              <a:rPr lang="en-US" altLang="zh-CN" dirty="0" err="1" smtClean="0"/>
              <a:t>Rdd</a:t>
            </a:r>
            <a:r>
              <a:rPr lang="zh-CN" altLang="en-US" dirty="0" smtClean="0"/>
              <a:t>转换成</a:t>
            </a:r>
            <a:r>
              <a:rPr lang="en-US" altLang="zh-CN" dirty="0" smtClean="0"/>
              <a:t>DF</a:t>
            </a:r>
          </a:p>
          <a:p>
            <a:r>
              <a:rPr lang="en-US" altLang="zh-CN" dirty="0" smtClean="0"/>
              <a:t>•  </a:t>
            </a:r>
            <a:r>
              <a:rPr lang="zh-CN" altLang="en-US" dirty="0" smtClean="0"/>
              <a:t>将</a:t>
            </a:r>
            <a:r>
              <a:rPr lang="en-US" altLang="zh-CN" dirty="0" smtClean="0"/>
              <a:t>DF</a:t>
            </a:r>
            <a:r>
              <a:rPr lang="zh-CN" altLang="en-US" dirty="0" smtClean="0"/>
              <a:t>注册成临时表</a:t>
            </a:r>
            <a:endParaRPr lang="en-US" altLang="zh-CN" dirty="0" smtClean="0"/>
          </a:p>
          <a:p>
            <a:r>
              <a:rPr lang="en-US" altLang="zh-CN" dirty="0" smtClean="0"/>
              <a:t>•  </a:t>
            </a:r>
            <a:r>
              <a:rPr lang="zh-CN" altLang="en-US" dirty="0" smtClean="0"/>
              <a:t>使用</a:t>
            </a:r>
            <a:r>
              <a:rPr lang="en-US" altLang="zh-CN" dirty="0" err="1" smtClean="0"/>
              <a:t>hiveSqlContext</a:t>
            </a:r>
            <a:r>
              <a:rPr lang="zh-CN" altLang="en-US" dirty="0" smtClean="0"/>
              <a:t>对临时表和外部表进行</a:t>
            </a:r>
            <a:r>
              <a:rPr lang="en-US" altLang="zh-CN" dirty="0" smtClean="0"/>
              <a:t>join</a:t>
            </a:r>
            <a:r>
              <a:rPr lang="zh-CN" altLang="en-US" dirty="0" smtClean="0"/>
              <a:t>操作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16675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06776" y="143219"/>
            <a:ext cx="31067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rgbClr val="FF0066"/>
                </a:solidFill>
              </a:rPr>
              <a:t>Streaming-</a:t>
            </a:r>
            <a:r>
              <a:rPr lang="en-US" altLang="zh-CN" sz="3200" dirty="0" err="1" smtClean="0">
                <a:solidFill>
                  <a:srgbClr val="FF0066"/>
                </a:solidFill>
              </a:rPr>
              <a:t>Sql</a:t>
            </a:r>
            <a:endParaRPr lang="zh-CN" altLang="en-US" sz="3200" dirty="0">
              <a:solidFill>
                <a:srgbClr val="FF0066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092185" y="1033407"/>
            <a:ext cx="7903298" cy="258532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words.foreachRDD</a:t>
            </a:r>
            <a:r>
              <a:rPr lang="en-US" altLang="zh-CN" dirty="0"/>
              <a:t> { </a:t>
            </a:r>
            <a:r>
              <a:rPr lang="en-US" altLang="zh-CN" dirty="0" err="1"/>
              <a:t>rdd</a:t>
            </a:r>
            <a:r>
              <a:rPr lang="en-US" altLang="zh-CN" dirty="0"/>
              <a:t> =&gt;</a:t>
            </a:r>
          </a:p>
          <a:p>
            <a:r>
              <a:rPr lang="en-US" altLang="zh-CN" dirty="0"/>
              <a:t>  </a:t>
            </a:r>
            <a:r>
              <a:rPr lang="en-US" altLang="zh-CN" dirty="0" err="1"/>
              <a:t>val</a:t>
            </a:r>
            <a:r>
              <a:rPr lang="en-US" altLang="zh-CN" dirty="0"/>
              <a:t> </a:t>
            </a:r>
            <a:r>
              <a:rPr lang="en-US" altLang="zh-CN" dirty="0" err="1"/>
              <a:t>sqlContext</a:t>
            </a:r>
            <a:r>
              <a:rPr lang="en-US" altLang="zh-CN" dirty="0"/>
              <a:t> = 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SQLContext.getOrCreate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rdd.sparkContext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  import </a:t>
            </a:r>
            <a:r>
              <a:rPr lang="en-US" altLang="zh-CN" dirty="0" err="1"/>
              <a:t>sqlContext.implicits</a:t>
            </a:r>
            <a:r>
              <a:rPr lang="en-US" altLang="zh-CN" dirty="0"/>
              <a:t>._</a:t>
            </a:r>
          </a:p>
          <a:p>
            <a:r>
              <a:rPr lang="en-US" altLang="zh-CN" dirty="0"/>
              <a:t>  </a:t>
            </a:r>
            <a:r>
              <a:rPr lang="en-US" altLang="zh-CN" dirty="0" err="1"/>
              <a:t>val</a:t>
            </a:r>
            <a:r>
              <a:rPr lang="en-US" altLang="zh-CN" dirty="0"/>
              <a:t> </a:t>
            </a:r>
            <a:r>
              <a:rPr lang="en-US" altLang="zh-CN" dirty="0" err="1"/>
              <a:t>wordsDataFrame</a:t>
            </a:r>
            <a:r>
              <a:rPr lang="en-US" altLang="zh-CN" dirty="0"/>
              <a:t> = </a:t>
            </a:r>
            <a:r>
              <a:rPr lang="en-US" altLang="zh-CN" dirty="0" err="1"/>
              <a:t>rdd.toDF</a:t>
            </a:r>
            <a:r>
              <a:rPr lang="en-US" altLang="zh-CN" dirty="0"/>
              <a:t>("word")</a:t>
            </a:r>
          </a:p>
          <a:p>
            <a:r>
              <a:rPr lang="en-US" altLang="zh-CN" b="1" dirty="0">
                <a:solidFill>
                  <a:srgbClr val="FF0000"/>
                </a:solidFill>
              </a:rPr>
              <a:t>  </a:t>
            </a:r>
            <a:r>
              <a:rPr lang="en-US" altLang="zh-CN" b="1" dirty="0" err="1">
                <a:solidFill>
                  <a:srgbClr val="FF0000"/>
                </a:solidFill>
              </a:rPr>
              <a:t>wordsDataFrame.registerTempTable</a:t>
            </a:r>
            <a:r>
              <a:rPr lang="en-US" altLang="zh-CN" b="1" dirty="0">
                <a:solidFill>
                  <a:srgbClr val="FF0000"/>
                </a:solidFill>
              </a:rPr>
              <a:t>("words")</a:t>
            </a:r>
          </a:p>
          <a:p>
            <a:r>
              <a:rPr lang="en-US" altLang="zh-CN" dirty="0"/>
              <a:t>  </a:t>
            </a:r>
            <a:r>
              <a:rPr lang="en-US" altLang="zh-CN" dirty="0" err="1"/>
              <a:t>val</a:t>
            </a:r>
            <a:r>
              <a:rPr lang="en-US" altLang="zh-CN" dirty="0"/>
              <a:t> </a:t>
            </a:r>
            <a:r>
              <a:rPr lang="en-US" altLang="zh-CN" dirty="0" err="1"/>
              <a:t>wordCountsDataFrame</a:t>
            </a:r>
            <a:r>
              <a:rPr lang="en-US" altLang="zh-CN" dirty="0"/>
              <a:t> = </a:t>
            </a:r>
          </a:p>
          <a:p>
            <a:r>
              <a:rPr lang="en-US" altLang="zh-CN" b="1" dirty="0" smtClean="0">
                <a:solidFill>
                  <a:srgbClr val="FF0000"/>
                </a:solidFill>
              </a:rPr>
              <a:t>    </a:t>
            </a:r>
            <a:r>
              <a:rPr lang="en-US" altLang="zh-CN" b="1" dirty="0" err="1" smtClean="0">
                <a:solidFill>
                  <a:srgbClr val="FF0000"/>
                </a:solidFill>
              </a:rPr>
              <a:t>sqlContext.sql</a:t>
            </a:r>
            <a:r>
              <a:rPr lang="en-US" altLang="zh-CN" b="1" dirty="0" smtClean="0">
                <a:solidFill>
                  <a:srgbClr val="FF0000"/>
                </a:solidFill>
              </a:rPr>
              <a:t>("select word, count(*) as total from words group by word")</a:t>
            </a:r>
          </a:p>
          <a:p>
            <a:r>
              <a:rPr lang="en-US" altLang="zh-CN" dirty="0" smtClean="0"/>
              <a:t>  </a:t>
            </a:r>
            <a:r>
              <a:rPr lang="en-US" altLang="zh-CN" dirty="0" err="1" smtClean="0"/>
              <a:t>wordCountsDataFrame.show</a:t>
            </a:r>
            <a:r>
              <a:rPr lang="en-US" altLang="zh-CN" dirty="0" smtClean="0"/>
              <a:t>()</a:t>
            </a:r>
          </a:p>
          <a:p>
            <a:r>
              <a:rPr lang="en-US" altLang="zh-CN" dirty="0" smtClean="0"/>
              <a:t>}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092186" y="3995678"/>
            <a:ext cx="7903298" cy="286232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dirty="0" err="1" smtClean="0"/>
              <a:t>val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sqlContext</a:t>
            </a:r>
            <a:r>
              <a:rPr lang="en-US" altLang="zh-CN" dirty="0" smtClean="0"/>
              <a:t> = new </a:t>
            </a:r>
            <a:r>
              <a:rPr lang="en-US" altLang="zh-CN" dirty="0" err="1" smtClean="0"/>
              <a:t>HiveContext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sc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words</a:t>
            </a:r>
            <a:r>
              <a:rPr lang="zh-CN" altLang="en-US" dirty="0"/>
              <a:t>.foreachRDD { rdd =&gt;</a:t>
            </a:r>
          </a:p>
          <a:p>
            <a:r>
              <a:rPr lang="zh-CN" altLang="en-US" dirty="0" smtClean="0"/>
              <a:t>  </a:t>
            </a:r>
            <a:r>
              <a:rPr lang="zh-CN" altLang="en-US" b="1" dirty="0" smtClean="0">
                <a:solidFill>
                  <a:srgbClr val="C00000"/>
                </a:solidFill>
              </a:rPr>
              <a:t>import </a:t>
            </a:r>
            <a:r>
              <a:rPr lang="zh-CN" altLang="en-US" b="1" dirty="0">
                <a:solidFill>
                  <a:srgbClr val="C00000"/>
                </a:solidFill>
              </a:rPr>
              <a:t>sqlContext.implicits._</a:t>
            </a:r>
          </a:p>
          <a:p>
            <a:r>
              <a:rPr lang="zh-CN" altLang="en-US" dirty="0"/>
              <a:t>  val wordsDataFrame = rdd.toDF("word")</a:t>
            </a:r>
          </a:p>
          <a:p>
            <a:r>
              <a:rPr lang="zh-CN" altLang="en-US" dirty="0"/>
              <a:t>  wordsDataFrame.registerTempTable("words")</a:t>
            </a:r>
          </a:p>
          <a:p>
            <a:r>
              <a:rPr lang="zh-CN" altLang="en-US" dirty="0"/>
              <a:t>  val wordCountsDataFrame = </a:t>
            </a:r>
          </a:p>
          <a:p>
            <a:r>
              <a:rPr lang="zh-CN" altLang="en-US" dirty="0"/>
              <a:t>    sqlContext.sql</a:t>
            </a:r>
            <a:r>
              <a:rPr lang="zh-CN" altLang="en-US" dirty="0" smtClean="0"/>
              <a:t>(</a:t>
            </a:r>
            <a:r>
              <a:rPr lang="en-US" altLang="zh-CN" b="1" dirty="0" smtClean="0">
                <a:solidFill>
                  <a:srgbClr val="C00000"/>
                </a:solidFill>
              </a:rPr>
              <a:t>“</a:t>
            </a:r>
            <a:r>
              <a:rPr lang="zh-CN" altLang="en-US" b="1" dirty="0" smtClean="0">
                <a:solidFill>
                  <a:srgbClr val="C00000"/>
                </a:solidFill>
              </a:rPr>
              <a:t>select </a:t>
            </a:r>
            <a:r>
              <a:rPr lang="en-US" altLang="zh-CN" b="1" dirty="0" smtClean="0">
                <a:solidFill>
                  <a:srgbClr val="C00000"/>
                </a:solidFill>
              </a:rPr>
              <a:t>a.</a:t>
            </a:r>
            <a:r>
              <a:rPr lang="zh-CN" altLang="en-US" b="1" dirty="0" smtClean="0">
                <a:solidFill>
                  <a:srgbClr val="C00000"/>
                </a:solidFill>
              </a:rPr>
              <a:t>word</a:t>
            </a:r>
            <a:r>
              <a:rPr lang="en-US" altLang="zh-CN" b="1" dirty="0" smtClean="0">
                <a:solidFill>
                  <a:srgbClr val="C00000"/>
                </a:solidFill>
              </a:rPr>
              <a:t>, b.id</a:t>
            </a:r>
            <a:r>
              <a:rPr lang="zh-CN" altLang="en-US" b="1" dirty="0" smtClean="0">
                <a:solidFill>
                  <a:srgbClr val="C00000"/>
                </a:solidFill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</a:rPr>
              <a:t>from words  a join </a:t>
            </a:r>
            <a:r>
              <a:rPr lang="en-US" altLang="zh-CN" b="1" dirty="0" err="1" smtClean="0">
                <a:solidFill>
                  <a:srgbClr val="C00000"/>
                </a:solidFill>
              </a:rPr>
              <a:t>wordToId</a:t>
            </a:r>
            <a:r>
              <a:rPr lang="en-US" altLang="zh-CN" b="1" dirty="0" smtClean="0">
                <a:solidFill>
                  <a:srgbClr val="C00000"/>
                </a:solidFill>
              </a:rPr>
              <a:t> b on </a:t>
            </a:r>
            <a:r>
              <a:rPr lang="en-US" altLang="zh-CN" b="1" dirty="0" err="1" smtClean="0">
                <a:solidFill>
                  <a:srgbClr val="C00000"/>
                </a:solidFill>
              </a:rPr>
              <a:t>a.word</a:t>
            </a:r>
            <a:r>
              <a:rPr lang="en-US" altLang="zh-CN" b="1" dirty="0" smtClean="0">
                <a:solidFill>
                  <a:srgbClr val="C00000"/>
                </a:solidFill>
              </a:rPr>
              <a:t> = </a:t>
            </a:r>
            <a:r>
              <a:rPr lang="en-US" altLang="zh-CN" b="1" dirty="0" err="1" smtClean="0">
                <a:solidFill>
                  <a:srgbClr val="C00000"/>
                </a:solidFill>
              </a:rPr>
              <a:t>b.word</a:t>
            </a:r>
            <a:r>
              <a:rPr lang="en-US" altLang="zh-CN" b="1" dirty="0" smtClean="0">
                <a:solidFill>
                  <a:srgbClr val="C00000"/>
                </a:solidFill>
              </a:rPr>
              <a:t> </a:t>
            </a:r>
            <a:r>
              <a:rPr lang="zh-CN" altLang="en-US" b="1" dirty="0" smtClean="0">
                <a:solidFill>
                  <a:srgbClr val="C00000"/>
                </a:solidFill>
              </a:rPr>
              <a:t>")</a:t>
            </a:r>
            <a:endParaRPr lang="zh-CN" altLang="en-US" b="1" dirty="0">
              <a:solidFill>
                <a:srgbClr val="C00000"/>
              </a:solidFill>
            </a:endParaRPr>
          </a:p>
          <a:p>
            <a:r>
              <a:rPr lang="zh-CN" altLang="en-US" dirty="0"/>
              <a:t>  wordCountsDataFrame.show()</a:t>
            </a:r>
          </a:p>
          <a:p>
            <a:r>
              <a:rPr lang="zh-CN" altLang="en-US" dirty="0"/>
              <a:t>}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506776" y="1033407"/>
            <a:ext cx="20453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rgbClr val="C00000"/>
                </a:solidFill>
              </a:rPr>
              <a:t>内部表</a:t>
            </a:r>
            <a:endParaRPr lang="zh-CN" altLang="en-US" sz="3200" dirty="0">
              <a:solidFill>
                <a:srgbClr val="C0000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06776" y="3995678"/>
            <a:ext cx="34997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rgbClr val="C00000"/>
                </a:solidFill>
              </a:rPr>
              <a:t>内部表</a:t>
            </a:r>
            <a:r>
              <a:rPr lang="en-US" altLang="zh-CN" sz="3200" dirty="0" smtClean="0">
                <a:solidFill>
                  <a:srgbClr val="C00000"/>
                </a:solidFill>
              </a:rPr>
              <a:t>Join</a:t>
            </a:r>
            <a:r>
              <a:rPr lang="zh-CN" altLang="en-US" sz="3200" dirty="0" smtClean="0">
                <a:solidFill>
                  <a:srgbClr val="C00000"/>
                </a:solidFill>
              </a:rPr>
              <a:t>外部表</a:t>
            </a:r>
            <a:endParaRPr lang="zh-CN" altLang="en-US" sz="32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3186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06776" y="143219"/>
            <a:ext cx="31067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rgbClr val="FF0066"/>
                </a:solidFill>
              </a:rPr>
              <a:t>Streaming-</a:t>
            </a:r>
            <a:r>
              <a:rPr lang="en-US" altLang="zh-CN" sz="3200" dirty="0" err="1" smtClean="0">
                <a:solidFill>
                  <a:srgbClr val="FF0066"/>
                </a:solidFill>
              </a:rPr>
              <a:t>Sql</a:t>
            </a:r>
            <a:endParaRPr lang="zh-CN" altLang="en-US" sz="3200" dirty="0">
              <a:solidFill>
                <a:srgbClr val="FF0066"/>
              </a:solidFill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506771" y="1108411"/>
            <a:ext cx="10190603" cy="672029"/>
          </a:xfrm>
          <a:prstGeom prst="roundRect">
            <a:avLst/>
          </a:prstGeom>
          <a:solidFill>
            <a:srgbClr val="CCD58B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 smtClean="0">
                <a:solidFill>
                  <a:schemeClr val="tx1"/>
                </a:solidFill>
              </a:rPr>
              <a:t>定义</a:t>
            </a:r>
            <a:r>
              <a:rPr lang="en-US" altLang="zh-CN" sz="2000" b="1" dirty="0" err="1" smtClean="0">
                <a:solidFill>
                  <a:schemeClr val="tx1"/>
                </a:solidFill>
              </a:rPr>
              <a:t>udf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82052" y="2014819"/>
            <a:ext cx="1049153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C00000"/>
                </a:solidFill>
              </a:rPr>
              <a:t>•  </a:t>
            </a:r>
            <a:r>
              <a:rPr lang="zh-CN" altLang="en-US" b="1" dirty="0" smtClean="0">
                <a:solidFill>
                  <a:srgbClr val="C00000"/>
                </a:solidFill>
              </a:rPr>
              <a:t>加载</a:t>
            </a:r>
            <a:r>
              <a:rPr lang="en-US" altLang="zh-CN" b="1" dirty="0" smtClean="0">
                <a:solidFill>
                  <a:srgbClr val="C00000"/>
                </a:solidFill>
              </a:rPr>
              <a:t>hive </a:t>
            </a:r>
            <a:r>
              <a:rPr lang="en-US" altLang="zh-CN" b="1" dirty="0" err="1" smtClean="0">
                <a:solidFill>
                  <a:srgbClr val="C00000"/>
                </a:solidFill>
              </a:rPr>
              <a:t>udf</a:t>
            </a:r>
            <a:endParaRPr lang="en-US" altLang="zh-CN" b="1" dirty="0" smtClean="0">
              <a:solidFill>
                <a:srgbClr val="C00000"/>
              </a:solidFill>
            </a:endParaRPr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dirty="0" err="1" smtClean="0"/>
              <a:t>val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sqlContext</a:t>
            </a:r>
            <a:r>
              <a:rPr lang="en-US" altLang="zh-CN" dirty="0" smtClean="0"/>
              <a:t>  = new </a:t>
            </a:r>
            <a:r>
              <a:rPr lang="en-US" altLang="zh-CN" dirty="0" err="1" smtClean="0"/>
              <a:t>HiveContext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sc</a:t>
            </a:r>
            <a:r>
              <a:rPr lang="en-US" altLang="zh-CN" dirty="0" smtClean="0"/>
              <a:t>)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dirty="0" err="1" smtClean="0"/>
              <a:t>sqlContext.sql</a:t>
            </a:r>
            <a:r>
              <a:rPr lang="en-US" altLang="zh-CN" dirty="0"/>
              <a:t>(“</a:t>
            </a:r>
            <a:r>
              <a:rPr lang="en-US" altLang="zh-CN" b="1" dirty="0">
                <a:solidFill>
                  <a:srgbClr val="C00000"/>
                </a:solidFill>
              </a:rPr>
              <a:t>create temporary function </a:t>
            </a:r>
            <a:r>
              <a:rPr lang="en-US" altLang="zh-CN" b="1" dirty="0" err="1">
                <a:solidFill>
                  <a:srgbClr val="C00000"/>
                </a:solidFill>
              </a:rPr>
              <a:t>getCate</a:t>
            </a:r>
            <a:r>
              <a:rPr lang="en-US" altLang="zh-CN" b="1" dirty="0">
                <a:solidFill>
                  <a:srgbClr val="C00000"/>
                </a:solidFill>
              </a:rPr>
              <a:t> as '</a:t>
            </a:r>
            <a:r>
              <a:rPr lang="en-US" altLang="zh-CN" b="1" dirty="0" err="1">
                <a:solidFill>
                  <a:srgbClr val="C00000"/>
                </a:solidFill>
              </a:rPr>
              <a:t>com.yihaodian.udf.hive.GetUrlCate</a:t>
            </a:r>
            <a:r>
              <a:rPr lang="en-US" altLang="zh-CN" b="1" dirty="0">
                <a:solidFill>
                  <a:srgbClr val="C00000"/>
                </a:solidFill>
              </a:rPr>
              <a:t>' USING JAR </a:t>
            </a:r>
            <a:r>
              <a:rPr lang="en-US" altLang="zh-CN" b="1" dirty="0" smtClean="0">
                <a:solidFill>
                  <a:srgbClr val="C00000"/>
                </a:solidFill>
              </a:rPr>
              <a:t>'SearchUDF-1.1-SNAPSHOT.jar‘ </a:t>
            </a:r>
            <a:r>
              <a:rPr lang="en-US" altLang="zh-CN" dirty="0" smtClean="0"/>
              <a:t>”)</a:t>
            </a:r>
          </a:p>
          <a:p>
            <a:r>
              <a:rPr lang="en-US" altLang="zh-CN" b="1" dirty="0" smtClean="0">
                <a:solidFill>
                  <a:srgbClr val="C00000"/>
                </a:solidFill>
              </a:rPr>
              <a:t>•  </a:t>
            </a:r>
            <a:r>
              <a:rPr lang="zh-CN" altLang="en-US" b="1" dirty="0" smtClean="0">
                <a:solidFill>
                  <a:srgbClr val="C00000"/>
                </a:solidFill>
              </a:rPr>
              <a:t>注册</a:t>
            </a:r>
            <a:r>
              <a:rPr lang="en-US" altLang="zh-CN" b="1" dirty="0" smtClean="0">
                <a:solidFill>
                  <a:srgbClr val="C00000"/>
                </a:solidFill>
              </a:rPr>
              <a:t>UDF</a:t>
            </a:r>
          </a:p>
          <a:p>
            <a:r>
              <a:rPr lang="en-US" altLang="zh-CN" b="1" dirty="0">
                <a:solidFill>
                  <a:srgbClr val="C00000"/>
                </a:solidFill>
              </a:rPr>
              <a:t> </a:t>
            </a:r>
            <a:r>
              <a:rPr lang="en-US" altLang="zh-CN" b="1" dirty="0" err="1">
                <a:solidFill>
                  <a:srgbClr val="C00000"/>
                </a:solidFill>
              </a:rPr>
              <a:t>sqlContext.udf</a:t>
            </a:r>
            <a:r>
              <a:rPr lang="en-US" altLang="zh-CN" b="1" dirty="0" err="1" smtClean="0">
                <a:solidFill>
                  <a:srgbClr val="C00000"/>
                </a:solidFill>
              </a:rPr>
              <a:t>.register</a:t>
            </a:r>
            <a:r>
              <a:rPr lang="en-US" altLang="zh-CN" b="1" dirty="0" smtClean="0">
                <a:solidFill>
                  <a:srgbClr val="C00000"/>
                </a:solidFill>
              </a:rPr>
              <a:t>(“</a:t>
            </a:r>
            <a:r>
              <a:rPr lang="en-US" altLang="zh-CN" b="1" dirty="0" err="1" smtClean="0">
                <a:solidFill>
                  <a:srgbClr val="C00000"/>
                </a:solidFill>
              </a:rPr>
              <a:t>udfname</a:t>
            </a:r>
            <a:r>
              <a:rPr lang="en-US" altLang="zh-CN" b="1" dirty="0" smtClean="0">
                <a:solidFill>
                  <a:srgbClr val="C00000"/>
                </a:solidFill>
              </a:rPr>
              <a:t>", </a:t>
            </a:r>
            <a:r>
              <a:rPr lang="en-US" altLang="zh-CN" b="1" dirty="0">
                <a:solidFill>
                  <a:srgbClr val="C00000"/>
                </a:solidFill>
              </a:rPr>
              <a:t>(t: String) =&gt; </a:t>
            </a:r>
            <a:r>
              <a:rPr lang="en-US" altLang="zh-CN" b="1" dirty="0" err="1">
                <a:solidFill>
                  <a:srgbClr val="C00000"/>
                </a:solidFill>
              </a:rPr>
              <a:t>t.equals</a:t>
            </a:r>
            <a:r>
              <a:rPr lang="en-US" altLang="zh-CN" b="1" dirty="0">
                <a:solidFill>
                  <a:srgbClr val="C00000"/>
                </a:solidFill>
              </a:rPr>
              <a:t>("</a:t>
            </a:r>
            <a:r>
              <a:rPr lang="en-US" altLang="zh-CN" b="1" dirty="0" err="1">
                <a:solidFill>
                  <a:srgbClr val="C00000"/>
                </a:solidFill>
              </a:rPr>
              <a:t>asd</a:t>
            </a:r>
            <a:r>
              <a:rPr lang="en-US" altLang="zh-CN" b="1" dirty="0">
                <a:solidFill>
                  <a:srgbClr val="C00000"/>
                </a:solidFill>
              </a:rPr>
              <a:t>"))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506771" y="4063143"/>
            <a:ext cx="10190603" cy="672029"/>
          </a:xfrm>
          <a:prstGeom prst="roundRect">
            <a:avLst/>
          </a:prstGeom>
          <a:solidFill>
            <a:srgbClr val="0CAC8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 smtClean="0">
                <a:solidFill>
                  <a:schemeClr val="tx1"/>
                </a:solidFill>
              </a:rPr>
              <a:t>注册临时表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782052" y="4984952"/>
            <a:ext cx="663229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• </a:t>
            </a:r>
            <a:r>
              <a:rPr lang="zh-CN" altLang="en-US" b="1" dirty="0" smtClean="0">
                <a:solidFill>
                  <a:srgbClr val="C00000"/>
                </a:solidFill>
              </a:rPr>
              <a:t>通过反射推断字段结果</a:t>
            </a:r>
            <a:r>
              <a:rPr lang="en-US" altLang="zh-CN" b="1" dirty="0" smtClean="0">
                <a:solidFill>
                  <a:srgbClr val="C00000"/>
                </a:solidFill>
              </a:rPr>
              <a:t> </a:t>
            </a:r>
          </a:p>
          <a:p>
            <a:r>
              <a:rPr lang="en-US" altLang="zh-CN" dirty="0" smtClean="0"/>
              <a:t>    </a:t>
            </a:r>
            <a:r>
              <a:rPr lang="en-US" altLang="zh-CN" dirty="0"/>
              <a:t>import </a:t>
            </a:r>
            <a:r>
              <a:rPr lang="en-US" altLang="zh-CN" dirty="0" err="1"/>
              <a:t>sqlContext.implicits</a:t>
            </a:r>
            <a:r>
              <a:rPr lang="en-US" altLang="zh-CN" dirty="0"/>
              <a:t>._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val</a:t>
            </a:r>
            <a:r>
              <a:rPr lang="en-US" altLang="zh-CN" dirty="0" smtClean="0"/>
              <a:t> </a:t>
            </a:r>
            <a:r>
              <a:rPr lang="en-US" altLang="zh-CN" dirty="0"/>
              <a:t>track: RDD[Track] = ...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tarck.toDF</a:t>
            </a:r>
            <a:r>
              <a:rPr lang="en-US" altLang="zh-CN" dirty="0"/>
              <a:t>().register("</a:t>
            </a:r>
            <a:r>
              <a:rPr lang="en-US" altLang="zh-CN" dirty="0" err="1"/>
              <a:t>table_name</a:t>
            </a:r>
            <a:r>
              <a:rPr lang="en-US" altLang="zh-CN" dirty="0" smtClean="0"/>
              <a:t>")</a:t>
            </a:r>
          </a:p>
          <a:p>
            <a:r>
              <a:rPr lang="en-US" altLang="zh-CN" b="1" dirty="0" smtClean="0">
                <a:solidFill>
                  <a:srgbClr val="C00000"/>
                </a:solidFill>
              </a:rPr>
              <a:t>• </a:t>
            </a:r>
            <a:r>
              <a:rPr lang="zh-CN" altLang="en-US" b="1" dirty="0" smtClean="0">
                <a:solidFill>
                  <a:srgbClr val="C00000"/>
                </a:solidFill>
              </a:rPr>
              <a:t>通过定义</a:t>
            </a:r>
            <a:r>
              <a:rPr lang="en-US" altLang="zh-CN" b="1" dirty="0" smtClean="0">
                <a:solidFill>
                  <a:srgbClr val="C00000"/>
                </a:solidFill>
              </a:rPr>
              <a:t>schema</a:t>
            </a:r>
            <a:r>
              <a:rPr lang="zh-CN" altLang="en-US" b="1" dirty="0" smtClean="0">
                <a:solidFill>
                  <a:srgbClr val="C00000"/>
                </a:solidFill>
              </a:rPr>
              <a:t>定义表结构</a:t>
            </a:r>
            <a:endParaRPr lang="en-US" altLang="zh-CN" b="1" dirty="0" smtClean="0">
              <a:solidFill>
                <a:srgbClr val="C00000"/>
              </a:solidFill>
            </a:endParaRPr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80639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06775" y="143219"/>
            <a:ext cx="37237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rgbClr val="FF0066"/>
                </a:solidFill>
              </a:rPr>
              <a:t>Checkpoint</a:t>
            </a:r>
            <a:r>
              <a:rPr lang="zh-CN" altLang="en-US" sz="3200" dirty="0" smtClean="0">
                <a:solidFill>
                  <a:srgbClr val="FF0066"/>
                </a:solidFill>
              </a:rPr>
              <a:t>与安全</a:t>
            </a:r>
            <a:endParaRPr lang="zh-CN" altLang="en-US" sz="3200" dirty="0">
              <a:solidFill>
                <a:srgbClr val="FF0066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06775" y="1034716"/>
            <a:ext cx="101465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FF0000"/>
                </a:solidFill>
              </a:rPr>
              <a:t>Stream</a:t>
            </a:r>
            <a:r>
              <a:rPr lang="zh-CN" altLang="en-US" sz="2800" dirty="0" smtClean="0">
                <a:solidFill>
                  <a:srgbClr val="FF0000"/>
                </a:solidFill>
              </a:rPr>
              <a:t>通过使用</a:t>
            </a:r>
            <a:r>
              <a:rPr lang="en-US" altLang="zh-CN" sz="2800" dirty="0" err="1" smtClean="0">
                <a:solidFill>
                  <a:srgbClr val="FF0000"/>
                </a:solidFill>
              </a:rPr>
              <a:t>CheckPoint</a:t>
            </a:r>
            <a:r>
              <a:rPr lang="zh-CN" altLang="en-US" sz="2800" dirty="0" smtClean="0">
                <a:solidFill>
                  <a:srgbClr val="FF0000"/>
                </a:solidFill>
              </a:rPr>
              <a:t>保存处理状态甚至当前处理数据，一旦任务失败后，可以利用</a:t>
            </a:r>
            <a:r>
              <a:rPr lang="en-US" altLang="zh-CN" sz="2800" dirty="0" err="1" smtClean="0">
                <a:solidFill>
                  <a:srgbClr val="FF0000"/>
                </a:solidFill>
              </a:rPr>
              <a:t>checkPoint</a:t>
            </a:r>
            <a:r>
              <a:rPr lang="zh-CN" altLang="en-US" sz="2800" dirty="0" smtClean="0">
                <a:solidFill>
                  <a:srgbClr val="FF0000"/>
                </a:solidFill>
              </a:rPr>
              <a:t>数据进行恢复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5" name="文本框 2"/>
          <p:cNvSpPr txBox="1"/>
          <p:nvPr/>
        </p:nvSpPr>
        <p:spPr>
          <a:xfrm>
            <a:off x="506774" y="2295545"/>
            <a:ext cx="31067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 dirty="0" smtClean="0"/>
              <a:t>checkpoint</a:t>
            </a:r>
            <a:r>
              <a:rPr lang="zh-CN" altLang="en-US" sz="3200" dirty="0" smtClean="0"/>
              <a:t>特点：</a:t>
            </a:r>
            <a:endParaRPr lang="zh-CN" altLang="en-US" sz="3200" dirty="0"/>
          </a:p>
        </p:txBody>
      </p:sp>
      <p:sp>
        <p:nvSpPr>
          <p:cNvPr id="6" name="矩形 5"/>
          <p:cNvSpPr/>
          <p:nvPr/>
        </p:nvSpPr>
        <p:spPr>
          <a:xfrm>
            <a:off x="506772" y="3308685"/>
            <a:ext cx="3343333" cy="90236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i="1" dirty="0"/>
              <a:t>Metadata </a:t>
            </a:r>
            <a:r>
              <a:rPr lang="en-US" altLang="zh-CN" sz="3200" i="1" dirty="0" err="1"/>
              <a:t>checkpointing</a:t>
            </a:r>
            <a:endParaRPr lang="zh-CN" altLang="en-US" sz="3200" b="1" dirty="0"/>
          </a:p>
        </p:txBody>
      </p:sp>
      <p:sp>
        <p:nvSpPr>
          <p:cNvPr id="7" name="矩形 6"/>
          <p:cNvSpPr/>
          <p:nvPr/>
        </p:nvSpPr>
        <p:spPr>
          <a:xfrm>
            <a:off x="506773" y="4211053"/>
            <a:ext cx="3343332" cy="23440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dirty="0" smtClean="0">
                <a:solidFill>
                  <a:schemeClr val="tx1"/>
                </a:solidFill>
              </a:rPr>
              <a:t>• </a:t>
            </a:r>
            <a:r>
              <a:rPr lang="zh-CN" altLang="en-US" sz="2000" dirty="0" smtClean="0">
                <a:solidFill>
                  <a:schemeClr val="tx1"/>
                </a:solidFill>
              </a:rPr>
              <a:t>保存</a:t>
            </a:r>
            <a:r>
              <a:rPr lang="en-US" altLang="zh-CN" sz="2000" dirty="0" smtClean="0">
                <a:solidFill>
                  <a:schemeClr val="tx1"/>
                </a:solidFill>
              </a:rPr>
              <a:t>stream</a:t>
            </a:r>
            <a:r>
              <a:rPr lang="zh-CN" altLang="en-US" sz="2000" dirty="0">
                <a:solidFill>
                  <a:schemeClr val="tx1"/>
                </a:solidFill>
              </a:rPr>
              <a:t>任务</a:t>
            </a:r>
            <a:r>
              <a:rPr lang="zh-CN" altLang="en-US" sz="2000" dirty="0" smtClean="0">
                <a:solidFill>
                  <a:schemeClr val="tx1"/>
                </a:solidFill>
              </a:rPr>
              <a:t>配置</a:t>
            </a:r>
            <a:endParaRPr lang="en-US" altLang="zh-CN" sz="2000" dirty="0" smtClean="0">
              <a:solidFill>
                <a:schemeClr val="tx1"/>
              </a:solidFill>
            </a:endParaRPr>
          </a:p>
          <a:p>
            <a:r>
              <a:rPr lang="en-US" altLang="zh-CN" sz="2000" dirty="0">
                <a:solidFill>
                  <a:schemeClr val="tx1"/>
                </a:solidFill>
              </a:rPr>
              <a:t>• </a:t>
            </a:r>
            <a:r>
              <a:rPr lang="zh-CN" altLang="en-US" sz="2000" dirty="0">
                <a:solidFill>
                  <a:schemeClr val="tx1"/>
                </a:solidFill>
              </a:rPr>
              <a:t>保存</a:t>
            </a:r>
            <a:r>
              <a:rPr lang="en-US" altLang="zh-CN" sz="2000" dirty="0" smtClean="0">
                <a:solidFill>
                  <a:schemeClr val="tx1"/>
                </a:solidFill>
              </a:rPr>
              <a:t>stream</a:t>
            </a:r>
            <a:r>
              <a:rPr lang="zh-CN" altLang="en-US" sz="2000" dirty="0" smtClean="0">
                <a:solidFill>
                  <a:schemeClr val="tx1"/>
                </a:solidFill>
              </a:rPr>
              <a:t>处理逻辑</a:t>
            </a:r>
            <a:endParaRPr lang="en-US" altLang="zh-CN" sz="2000" dirty="0" smtClean="0">
              <a:solidFill>
                <a:schemeClr val="tx1"/>
              </a:solidFill>
            </a:endParaRPr>
          </a:p>
          <a:p>
            <a:r>
              <a:rPr lang="en-US" altLang="zh-CN" sz="2000" dirty="0">
                <a:solidFill>
                  <a:schemeClr val="tx1"/>
                </a:solidFill>
              </a:rPr>
              <a:t>• </a:t>
            </a:r>
            <a:r>
              <a:rPr lang="zh-CN" altLang="en-US" sz="2000" dirty="0">
                <a:solidFill>
                  <a:schemeClr val="tx1"/>
                </a:solidFill>
              </a:rPr>
              <a:t>保存</a:t>
            </a:r>
            <a:r>
              <a:rPr lang="en-US" altLang="zh-CN" sz="2000" dirty="0" smtClean="0">
                <a:solidFill>
                  <a:schemeClr val="tx1"/>
                </a:solidFill>
              </a:rPr>
              <a:t>stream</a:t>
            </a:r>
            <a:r>
              <a:rPr lang="zh-CN" altLang="en-US" sz="2000" dirty="0" smtClean="0">
                <a:solidFill>
                  <a:schemeClr val="tx1"/>
                </a:solidFill>
              </a:rPr>
              <a:t>当前未完成数据处理任务</a:t>
            </a:r>
            <a:endParaRPr lang="zh-CN" altLang="en-US" sz="2000" b="1" dirty="0">
              <a:solidFill>
                <a:schemeClr val="tx1"/>
              </a:solidFill>
            </a:endParaRPr>
          </a:p>
          <a:p>
            <a:endParaRPr lang="zh-CN" altLang="en-US" sz="2000" b="1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388963" y="3308685"/>
            <a:ext cx="3347342" cy="902368"/>
          </a:xfrm>
          <a:prstGeom prst="rect">
            <a:avLst/>
          </a:prstGeom>
          <a:solidFill>
            <a:srgbClr val="0CAC8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i="1" dirty="0"/>
              <a:t>Data </a:t>
            </a:r>
            <a:r>
              <a:rPr lang="en-US" altLang="zh-CN" sz="3200" i="1" dirty="0" err="1"/>
              <a:t>checkpointing</a:t>
            </a:r>
            <a:endParaRPr lang="zh-CN" altLang="en-US" sz="3200" b="1" dirty="0"/>
          </a:p>
        </p:txBody>
      </p:sp>
      <p:sp>
        <p:nvSpPr>
          <p:cNvPr id="9" name="矩形 8"/>
          <p:cNvSpPr/>
          <p:nvPr/>
        </p:nvSpPr>
        <p:spPr>
          <a:xfrm>
            <a:off x="4388961" y="4211052"/>
            <a:ext cx="3347343" cy="2344033"/>
          </a:xfrm>
          <a:prstGeom prst="rect">
            <a:avLst/>
          </a:prstGeom>
          <a:solidFill>
            <a:srgbClr val="63FFFD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b="1" dirty="0" smtClean="0">
                <a:solidFill>
                  <a:schemeClr val="tx1"/>
                </a:solidFill>
              </a:rPr>
              <a:t>• 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保存</a:t>
            </a:r>
            <a:r>
              <a:rPr lang="en-US" altLang="zh-CN" sz="2000" b="1" dirty="0" err="1" smtClean="0">
                <a:solidFill>
                  <a:schemeClr val="tx1"/>
                </a:solidFill>
              </a:rPr>
              <a:t>inputstream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输入数据，当任务异常退出恢复后，数据重新处理</a:t>
            </a:r>
            <a:endParaRPr lang="en-US" altLang="zh-CN" sz="2000" b="1" dirty="0" smtClean="0">
              <a:solidFill>
                <a:schemeClr val="tx1"/>
              </a:solidFill>
            </a:endParaRPr>
          </a:p>
          <a:p>
            <a:r>
              <a:rPr lang="en-US" altLang="zh-CN" sz="2000" b="1" dirty="0" smtClean="0">
                <a:solidFill>
                  <a:schemeClr val="tx1"/>
                </a:solidFill>
              </a:rPr>
              <a:t>• 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保存状态数据，比如</a:t>
            </a:r>
            <a:r>
              <a:rPr lang="en-US" altLang="zh-CN" sz="2000" b="1" dirty="0" err="1" smtClean="0">
                <a:solidFill>
                  <a:schemeClr val="tx1"/>
                </a:solidFill>
              </a:rPr>
              <a:t>reduceByWindow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、</a:t>
            </a:r>
            <a:r>
              <a:rPr lang="en-US" altLang="zh-CN" sz="2000" b="1" dirty="0" err="1" smtClean="0">
                <a:solidFill>
                  <a:schemeClr val="tx1"/>
                </a:solidFill>
              </a:rPr>
              <a:t>updateStateByKey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需要使用上一批次的数据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271150" y="3308685"/>
            <a:ext cx="3267134" cy="902368"/>
          </a:xfrm>
          <a:prstGeom prst="rect">
            <a:avLst/>
          </a:prstGeom>
          <a:solidFill>
            <a:srgbClr val="90039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8271150" y="4211053"/>
            <a:ext cx="3267134" cy="2344032"/>
          </a:xfrm>
          <a:prstGeom prst="rect">
            <a:avLst/>
          </a:prstGeom>
          <a:solidFill>
            <a:srgbClr val="BA68F8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7282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06775" y="143219"/>
            <a:ext cx="51118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rgbClr val="FF0066"/>
                </a:solidFill>
              </a:rPr>
              <a:t>Streaming</a:t>
            </a:r>
            <a:r>
              <a:rPr lang="zh-CN" altLang="en-US" sz="3200" dirty="0" smtClean="0">
                <a:solidFill>
                  <a:srgbClr val="FF0066"/>
                </a:solidFill>
              </a:rPr>
              <a:t>安全演进</a:t>
            </a:r>
            <a:endParaRPr lang="zh-CN" altLang="en-US" sz="3200" dirty="0">
              <a:solidFill>
                <a:srgbClr val="FF0066"/>
              </a:solidFill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506775" y="848299"/>
            <a:ext cx="10190603" cy="672029"/>
          </a:xfrm>
          <a:prstGeom prst="roundRect">
            <a:avLst/>
          </a:prstGeom>
          <a:solidFill>
            <a:srgbClr val="CCD58B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/>
              <a:t>spark streaming</a:t>
            </a:r>
            <a:r>
              <a:rPr lang="zh-CN" altLang="en-US" dirty="0"/>
              <a:t>从</a:t>
            </a:r>
            <a:r>
              <a:rPr lang="en-US" altLang="zh-CN" dirty="0"/>
              <a:t>1.2</a:t>
            </a:r>
            <a:r>
              <a:rPr lang="zh-CN" altLang="en-US" dirty="0"/>
              <a:t>开始提供了数据的零丢失，想享受这个特性，需要满足如下条件</a:t>
            </a:r>
          </a:p>
        </p:txBody>
      </p:sp>
      <p:sp>
        <p:nvSpPr>
          <p:cNvPr id="2" name="AutoShape 2" descr="image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045" y="4224088"/>
            <a:ext cx="5719797" cy="2633912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782053" y="1591355"/>
            <a:ext cx="66322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• </a:t>
            </a:r>
            <a:r>
              <a:rPr lang="zh-CN" altLang="en-US" dirty="0" smtClean="0"/>
              <a:t>可靠</a:t>
            </a:r>
            <a:r>
              <a:rPr lang="zh-CN" altLang="en-US" dirty="0"/>
              <a:t>的</a:t>
            </a:r>
            <a:r>
              <a:rPr lang="en-US" altLang="zh-CN" dirty="0"/>
              <a:t>sources</a:t>
            </a:r>
            <a:r>
              <a:rPr lang="zh-CN" altLang="en-US" dirty="0"/>
              <a:t>和可靠的</a:t>
            </a:r>
            <a:r>
              <a:rPr lang="en-US" altLang="zh-CN" dirty="0"/>
              <a:t>receivers</a:t>
            </a:r>
            <a:endParaRPr lang="en-US" altLang="zh-CN" dirty="0" smtClean="0"/>
          </a:p>
          <a:p>
            <a:r>
              <a:rPr lang="en-US" altLang="zh-CN" dirty="0" smtClean="0"/>
              <a:t>• </a:t>
            </a:r>
            <a:r>
              <a:rPr lang="zh-CN" altLang="en-US" dirty="0" smtClean="0"/>
              <a:t>应用</a:t>
            </a:r>
            <a:r>
              <a:rPr lang="en-US" altLang="zh-CN" dirty="0" smtClean="0"/>
              <a:t>metadata checkpoint</a:t>
            </a:r>
          </a:p>
          <a:p>
            <a:r>
              <a:rPr lang="en-US" altLang="zh-CN" dirty="0"/>
              <a:t>• WAL</a:t>
            </a:r>
            <a:r>
              <a:rPr lang="zh-CN" altLang="en-US" dirty="0"/>
              <a:t>（</a:t>
            </a:r>
            <a:r>
              <a:rPr lang="en-US" altLang="zh-CN" dirty="0"/>
              <a:t>write ahead log</a:t>
            </a:r>
            <a:r>
              <a:rPr lang="zh-CN" altLang="en-US" dirty="0" smtClean="0"/>
              <a:t>）</a:t>
            </a:r>
            <a:r>
              <a:rPr lang="zh-CN" altLang="en-US" dirty="0" smtClean="0"/>
              <a:t>也就是 </a:t>
            </a:r>
            <a:r>
              <a:rPr lang="en-US" altLang="zh-CN" smtClean="0"/>
              <a:t>data checkpoint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594908" y="3056702"/>
            <a:ext cx="3343333" cy="90236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 smtClean="0"/>
              <a:t>无</a:t>
            </a:r>
            <a:r>
              <a:rPr lang="en-US" altLang="zh-CN" sz="3200" b="1" dirty="0" smtClean="0"/>
              <a:t>WAL</a:t>
            </a:r>
            <a:endParaRPr lang="zh-CN" altLang="en-US" sz="3200" b="1" dirty="0"/>
          </a:p>
        </p:txBody>
      </p:sp>
      <p:sp>
        <p:nvSpPr>
          <p:cNvPr id="16" name="矩形 15"/>
          <p:cNvSpPr/>
          <p:nvPr/>
        </p:nvSpPr>
        <p:spPr>
          <a:xfrm>
            <a:off x="6402842" y="3056702"/>
            <a:ext cx="3343333" cy="90236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/>
              <a:t>加入</a:t>
            </a:r>
            <a:r>
              <a:rPr lang="en-US" altLang="zh-CN" sz="3200" b="1" dirty="0" smtClean="0"/>
              <a:t>WAL</a:t>
            </a:r>
            <a:endParaRPr lang="zh-CN" altLang="en-US" sz="3200" b="1" dirty="0"/>
          </a:p>
        </p:txBody>
      </p:sp>
      <p:sp>
        <p:nvSpPr>
          <p:cNvPr id="17" name="AutoShape 4" descr="image"/>
          <p:cNvSpPr>
            <a:spLocks noChangeAspect="1" noChangeArrowheads="1"/>
          </p:cNvSpPr>
          <p:nvPr/>
        </p:nvSpPr>
        <p:spPr bwMode="auto">
          <a:xfrm>
            <a:off x="215900" y="158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2842" y="4174550"/>
            <a:ext cx="5504651" cy="2433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622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1956</TotalTime>
  <Words>1126</Words>
  <Application>Microsoft Office PowerPoint</Application>
  <PresentationFormat>宽屏</PresentationFormat>
  <Paragraphs>169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9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 Fuping(上海_技术部_搜索与精准化_精准化部_王富平)</dc:creator>
  <cp:lastModifiedBy>Wang Fuping(上海_技术部_搜索与精准化_精准化部_王富平)</cp:lastModifiedBy>
  <cp:revision>91</cp:revision>
  <dcterms:created xsi:type="dcterms:W3CDTF">2016-07-06T14:03:29Z</dcterms:created>
  <dcterms:modified xsi:type="dcterms:W3CDTF">2016-07-08T12:37:48Z</dcterms:modified>
</cp:coreProperties>
</file>