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6" r:id="rId9"/>
    <p:sldId id="262" r:id="rId10"/>
    <p:sldId id="263" r:id="rId11"/>
    <p:sldId id="264" r:id="rId12"/>
    <p:sldId id="277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7EEEA-181A-43B6-BC9C-CD2407293301}" type="datetimeFigureOut">
              <a:rPr lang="fr-FR" smtClean="0"/>
              <a:t>21/08/2019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EE573-DAC1-40C7-BFC6-27B3D73930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07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113E-0BDA-4EC4-A106-C402CF1AF3C8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F8CA-600B-4639-8208-19E4E3EDB338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4E2D-B46C-4385-AD77-6B0FB18D4AE6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506F-18FE-4C5B-AA05-E37EB50BBBC3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7A1A-98C8-4897-8ACF-BB030E688392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FD-8CF5-427E-9DFA-B950E8648ACE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ADB7-2A85-4901-A6F8-3ED2A4470A4A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67531-C020-4CE0-9909-685552542B40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B7F4-54A2-4485-A29C-790317B50D1F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405F-BCD5-4B31-934B-A32031B97DA9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AA35-C094-4390-957A-42BFA7F7D2B7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D93F-4A49-416F-BD47-365A5B0287A8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7BB5-26D8-4405-9522-3727AC41EF65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C97-D895-43F9-A862-F714ECCB163E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02B8-4D3D-41F2-AE62-00C04784E76D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B545-3DC4-4EA1-9D9C-086A5E8CC743}" type="datetime1">
              <a:rPr lang="en-US" smtClean="0"/>
              <a:t>8/21/2019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D9D0-ED86-484E-A82A-E498913BB8BE}" type="datetime1">
              <a:rPr lang="en-US" smtClean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0EC65-683C-49AC-A6AB-70AD20B39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4074" y="1509820"/>
            <a:ext cx="5010347" cy="2541013"/>
          </a:xfrm>
        </p:spPr>
        <p:txBody>
          <a:bodyPr/>
          <a:lstStyle/>
          <a:p>
            <a:pPr algn="ctr"/>
            <a:r>
              <a:rPr lang="fr-FR" dirty="0"/>
              <a:t>Soutenance de stage recherche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9F2DAC-DC10-4B74-A83E-47983465F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609" y="4050833"/>
            <a:ext cx="9260958" cy="1096899"/>
          </a:xfrm>
        </p:spPr>
        <p:txBody>
          <a:bodyPr/>
          <a:lstStyle/>
          <a:p>
            <a:r>
              <a:rPr lang="fr-FR" dirty="0"/>
              <a:t>CATEGORISATION AUTOMATIQUE DE PERSONNAGES POUR LA SYNTHESE DE LIVRES AUDIOS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42081E-A53F-43C3-A9F3-259CE5CF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97" y="412921"/>
            <a:ext cx="2689661" cy="12812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3C29E4-00A1-4135-8577-27D77C85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175" y="392665"/>
            <a:ext cx="809738" cy="1000265"/>
          </a:xfrm>
          <a:prstGeom prst="rect">
            <a:avLst/>
          </a:prstGeom>
        </p:spPr>
      </p:pic>
      <p:pic>
        <p:nvPicPr>
          <p:cNvPr id="9" name="Image 8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278055E3-B24E-491D-B3A7-D9B62CB51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696" y="412921"/>
            <a:ext cx="3599688" cy="134721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9AF80B7-25DF-478B-98A2-DEFF04256EC3}"/>
              </a:ext>
            </a:extLst>
          </p:cNvPr>
          <p:cNvSpPr txBox="1"/>
          <p:nvPr/>
        </p:nvSpPr>
        <p:spPr>
          <a:xfrm>
            <a:off x="3796496" y="4849792"/>
            <a:ext cx="33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Soutenu par Alexandre TABOT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E8D9ED-CC78-4A87-A9BA-D98506CDBE42}"/>
              </a:ext>
            </a:extLst>
          </p:cNvPr>
          <p:cNvSpPr txBox="1"/>
          <p:nvPr/>
        </p:nvSpPr>
        <p:spPr>
          <a:xfrm>
            <a:off x="4803494" y="6018835"/>
            <a:ext cx="15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29 août 2019</a:t>
            </a:r>
          </a:p>
        </p:txBody>
      </p:sp>
    </p:spTree>
    <p:extLst>
      <p:ext uri="{BB962C8B-B14F-4D97-AF65-F5344CB8AC3E}">
        <p14:creationId xmlns:p14="http://schemas.microsoft.com/office/powerpoint/2010/main" val="2198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3E72B-4B2D-4CA3-AA76-08C747FD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: Mise en forme des données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7FCFD374-E8E5-4D01-80B6-8258C85E8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889501"/>
              </p:ext>
            </p:extLst>
          </p:nvPr>
        </p:nvGraphicFramePr>
        <p:xfrm>
          <a:off x="677334" y="1270000"/>
          <a:ext cx="8134747" cy="550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528">
                  <a:extLst>
                    <a:ext uri="{9D8B030D-6E8A-4147-A177-3AD203B41FA5}">
                      <a16:colId xmlns:a16="http://schemas.microsoft.com/office/drawing/2014/main" val="3019251377"/>
                    </a:ext>
                  </a:extLst>
                </a:gridCol>
                <a:gridCol w="2034073">
                  <a:extLst>
                    <a:ext uri="{9D8B030D-6E8A-4147-A177-3AD203B41FA5}">
                      <a16:colId xmlns:a16="http://schemas.microsoft.com/office/drawing/2014/main" val="4277944984"/>
                    </a:ext>
                  </a:extLst>
                </a:gridCol>
                <a:gridCol w="2034073">
                  <a:extLst>
                    <a:ext uri="{9D8B030D-6E8A-4147-A177-3AD203B41FA5}">
                      <a16:colId xmlns:a16="http://schemas.microsoft.com/office/drawing/2014/main" val="1841132898"/>
                    </a:ext>
                  </a:extLst>
                </a:gridCol>
                <a:gridCol w="2034073">
                  <a:extLst>
                    <a:ext uri="{9D8B030D-6E8A-4147-A177-3AD203B41FA5}">
                      <a16:colId xmlns:a16="http://schemas.microsoft.com/office/drawing/2014/main" val="1855632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du descripteur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Type du descripteur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Composantes du descripteur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Dimension du descripteur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8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de l’œuvre et chapitre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Linguistique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Nom, numéro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8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CharacterLab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Linguistique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8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Utterance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Linguistique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numéro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5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Word </a:t>
                      </a:r>
                      <a:r>
                        <a:rPr lang="fr-FR" dirty="0" err="1"/>
                        <a:t>JTrans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Linguistique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texte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05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F0, Fréquence fondamentale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Prosodique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Moyenne, écart-type, minimum,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X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41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Mel-Frequency Cepstral 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Prosodique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Moyenne, écart-type, minimum,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 X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43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Speech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Prosodique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Moyenne, écart-type, minimum,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X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24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Durée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Prosodique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Laps de temps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05015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86D929-4054-4A2A-A60C-F84FF901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tx1"/>
                </a:solidFill>
              </a:rPr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22910-D88F-4A73-9FDD-AA0B84E5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Expérimentation : Le Clustering K-</a:t>
            </a:r>
            <a:r>
              <a:rPr lang="fr-FR" dirty="0" err="1"/>
              <a:t>Means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2C4308A-CF62-453B-97C7-99B7E9E0C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183900"/>
              </p:ext>
            </p:extLst>
          </p:nvPr>
        </p:nvGraphicFramePr>
        <p:xfrm>
          <a:off x="579504" y="1930400"/>
          <a:ext cx="7987670" cy="431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7534">
                  <a:extLst>
                    <a:ext uri="{9D8B030D-6E8A-4147-A177-3AD203B41FA5}">
                      <a16:colId xmlns:a16="http://schemas.microsoft.com/office/drawing/2014/main" val="2063731452"/>
                    </a:ext>
                  </a:extLst>
                </a:gridCol>
                <a:gridCol w="1597534">
                  <a:extLst>
                    <a:ext uri="{9D8B030D-6E8A-4147-A177-3AD203B41FA5}">
                      <a16:colId xmlns:a16="http://schemas.microsoft.com/office/drawing/2014/main" val="2274757977"/>
                    </a:ext>
                  </a:extLst>
                </a:gridCol>
                <a:gridCol w="1597534">
                  <a:extLst>
                    <a:ext uri="{9D8B030D-6E8A-4147-A177-3AD203B41FA5}">
                      <a16:colId xmlns:a16="http://schemas.microsoft.com/office/drawing/2014/main" val="1322144704"/>
                    </a:ext>
                  </a:extLst>
                </a:gridCol>
                <a:gridCol w="1597534">
                  <a:extLst>
                    <a:ext uri="{9D8B030D-6E8A-4147-A177-3AD203B41FA5}">
                      <a16:colId xmlns:a16="http://schemas.microsoft.com/office/drawing/2014/main" val="1734233357"/>
                    </a:ext>
                  </a:extLst>
                </a:gridCol>
                <a:gridCol w="1597534">
                  <a:extLst>
                    <a:ext uri="{9D8B030D-6E8A-4147-A177-3AD203B41FA5}">
                      <a16:colId xmlns:a16="http://schemas.microsoft.com/office/drawing/2014/main" val="1249876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 Charactère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Identifiant ROOTS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Cluster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Segments Charactère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0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Narrateur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85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74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Alphonse Maigret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8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Angèle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3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Pierre Morlaix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00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Monsieur Jacques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Pers / 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84433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72841D-8C67-4131-B57C-364D4D5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11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E918E21-D5D7-4434-8E45-FCC35CC4E786}"/>
              </a:ext>
            </a:extLst>
          </p:cNvPr>
          <p:cNvSpPr txBox="1"/>
          <p:nvPr/>
        </p:nvSpPr>
        <p:spPr>
          <a:xfrm>
            <a:off x="775164" y="1270000"/>
            <a:ext cx="779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Extrait répartition des paroles de chaque personnages lors d’un k-</a:t>
            </a:r>
            <a:r>
              <a:rPr lang="fr-FR" dirty="0" err="1"/>
              <a:t>means</a:t>
            </a:r>
            <a:endParaRPr lang="fr-FR" dirty="0"/>
          </a:p>
          <a:p>
            <a:r>
              <a:rPr lang="fr-FR" dirty="0"/>
              <a:t>avec 2 clusters (k =2) pour le descripteur prosodique F0</a:t>
            </a:r>
          </a:p>
        </p:txBody>
      </p:sp>
    </p:spTree>
    <p:extLst>
      <p:ext uri="{BB962C8B-B14F-4D97-AF65-F5344CB8AC3E}">
        <p14:creationId xmlns:p14="http://schemas.microsoft.com/office/powerpoint/2010/main" val="118407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22910-D88F-4A73-9FDD-AA0B84E5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Expérimentation : Le Clustering K-</a:t>
            </a:r>
            <a:r>
              <a:rPr lang="fr-FR" dirty="0" err="1"/>
              <a:t>Means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72841D-8C67-4131-B57C-364D4D5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12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E918E21-D5D7-4434-8E45-FCC35CC4E786}"/>
              </a:ext>
            </a:extLst>
          </p:cNvPr>
          <p:cNvSpPr txBox="1"/>
          <p:nvPr/>
        </p:nvSpPr>
        <p:spPr>
          <a:xfrm>
            <a:off x="775164" y="1270000"/>
            <a:ext cx="779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Répartition des personnages Narrateur et Non-narrateur en proportion et nombres total de segments sur l’ensemble des œuvres utilisées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BC5791D9-CAFC-41F0-9952-853FD97AE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675318"/>
              </p:ext>
            </p:extLst>
          </p:nvPr>
        </p:nvGraphicFramePr>
        <p:xfrm>
          <a:off x="677863" y="2160588"/>
          <a:ext cx="8596312" cy="2026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163553290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661398709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99694152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367928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Cluster 0</a:t>
                      </a:r>
                    </a:p>
                    <a:p>
                      <a:r>
                        <a:rPr lang="fr-FR" dirty="0"/>
                        <a:t>% 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Cluster 1</a:t>
                      </a:r>
                    </a:p>
                    <a:p>
                      <a:r>
                        <a:rPr lang="fr-FR" dirty="0"/>
                        <a:t>% 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segments personnage =</a:t>
                      </a:r>
                    </a:p>
                    <a:p>
                      <a:r>
                        <a:rPr lang="fr-FR" dirty="0"/>
                        <a:t>100% 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0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Narrateur / 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97,68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30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Non-Narrateur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70,65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29,35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042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86,07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082537"/>
                  </a:ext>
                </a:extLst>
              </a:tr>
            </a:tbl>
          </a:graphicData>
        </a:graphic>
      </p:graphicFrame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F460C63-AD46-4E0A-8793-394BE1F13428}"/>
              </a:ext>
            </a:extLst>
          </p:cNvPr>
          <p:cNvSpPr txBox="1">
            <a:spLocks/>
          </p:cNvSpPr>
          <p:nvPr/>
        </p:nvSpPr>
        <p:spPr>
          <a:xfrm>
            <a:off x="677334" y="4450292"/>
            <a:ext cx="8596668" cy="126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F0 impose sa tendance aux autres descripteurs prosodiques lorsqu’ils sont combinés,</a:t>
            </a:r>
          </a:p>
          <a:p>
            <a:r>
              <a:rPr lang="fr-FR" dirty="0"/>
              <a:t>Bonne séparation Narrateur - Non narrateur</a:t>
            </a:r>
          </a:p>
        </p:txBody>
      </p:sp>
    </p:spTree>
    <p:extLst>
      <p:ext uri="{BB962C8B-B14F-4D97-AF65-F5344CB8AC3E}">
        <p14:creationId xmlns:p14="http://schemas.microsoft.com/office/powerpoint/2010/main" val="295918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6FDCB-D993-454A-B901-7BDB84F9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213"/>
          </a:xfrm>
        </p:spPr>
        <p:txBody>
          <a:bodyPr/>
          <a:lstStyle/>
          <a:p>
            <a:r>
              <a:rPr lang="fr-FR" dirty="0"/>
              <a:t>Expérimentation : Le Clustering K-</a:t>
            </a:r>
            <a:r>
              <a:rPr lang="fr-FR" dirty="0" err="1"/>
              <a:t>Means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EE8AE7FB-4592-4369-BA9B-5E4F9AA47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923025"/>
              </p:ext>
            </p:extLst>
          </p:nvPr>
        </p:nvGraphicFramePr>
        <p:xfrm>
          <a:off x="462987" y="1591569"/>
          <a:ext cx="8356926" cy="512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2821">
                  <a:extLst>
                    <a:ext uri="{9D8B030D-6E8A-4147-A177-3AD203B41FA5}">
                      <a16:colId xmlns:a16="http://schemas.microsoft.com/office/drawing/2014/main" val="3785488175"/>
                    </a:ext>
                  </a:extLst>
                </a:gridCol>
                <a:gridCol w="1392821">
                  <a:extLst>
                    <a:ext uri="{9D8B030D-6E8A-4147-A177-3AD203B41FA5}">
                      <a16:colId xmlns:a16="http://schemas.microsoft.com/office/drawing/2014/main" val="112052986"/>
                    </a:ext>
                  </a:extLst>
                </a:gridCol>
                <a:gridCol w="1392821">
                  <a:extLst>
                    <a:ext uri="{9D8B030D-6E8A-4147-A177-3AD203B41FA5}">
                      <a16:colId xmlns:a16="http://schemas.microsoft.com/office/drawing/2014/main" val="2790792680"/>
                    </a:ext>
                  </a:extLst>
                </a:gridCol>
                <a:gridCol w="1392821">
                  <a:extLst>
                    <a:ext uri="{9D8B030D-6E8A-4147-A177-3AD203B41FA5}">
                      <a16:colId xmlns:a16="http://schemas.microsoft.com/office/drawing/2014/main" val="1632252484"/>
                    </a:ext>
                  </a:extLst>
                </a:gridCol>
                <a:gridCol w="1392821">
                  <a:extLst>
                    <a:ext uri="{9D8B030D-6E8A-4147-A177-3AD203B41FA5}">
                      <a16:colId xmlns:a16="http://schemas.microsoft.com/office/drawing/2014/main" val="3341243357"/>
                    </a:ext>
                  </a:extLst>
                </a:gridCol>
                <a:gridCol w="1392821">
                  <a:extLst>
                    <a:ext uri="{9D8B030D-6E8A-4147-A177-3AD203B41FA5}">
                      <a16:colId xmlns:a16="http://schemas.microsoft.com/office/drawing/2014/main" val="3720798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Cluster majoritaire / Classe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fr-FR" dirty="0" err="1"/>
                        <a:t>PersonnagKes</a:t>
                      </a:r>
                      <a:r>
                        <a:rPr lang="fr-FR" dirty="0"/>
                        <a:t> composants les Clusters majoritaires / Classes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91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Fille du Pirate </a:t>
                      </a:r>
                    </a:p>
                    <a:p>
                      <a:r>
                        <a:rPr lang="fr-FR" dirty="0"/>
                        <a:t>Pers1 François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Fille du Pirate</a:t>
                      </a:r>
                    </a:p>
                    <a:p>
                      <a:r>
                        <a:rPr lang="fr-FR" dirty="0"/>
                        <a:t>Pers11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Fille du Pirate</a:t>
                      </a:r>
                    </a:p>
                    <a:p>
                      <a:r>
                        <a:rPr lang="fr-FR" dirty="0"/>
                        <a:t>Pers12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Fille du Pirate</a:t>
                      </a:r>
                    </a:p>
                    <a:p>
                      <a:r>
                        <a:rPr lang="fr-FR" dirty="0"/>
                        <a:t>Pers26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11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Fille du Pirate</a:t>
                      </a:r>
                    </a:p>
                    <a:p>
                      <a:r>
                        <a:rPr lang="fr-FR" dirty="0"/>
                        <a:t>Pers25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Vénus d’Ille</a:t>
                      </a:r>
                    </a:p>
                    <a:p>
                      <a:r>
                        <a:rPr lang="fr-FR" dirty="0"/>
                        <a:t>Pers3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Vénus d’Ille</a:t>
                      </a:r>
                    </a:p>
                    <a:p>
                      <a:r>
                        <a:rPr lang="fr-FR" dirty="0"/>
                        <a:t>Pers1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15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Carmen</a:t>
                      </a:r>
                    </a:p>
                    <a:p>
                      <a:r>
                        <a:rPr lang="fr-FR" dirty="0"/>
                        <a:t>Pers6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2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Venus d’Ille Pers7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Fille du Pirate</a:t>
                      </a:r>
                    </a:p>
                    <a:p>
                      <a:r>
                        <a:rPr lang="fr-FR" dirty="0"/>
                        <a:t>Pers10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Les Contes du Sénégal et du Niger</a:t>
                      </a:r>
                    </a:p>
                    <a:p>
                      <a:r>
                        <a:rPr lang="fr-FR" dirty="0"/>
                        <a:t>Koli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Venus d’Ille</a:t>
                      </a:r>
                    </a:p>
                    <a:p>
                      <a:r>
                        <a:rPr lang="fr-FR" dirty="0"/>
                        <a:t>Pers2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Carmen Pers3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101140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389FFB-70A1-4B8E-A101-B74AC440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13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04F588-092D-4BE8-AEB1-549105FCCEF4}"/>
              </a:ext>
            </a:extLst>
          </p:cNvPr>
          <p:cNvSpPr txBox="1"/>
          <p:nvPr/>
        </p:nvSpPr>
        <p:spPr>
          <a:xfrm>
            <a:off x="677334" y="1181147"/>
            <a:ext cx="784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Clusters majoritaires-Classes issus du clustering exploratoire</a:t>
            </a:r>
          </a:p>
        </p:txBody>
      </p:sp>
    </p:spTree>
    <p:extLst>
      <p:ext uri="{BB962C8B-B14F-4D97-AF65-F5344CB8AC3E}">
        <p14:creationId xmlns:p14="http://schemas.microsoft.com/office/powerpoint/2010/main" val="137114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B98F0-E9EB-4B21-AD51-83F816CC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Expérimentation : Validation du clustering par la classification SVM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E0260A-F64D-41F3-888C-DA491779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10" y="5403933"/>
            <a:ext cx="8128000" cy="84446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Méthode de la cross validation sur Narrateur / Non Narrateur pour la SVM</a:t>
            </a:r>
          </a:p>
          <a:p>
            <a:pPr marL="0" indent="0">
              <a:buNone/>
            </a:pPr>
            <a:r>
              <a:rPr lang="fr-FR" dirty="0"/>
              <a:t>Le score de justesse du modèle, Cross Val : </a:t>
            </a:r>
            <a:r>
              <a:rPr lang="fr-FR" dirty="0" err="1"/>
              <a:t>Accurancy</a:t>
            </a:r>
            <a:r>
              <a:rPr lang="fr-FR" dirty="0"/>
              <a:t>  1. 1. 1.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2090A1-C10A-4089-B4EA-BA82FB8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14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682C0C5-40AF-456A-8470-9A3081B8DC58}"/>
              </a:ext>
            </a:extLst>
          </p:cNvPr>
          <p:cNvSpPr txBox="1"/>
          <p:nvPr/>
        </p:nvSpPr>
        <p:spPr>
          <a:xfrm>
            <a:off x="677334" y="2431296"/>
            <a:ext cx="859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 d’entraînement classique sur les segments Narrateur / Non-Narrateur pour la SVM</a:t>
            </a:r>
          </a:p>
          <a:p>
            <a:endParaRPr lang="fr-FR" dirty="0"/>
          </a:p>
          <a:p>
            <a:r>
              <a:rPr lang="fr-FR" dirty="0"/>
              <a:t>Répartition des accords de classe selon SVM et </a:t>
            </a:r>
            <a:r>
              <a:rPr lang="fr-FR" dirty="0" err="1"/>
              <a:t>KMeans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2FE809-29A5-4521-A371-80ACE60791F5}"/>
              </a:ext>
            </a:extLst>
          </p:cNvPr>
          <p:cNvSpPr txBox="1"/>
          <p:nvPr/>
        </p:nvSpPr>
        <p:spPr>
          <a:xfrm>
            <a:off x="677334" y="1927828"/>
            <a:ext cx="746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Jeu de données sur les groupes Narrateur et Non-Narrateur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8EB7913-963B-482E-9448-E69A98AD9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81360"/>
              </p:ext>
            </p:extLst>
          </p:nvPr>
        </p:nvGraphicFramePr>
        <p:xfrm>
          <a:off x="539111" y="3823908"/>
          <a:ext cx="8127999" cy="11125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902356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380321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59642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C0, prédite par SVM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C1, prédite par 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0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C0, définie par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KMeans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C1, définie par </a:t>
                      </a:r>
                      <a:r>
                        <a:rPr lang="fr-FR" sz="18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KMeans</a:t>
                      </a:r>
                      <a:endParaRPr lang="fr-FR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87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93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85A97-024E-4B8D-B2CF-11DA94D8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Expérimentation : Validation du clustering par la classification SVM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A0080E-0327-4682-A640-B234C7059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4868"/>
            <a:ext cx="8596668" cy="50639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Jeu de données sur les personnages non-narrateur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001AC8-F17C-447E-A4E8-A1712F9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15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B62181-309E-4ECB-B1BC-68C52A989B68}"/>
              </a:ext>
            </a:extLst>
          </p:cNvPr>
          <p:cNvSpPr txBox="1"/>
          <p:nvPr/>
        </p:nvSpPr>
        <p:spPr>
          <a:xfrm>
            <a:off x="677334" y="2471500"/>
            <a:ext cx="7750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 d’entraînement classique sur les segments personnages </a:t>
            </a:r>
          </a:p>
          <a:p>
            <a:r>
              <a:rPr lang="fr-FR" dirty="0"/>
              <a:t>non-narrateur pour le modèle appris par classification SVM</a:t>
            </a:r>
          </a:p>
          <a:p>
            <a:endParaRPr lang="fr-FR" dirty="0"/>
          </a:p>
          <a:p>
            <a:r>
              <a:rPr lang="fr-FR" dirty="0"/>
              <a:t>Le score de justesse du modèle, </a:t>
            </a:r>
            <a:r>
              <a:rPr lang="fr-FR" dirty="0" err="1"/>
              <a:t>Accuracy</a:t>
            </a:r>
            <a:r>
              <a:rPr lang="fr-FR" dirty="0"/>
              <a:t> :  0.32</a:t>
            </a:r>
          </a:p>
          <a:p>
            <a:endParaRPr lang="fr-FR" dirty="0"/>
          </a:p>
          <a:p>
            <a:r>
              <a:rPr lang="fr-FR" dirty="0"/>
              <a:t>Méthode de la cross validation sur personnages non-narrateur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7503926A-2C21-4EF8-85AB-8B1B2C895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98210"/>
              </p:ext>
            </p:extLst>
          </p:nvPr>
        </p:nvGraphicFramePr>
        <p:xfrm>
          <a:off x="677334" y="4369724"/>
          <a:ext cx="8128000" cy="18542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987592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70482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29901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863187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49214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2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50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79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847033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75895A40-3F9E-48C7-B636-57C7921CD6D8}"/>
              </a:ext>
            </a:extLst>
          </p:cNvPr>
          <p:cNvSpPr txBox="1"/>
          <p:nvPr/>
        </p:nvSpPr>
        <p:spPr>
          <a:xfrm>
            <a:off x="786808" y="6303297"/>
            <a:ext cx="801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Cross-validation scores: [0.52 0.28 0.37]</a:t>
            </a:r>
          </a:p>
        </p:txBody>
      </p:sp>
    </p:spTree>
    <p:extLst>
      <p:ext uri="{BB962C8B-B14F-4D97-AF65-F5344CB8AC3E}">
        <p14:creationId xmlns:p14="http://schemas.microsoft.com/office/powerpoint/2010/main" val="1476033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F0AA4-3FAF-4943-B953-F3C4D1D6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Expérimentation : Validation par l’étude du perceptif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3A53C5-69AC-4399-A3A5-BE4DBEBE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DDA0DC-7E96-4C15-B3FA-54EA1C29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16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5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D00AE-10A7-4867-B869-5126DB81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1959"/>
          </a:xfrm>
        </p:spPr>
        <p:txBody>
          <a:bodyPr/>
          <a:lstStyle/>
          <a:p>
            <a:r>
              <a:rPr lang="fr-FR" dirty="0"/>
              <a:t>Résultats de l’expérimentation : 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6B50A-B946-4C6F-A196-45C6DDCF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6A0A16-F988-4C1E-9FFE-576A1EDC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17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5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42882-B178-4A69-82F8-BD81E314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4530"/>
          </a:xfrm>
        </p:spPr>
        <p:txBody>
          <a:bodyPr>
            <a:normAutofit fontScale="90000"/>
          </a:bodyPr>
          <a:lstStyle/>
          <a:p>
            <a:r>
              <a:rPr lang="fr-FR" dirty="0"/>
              <a:t>Résultats : Apport et documentation produite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4E0959-7347-4DC4-A45F-C950210D0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1 notebook </a:t>
            </a:r>
            <a:r>
              <a:rPr lang="fr-FR" dirty="0" err="1"/>
              <a:t>Jupyther</a:t>
            </a:r>
            <a:r>
              <a:rPr lang="fr-FR" dirty="0"/>
              <a:t> Python contenant l’outil de l’expérimentation du stage,</a:t>
            </a:r>
          </a:p>
          <a:p>
            <a:r>
              <a:rPr lang="fr-FR" dirty="0"/>
              <a:t>6 fichiers de données mise en forme pour le clustering des six œuvres utilisées lors de l'expérimentation.</a:t>
            </a:r>
          </a:p>
          <a:p>
            <a:r>
              <a:rPr lang="fr-FR" dirty="0"/>
              <a:t>6 dictionnaires de segments de chaque personnage pour chaque œuvre, leur vocabulaire associé, ainsi que les descripteurs linguistiques TF et IDF.</a:t>
            </a:r>
          </a:p>
          <a:p>
            <a:r>
              <a:rPr lang="fr-FR" dirty="0"/>
              <a:t>1 dictionnaire de vocabulaire de l'ensemble du corpus des œuvres avec le descripteur  linguistique TF pour chaque mot.</a:t>
            </a:r>
          </a:p>
          <a:p>
            <a:r>
              <a:rPr lang="fr-FR" dirty="0"/>
              <a:t>100 fichiers de suivis et de résultats de clustering, comprenant des tableaux et des représentations graphiques.</a:t>
            </a:r>
          </a:p>
          <a:p>
            <a:r>
              <a:rPr lang="fr-FR" dirty="0"/>
              <a:t>8 fichiers de résultats de classification SVM.</a:t>
            </a:r>
          </a:p>
          <a:p>
            <a:r>
              <a:rPr lang="fr-FR" dirty="0"/>
              <a:t>1 fichier d’annotation complémentaire de La Fille du Pirate d’Henri Chevalier</a:t>
            </a:r>
          </a:p>
          <a:p>
            <a:r>
              <a:rPr lang="fr-FR" dirty="0"/>
              <a:t>1 rapport de stage avec les méthodes utilisées et l’étude du perceptif.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7B07E6-E795-4446-B49F-A7914885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18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675467-BE22-43F5-8CFF-4D29D700ABA1}"/>
              </a:ext>
            </a:extLst>
          </p:cNvPr>
          <p:cNvSpPr txBox="1"/>
          <p:nvPr/>
        </p:nvSpPr>
        <p:spPr>
          <a:xfrm>
            <a:off x="677335" y="1414130"/>
            <a:ext cx="859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Qualitatif : descripteur à fort impact et groupes clés pour l’écoute.</a:t>
            </a:r>
          </a:p>
          <a:p>
            <a:r>
              <a:rPr lang="fr-FR" dirty="0"/>
              <a:t>Quantitatif :</a:t>
            </a:r>
          </a:p>
        </p:txBody>
      </p:sp>
    </p:spTree>
    <p:extLst>
      <p:ext uri="{BB962C8B-B14F-4D97-AF65-F5344CB8AC3E}">
        <p14:creationId xmlns:p14="http://schemas.microsoft.com/office/powerpoint/2010/main" val="1173367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F00C0-76C1-4A3D-92A1-D4E76961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: Perspectives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BA38F-E37C-465D-A064-DC440B454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FB63D5-47DD-4F73-A7C0-12E98ECA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19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10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5271F-4BD9-4095-BAC4-838E3689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0BCDCD-FA4C-4C33-B5BB-56FF518AF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2452"/>
            <a:ext cx="8596668" cy="547314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Introduction – Contexte du stage</a:t>
            </a:r>
          </a:p>
          <a:p>
            <a:r>
              <a:rPr lang="fr-FR" dirty="0"/>
              <a:t>Objectif du stage Recherche</a:t>
            </a:r>
          </a:p>
          <a:p>
            <a:r>
              <a:rPr lang="fr-FR" dirty="0"/>
              <a:t>Etat de l’art</a:t>
            </a:r>
          </a:p>
          <a:p>
            <a:r>
              <a:rPr lang="fr-FR" dirty="0"/>
              <a:t>Préparation de l’expérimentation : L’étude du concept de catégorisation</a:t>
            </a:r>
          </a:p>
          <a:p>
            <a:r>
              <a:rPr lang="fr-FR" dirty="0"/>
              <a:t>Préparation : Le corpus utilisé</a:t>
            </a:r>
          </a:p>
          <a:p>
            <a:r>
              <a:rPr lang="fr-FR" dirty="0"/>
              <a:t>Préparation : L’outil ROOTS</a:t>
            </a:r>
          </a:p>
          <a:p>
            <a:r>
              <a:rPr lang="fr-FR" dirty="0"/>
              <a:t>Préparation : Mise en formes des données</a:t>
            </a:r>
          </a:p>
          <a:p>
            <a:r>
              <a:rPr lang="fr-FR" dirty="0"/>
              <a:t>Expérimentation : Clustering K-</a:t>
            </a:r>
            <a:r>
              <a:rPr lang="fr-FR" dirty="0" err="1"/>
              <a:t>Mean</a:t>
            </a:r>
            <a:endParaRPr lang="fr-FR" dirty="0"/>
          </a:p>
          <a:p>
            <a:r>
              <a:rPr lang="fr-FR" dirty="0"/>
              <a:t>Expérimentation : Validation du clustering par la classification SVM</a:t>
            </a:r>
          </a:p>
          <a:p>
            <a:r>
              <a:rPr lang="fr-FR" dirty="0"/>
              <a:t>Expérimentation : Validation par l’étude du perceptif</a:t>
            </a:r>
          </a:p>
          <a:p>
            <a:r>
              <a:rPr lang="fr-FR" dirty="0"/>
              <a:t>Résultats de l’expérimentation : Analyse</a:t>
            </a:r>
          </a:p>
          <a:p>
            <a:r>
              <a:rPr lang="fr-FR" dirty="0"/>
              <a:t>Résultats : Apport et documentation produite</a:t>
            </a:r>
          </a:p>
          <a:p>
            <a:r>
              <a:rPr lang="fr-FR" dirty="0"/>
              <a:t>Résultats : Perspectives</a:t>
            </a:r>
          </a:p>
          <a:p>
            <a:r>
              <a:rPr lang="fr-FR" dirty="0"/>
              <a:t>Conclusion – Bilan personnel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2CDB83-F738-4E04-A014-45CBC612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2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9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263D1-4C90-4CAC-A61D-A0B330E2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– Bilan personnel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337F3-D16E-4178-8416-0CFE15740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097DD3-3F88-4F3F-B1D2-2D8465F4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20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65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0A20B-E402-4260-9241-8ACA2A49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Abréviations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6D7354-FEEE-4439-A3DD-8FAA9A105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5898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/>
              <a:t>KMean</a:t>
            </a:r>
            <a:r>
              <a:rPr lang="fr-FR" dirty="0"/>
              <a:t> : Méthode de clustering utilisant un nombre K de moyennes pour former un nombre K de clusters contenant des éléments proches de la même moyenne.</a:t>
            </a:r>
          </a:p>
          <a:p>
            <a:r>
              <a:rPr lang="fr-FR" dirty="0"/>
              <a:t>TF : </a:t>
            </a:r>
            <a:r>
              <a:rPr lang="fr-FR" dirty="0" err="1"/>
              <a:t>Term</a:t>
            </a:r>
            <a:r>
              <a:rPr lang="fr-FR" dirty="0"/>
              <a:t> Frequency, la fréquence d’un terme dans un document.</a:t>
            </a:r>
          </a:p>
          <a:p>
            <a:r>
              <a:rPr lang="fr-FR" dirty="0"/>
              <a:t>IDF : Inverse Document Frequency, l’inverse de la fréquence d’un document dans un corpus.  </a:t>
            </a:r>
          </a:p>
          <a:p>
            <a:r>
              <a:rPr lang="fr-FR" dirty="0"/>
              <a:t>SVM :	Support </a:t>
            </a:r>
            <a:r>
              <a:rPr lang="fr-FR" dirty="0" err="1"/>
              <a:t>Vector</a:t>
            </a:r>
            <a:r>
              <a:rPr lang="fr-FR" dirty="0"/>
              <a:t> Machine qui peut se traduit par Séparateur à Vaste Marge. Méthode de classification visant à maximiser les marges de séparation entres les classes.</a:t>
            </a:r>
          </a:p>
          <a:p>
            <a:r>
              <a:rPr lang="fr-FR" dirty="0"/>
              <a:t>CRF :	</a:t>
            </a:r>
            <a:r>
              <a:rPr lang="fr-FR" dirty="0" err="1"/>
              <a:t>Conditional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Fields, qui peut se traduit par champs markoviens conditionnels.</a:t>
            </a:r>
          </a:p>
          <a:p>
            <a:r>
              <a:rPr lang="fr-FR" dirty="0"/>
              <a:t>MFCC : Mel Frequency </a:t>
            </a:r>
            <a:r>
              <a:rPr lang="fr-FR" dirty="0" err="1"/>
              <a:t>Clepstral</a:t>
            </a:r>
            <a:r>
              <a:rPr lang="fr-FR" dirty="0"/>
              <a:t> Coefficient.</a:t>
            </a:r>
          </a:p>
          <a:p>
            <a:r>
              <a:rPr lang="fr-FR" dirty="0"/>
              <a:t>F0 :	Fréquence fondamentale d’un signal audio.</a:t>
            </a:r>
          </a:p>
          <a:p>
            <a:r>
              <a:rPr lang="fr-FR" dirty="0"/>
              <a:t>JJCAAS : Journées Jeunes Chercheurs en Acoustique musicale, Audition et Signal audio.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613A44-5069-4330-84D8-B22A1A83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21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87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FB1A70-4777-4433-9A46-BDA1B7F7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4C76B-FE90-4008-A80E-C7C6C8B71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2" y="1233377"/>
            <a:ext cx="8718698" cy="552893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Référence 01 :	</a:t>
            </a:r>
            <a:r>
              <a:rPr lang="fr-FR" dirty="0" err="1"/>
              <a:t>Aghilas</a:t>
            </a:r>
            <a:r>
              <a:rPr lang="fr-FR" dirty="0"/>
              <a:t> </a:t>
            </a:r>
            <a:r>
              <a:rPr lang="fr-FR" dirty="0" err="1"/>
              <a:t>Sini</a:t>
            </a:r>
            <a:r>
              <a:rPr lang="fr-FR" dirty="0"/>
              <a:t>, Elisabeth </a:t>
            </a:r>
            <a:r>
              <a:rPr lang="fr-FR" dirty="0" err="1"/>
              <a:t>Delais-Roussarie</a:t>
            </a:r>
            <a:r>
              <a:rPr lang="fr-FR" dirty="0"/>
              <a:t>, et Damien Lolive. « Annotation automatique des types de discours dans des livres audio en vue d’une oralisation par un système de synthèse », s. d., 9.</a:t>
            </a:r>
          </a:p>
          <a:p>
            <a:r>
              <a:rPr lang="fr-FR" dirty="0"/>
              <a:t>Référence 02 :	</a:t>
            </a:r>
            <a:r>
              <a:rPr lang="fr-FR" dirty="0" err="1"/>
              <a:t>Bikel</a:t>
            </a:r>
            <a:r>
              <a:rPr lang="fr-FR" dirty="0"/>
              <a:t>, Daniel M, Richard Schwartz, et Ralph M </a:t>
            </a:r>
            <a:r>
              <a:rPr lang="fr-FR" dirty="0" err="1"/>
              <a:t>Weischedel</a:t>
            </a:r>
            <a:r>
              <a:rPr lang="fr-FR" dirty="0"/>
              <a:t>. « An </a:t>
            </a:r>
            <a:r>
              <a:rPr lang="fr-FR" dirty="0" err="1"/>
              <a:t>Algorithm</a:t>
            </a:r>
            <a:r>
              <a:rPr lang="fr-FR" dirty="0"/>
              <a:t> That </a:t>
            </a:r>
            <a:r>
              <a:rPr lang="fr-FR" dirty="0" err="1"/>
              <a:t>Learns</a:t>
            </a:r>
            <a:r>
              <a:rPr lang="fr-FR" dirty="0"/>
              <a:t> </a:t>
            </a:r>
            <a:r>
              <a:rPr lang="fr-FR" dirty="0" err="1"/>
              <a:t>What’s</a:t>
            </a:r>
            <a:r>
              <a:rPr lang="fr-FR" dirty="0"/>
              <a:t> in a Name », s. d., 21.</a:t>
            </a:r>
          </a:p>
          <a:p>
            <a:r>
              <a:rPr lang="fr-FR" dirty="0"/>
              <a:t>Référence 03 :	Brunet, Étienne. « LA STRUCTURE LEXICALE dans l’</a:t>
            </a:r>
            <a:r>
              <a:rPr lang="fr-FR" dirty="0" err="1"/>
              <a:t>oeuvre</a:t>
            </a:r>
            <a:r>
              <a:rPr lang="fr-FR" dirty="0"/>
              <a:t> de Hugo », s. d., 20.</a:t>
            </a:r>
          </a:p>
          <a:p>
            <a:r>
              <a:rPr lang="fr-FR" dirty="0"/>
              <a:t>Référence 04 :	Chevelu, Jonathan, Gwenole </a:t>
            </a:r>
            <a:r>
              <a:rPr lang="fr-FR" dirty="0" err="1"/>
              <a:t>Lecorve</a:t>
            </a:r>
            <a:r>
              <a:rPr lang="fr-FR" dirty="0"/>
              <a:t>, et Damien Lolive. « ROOTS: A Toolkit for </a:t>
            </a:r>
            <a:r>
              <a:rPr lang="fr-FR" dirty="0" err="1"/>
              <a:t>Easy</a:t>
            </a:r>
            <a:r>
              <a:rPr lang="fr-FR" dirty="0"/>
              <a:t>, Fast and Consistent </a:t>
            </a:r>
            <a:r>
              <a:rPr lang="fr-FR" dirty="0" err="1"/>
              <a:t>Processing</a:t>
            </a:r>
            <a:r>
              <a:rPr lang="fr-FR" dirty="0"/>
              <a:t> of Large </a:t>
            </a:r>
            <a:r>
              <a:rPr lang="fr-FR" dirty="0" err="1"/>
              <a:t>Sequential</a:t>
            </a:r>
            <a:r>
              <a:rPr lang="fr-FR" dirty="0"/>
              <a:t> </a:t>
            </a:r>
            <a:r>
              <a:rPr lang="fr-FR" dirty="0" err="1"/>
              <a:t>Annotated</a:t>
            </a:r>
            <a:r>
              <a:rPr lang="fr-FR" dirty="0"/>
              <a:t> Data Collections », s. d., 8.</a:t>
            </a:r>
          </a:p>
          <a:p>
            <a:r>
              <a:rPr lang="fr-FR" dirty="0"/>
              <a:t>Référence 05 :	</a:t>
            </a:r>
            <a:r>
              <a:rPr lang="fr-FR" dirty="0" err="1"/>
              <a:t>C.Müller</a:t>
            </a:r>
            <a:r>
              <a:rPr lang="fr-FR" dirty="0"/>
              <a:t>, Andreas, et Sarah Guido. Le Machine </a:t>
            </a:r>
            <a:r>
              <a:rPr lang="fr-FR" dirty="0" err="1"/>
              <a:t>learning</a:t>
            </a:r>
            <a:r>
              <a:rPr lang="fr-FR" dirty="0"/>
              <a:t> avec Python. First Interactive. O’REILLY, 2018.</a:t>
            </a:r>
          </a:p>
          <a:p>
            <a:r>
              <a:rPr lang="fr-FR" dirty="0"/>
              <a:t>Référence 06 :	Constant, Mathieu, Isabelle Tellier, Denys </a:t>
            </a:r>
            <a:r>
              <a:rPr lang="fr-FR" dirty="0" err="1"/>
              <a:t>Duchier</a:t>
            </a:r>
            <a:r>
              <a:rPr lang="fr-FR" dirty="0"/>
              <a:t>, Yoann Dupont, Anthony Sigogne, et Sylvie Billot. « Intégrer des connaissances linguistiques dans un CRF: application à l’apprentissage d’un </a:t>
            </a:r>
            <a:r>
              <a:rPr lang="fr-FR" dirty="0" err="1"/>
              <a:t>segmenteur</a:t>
            </a:r>
            <a:r>
              <a:rPr lang="fr-FR" dirty="0"/>
              <a:t>-étiqueteur du français », s. d., 13.</a:t>
            </a:r>
          </a:p>
          <a:p>
            <a:r>
              <a:rPr lang="fr-FR" dirty="0"/>
              <a:t>Référence 07 :	</a:t>
            </a:r>
            <a:r>
              <a:rPr lang="fr-FR" dirty="0" err="1"/>
              <a:t>Pedregosa</a:t>
            </a:r>
            <a:r>
              <a:rPr lang="fr-FR" dirty="0"/>
              <a:t>, Fabian, Gaël </a:t>
            </a:r>
            <a:r>
              <a:rPr lang="fr-FR" dirty="0" err="1"/>
              <a:t>Varoquaux</a:t>
            </a:r>
            <a:r>
              <a:rPr lang="fr-FR" dirty="0"/>
              <a:t>, Alexandre </a:t>
            </a:r>
            <a:r>
              <a:rPr lang="fr-FR" dirty="0" err="1"/>
              <a:t>Gramfort</a:t>
            </a:r>
            <a:r>
              <a:rPr lang="fr-FR" dirty="0"/>
              <a:t>, Vincent Michel, Bertrand Thirion, Olivier </a:t>
            </a:r>
            <a:r>
              <a:rPr lang="fr-FR" dirty="0" err="1"/>
              <a:t>Grisel</a:t>
            </a:r>
            <a:r>
              <a:rPr lang="fr-FR" dirty="0"/>
              <a:t>, Mathieu Blondel, et al. « </a:t>
            </a:r>
            <a:r>
              <a:rPr lang="fr-FR" dirty="0" err="1"/>
              <a:t>Scikit-Learn</a:t>
            </a:r>
            <a:r>
              <a:rPr lang="fr-FR" dirty="0"/>
              <a:t>: Machine Learning in Python », s. d., 7.</a:t>
            </a:r>
          </a:p>
          <a:p>
            <a:r>
              <a:rPr lang="fr-FR" dirty="0"/>
              <a:t>Référence 08 ;	</a:t>
            </a:r>
            <a:r>
              <a:rPr lang="fr-FR" dirty="0" err="1"/>
              <a:t>Sini</a:t>
            </a:r>
            <a:r>
              <a:rPr lang="fr-FR" dirty="0"/>
              <a:t>, </a:t>
            </a:r>
            <a:r>
              <a:rPr lang="fr-FR" dirty="0" err="1"/>
              <a:t>Aghilas</a:t>
            </a:r>
            <a:r>
              <a:rPr lang="fr-FR" dirty="0"/>
              <a:t>, Damien Lolive, Gaëlle Vidal, Marie </a:t>
            </a:r>
            <a:r>
              <a:rPr lang="fr-FR" dirty="0" err="1"/>
              <a:t>Tahon</a:t>
            </a:r>
            <a:r>
              <a:rPr lang="fr-FR" dirty="0"/>
              <a:t>, et Elisabeth </a:t>
            </a:r>
            <a:r>
              <a:rPr lang="fr-FR" dirty="0" err="1"/>
              <a:t>Delais-Roussarie</a:t>
            </a:r>
            <a:r>
              <a:rPr lang="fr-FR" dirty="0"/>
              <a:t>. « </a:t>
            </a:r>
            <a:r>
              <a:rPr lang="fr-FR" dirty="0" err="1"/>
              <a:t>SynPaFlex</a:t>
            </a:r>
            <a:r>
              <a:rPr lang="fr-FR" dirty="0"/>
              <a:t>-Corpus: An Expressive French </a:t>
            </a:r>
            <a:r>
              <a:rPr lang="fr-FR" dirty="0" err="1"/>
              <a:t>Audiobooks</a:t>
            </a:r>
            <a:r>
              <a:rPr lang="fr-FR" dirty="0"/>
              <a:t> Corpus </a:t>
            </a:r>
            <a:r>
              <a:rPr lang="fr-FR" dirty="0" err="1"/>
              <a:t>Dedicated</a:t>
            </a:r>
            <a:r>
              <a:rPr lang="fr-FR" dirty="0"/>
              <a:t> to Expressive Speech </a:t>
            </a:r>
            <a:r>
              <a:rPr lang="fr-FR" dirty="0" err="1"/>
              <a:t>Synthesis</a:t>
            </a:r>
            <a:r>
              <a:rPr lang="fr-FR" dirty="0"/>
              <a:t> », s. d., 9.</a:t>
            </a:r>
          </a:p>
          <a:p>
            <a:r>
              <a:rPr lang="fr-FR" dirty="0"/>
              <a:t>Référence 09 :	</a:t>
            </a:r>
            <a:r>
              <a:rPr lang="fr-FR" dirty="0" err="1"/>
              <a:t>Tahon</a:t>
            </a:r>
            <a:r>
              <a:rPr lang="fr-FR" dirty="0"/>
              <a:t>, Marie, et Damien Lolive. « </a:t>
            </a:r>
            <a:r>
              <a:rPr lang="fr-FR" dirty="0" err="1"/>
              <a:t>Discourse</a:t>
            </a:r>
            <a:r>
              <a:rPr lang="fr-FR" dirty="0"/>
              <a:t> Phrases Classification: Direct vs. Narrative Audio Speech ». In 9th International </a:t>
            </a:r>
            <a:r>
              <a:rPr lang="fr-FR" dirty="0" err="1"/>
              <a:t>Conference</a:t>
            </a:r>
            <a:r>
              <a:rPr lang="fr-FR" dirty="0"/>
              <a:t> on Speech </a:t>
            </a:r>
            <a:r>
              <a:rPr lang="fr-FR" dirty="0" err="1"/>
              <a:t>Prosody</a:t>
            </a:r>
            <a:r>
              <a:rPr lang="fr-FR" dirty="0"/>
              <a:t> 2018, 433‑37. ISCA, 2018. https://doi.org/10.21437/SpeechProsody.2018-88.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F8B268-B63D-4BED-90EE-24BAAAFF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22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88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9C85E-5DD9-4EB5-8369-A3CE4FEF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ED1CE-BAEE-4984-97E6-97C8D81A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4000" dirty="0"/>
          </a:p>
          <a:p>
            <a:pPr marL="0" indent="0" algn="ctr">
              <a:buNone/>
            </a:pPr>
            <a:r>
              <a:rPr lang="fr-FR" sz="4000" dirty="0"/>
              <a:t>Merci de votre attention.</a:t>
            </a:r>
          </a:p>
          <a:p>
            <a:pPr marL="0" indent="0" algn="ctr">
              <a:buNone/>
            </a:pPr>
            <a:endParaRPr lang="fr-FR" sz="4000" dirty="0"/>
          </a:p>
          <a:p>
            <a:pPr marL="0" indent="0" algn="ctr">
              <a:buNone/>
            </a:pPr>
            <a:r>
              <a:rPr lang="fr-FR" sz="4000" dirty="0"/>
              <a:t>Avez-vous des 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891FF6-7D16-4F7B-BC04-C84FF908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23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5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BF598-35E4-4BB9-AD46-1A6CCA3C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– Contexte du stage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3E39B-09D9-4566-B32E-FAFC0E403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Stage Recherche LIUM</a:t>
            </a:r>
          </a:p>
          <a:p>
            <a:r>
              <a:rPr lang="fr-FR" dirty="0"/>
              <a:t>Projet de production de livres audio par voix de synthèse</a:t>
            </a:r>
          </a:p>
          <a:p>
            <a:r>
              <a:rPr lang="fr-FR" dirty="0"/>
              <a:t>Recherche exploratoire sur corpus de livres audio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9FC3B-2006-4F64-A4BA-D5D3A48A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3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4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D4938-A128-42DB-A2A8-E33542C7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du stage Recherche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D6781-B0AB-4427-8B0A-F22C18E0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Catégorisation des personnages de livres audio</a:t>
            </a:r>
          </a:p>
          <a:p>
            <a:r>
              <a:rPr lang="fr-FR" dirty="0"/>
              <a:t>Identification des descripteurs nécessaires pour l’apprentissage d’un vocodeur</a:t>
            </a:r>
          </a:p>
          <a:p>
            <a:r>
              <a:rPr lang="fr-FR" dirty="0"/>
              <a:t>Identification et classification des œuvres narrées</a:t>
            </a:r>
          </a:p>
          <a:p>
            <a:r>
              <a:rPr lang="fr-FR" dirty="0"/>
              <a:t>Identification des pistes d’amélioration des corpus et de l’évaluation des livres audio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B2F87C-8AF0-4948-8A7D-F8E36240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4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7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31C10-8538-4931-89C3-050A7865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Etat de l’art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ABD22D-FC21-48AD-82EE-B06C74FB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Annotation d’enregistrement audio</a:t>
            </a:r>
          </a:p>
          <a:p>
            <a:r>
              <a:rPr lang="fr-FR" dirty="0"/>
              <a:t>Identification des entités nommées</a:t>
            </a:r>
          </a:p>
          <a:p>
            <a:r>
              <a:rPr lang="fr-FR" dirty="0"/>
              <a:t>Identification des  émotions dans le discours naturel</a:t>
            </a:r>
          </a:p>
          <a:p>
            <a:r>
              <a:rPr lang="fr-FR" dirty="0"/>
              <a:t>Genres littéraire du XIX siècle</a:t>
            </a:r>
          </a:p>
          <a:p>
            <a:r>
              <a:rPr lang="fr-FR" dirty="0"/>
              <a:t>Diversification du vocabulaire dans le romans</a:t>
            </a:r>
          </a:p>
          <a:p>
            <a:r>
              <a:rPr lang="fr-FR" dirty="0"/>
              <a:t>Clustering </a:t>
            </a:r>
            <a:r>
              <a:rPr lang="fr-FR" dirty="0" err="1"/>
              <a:t>Kmean</a:t>
            </a:r>
            <a:endParaRPr lang="fr-FR" dirty="0"/>
          </a:p>
          <a:p>
            <a:r>
              <a:rPr lang="fr-FR" dirty="0"/>
              <a:t>Classification SVM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0169BA-62AE-4305-A4F2-91269EE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5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99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B46C7-6EE0-47A5-944E-C5101DDF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Préparation de l’expérimentation :</a:t>
            </a:r>
            <a:br>
              <a:rPr lang="fr-FR" dirty="0"/>
            </a:br>
            <a:r>
              <a:rPr lang="fr-FR" dirty="0"/>
              <a:t> L’étude du concept de catégorisation</a:t>
            </a:r>
            <a:br>
              <a:rPr lang="fr-FR" dirty="0"/>
            </a:b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613CA45A-B91A-441C-98AD-B83E69D04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800288"/>
              </p:ext>
            </p:extLst>
          </p:nvPr>
        </p:nvGraphicFramePr>
        <p:xfrm>
          <a:off x="677334" y="1889170"/>
          <a:ext cx="8487366" cy="17277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2247">
                  <a:extLst>
                    <a:ext uri="{9D8B030D-6E8A-4147-A177-3AD203B41FA5}">
                      <a16:colId xmlns:a16="http://schemas.microsoft.com/office/drawing/2014/main" val="968844512"/>
                    </a:ext>
                  </a:extLst>
                </a:gridCol>
                <a:gridCol w="4985119">
                  <a:extLst>
                    <a:ext uri="{9D8B030D-6E8A-4147-A177-3AD203B41FA5}">
                      <a16:colId xmlns:a16="http://schemas.microsoft.com/office/drawing/2014/main" val="346407015"/>
                    </a:ext>
                  </a:extLst>
                </a:gridCol>
              </a:tblGrid>
              <a:tr h="406990">
                <a:tc gridSpan="2">
                  <a:txBody>
                    <a:bodyPr/>
                    <a:lstStyle/>
                    <a:p>
                      <a:r>
                        <a:rPr lang="fr-FR" dirty="0"/>
                        <a:t>Catégories distinctives des personnages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75647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r>
                        <a:rPr lang="fr-FR" dirty="0"/>
                        <a:t>Narrateur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 Narrateur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33552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r>
                        <a:rPr lang="fr-FR" dirty="0"/>
                        <a:t>Masculin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Féminin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55418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r>
                        <a:rPr lang="fr-FR" dirty="0"/>
                        <a:t>Bourgeois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Populaire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61242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5752A8-4122-4D23-9807-D174E66B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6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27BFE3D-E0A0-4252-8A64-9DD975B2F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72561"/>
              </p:ext>
            </p:extLst>
          </p:nvPr>
        </p:nvGraphicFramePr>
        <p:xfrm>
          <a:off x="677334" y="4187162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75900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Facilité d’écoute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28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Rythme du récit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2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Fatigabilité ressentie de l’auditeur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8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Intelligibilité des paroles des voix de synthèses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6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Comparaison perceptive avec l’humain et d’autres synthétiseurs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35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82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EFFE8-1316-4971-8627-FD74FDA2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: Le corpus utilisé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84C015-7F1B-494A-A416-C08C64A7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87 h sélectionnées d’enregistrement en mono-locuteur dans la base </a:t>
            </a:r>
            <a:r>
              <a:rPr lang="fr-FR" dirty="0" err="1"/>
              <a:t>Librivox</a:t>
            </a:r>
            <a:endParaRPr lang="fr-FR" dirty="0"/>
          </a:p>
          <a:p>
            <a:r>
              <a:rPr lang="fr-FR" dirty="0"/>
              <a:t>Genres littéraires : romans, nouvelles, contes de f ́</a:t>
            </a:r>
            <a:r>
              <a:rPr lang="fr-FR" dirty="0" err="1"/>
              <a:t>ees</a:t>
            </a:r>
            <a:r>
              <a:rPr lang="fr-FR" dirty="0"/>
              <a:t>, fables et </a:t>
            </a:r>
            <a:r>
              <a:rPr lang="fr-FR" dirty="0" err="1"/>
              <a:t>po`emes</a:t>
            </a:r>
            <a:endParaRPr lang="fr-FR" dirty="0"/>
          </a:p>
          <a:p>
            <a:r>
              <a:rPr lang="fr-FR" dirty="0"/>
              <a:t>Lectrice unique avec style de voix expressif pour donner `a chaque</a:t>
            </a:r>
          </a:p>
          <a:p>
            <a:r>
              <a:rPr lang="fr-FR" dirty="0"/>
              <a:t>personnage une voix distincte</a:t>
            </a:r>
          </a:p>
          <a:p>
            <a:r>
              <a:rPr lang="fr-FR" dirty="0"/>
              <a:t>Corpus </a:t>
            </a:r>
            <a:r>
              <a:rPr lang="fr-FR" dirty="0" err="1"/>
              <a:t>SynPaFlex</a:t>
            </a:r>
            <a:endParaRPr lang="fr-FR" dirty="0"/>
          </a:p>
          <a:p>
            <a:r>
              <a:rPr lang="fr-FR" dirty="0"/>
              <a:t>[</a:t>
            </a:r>
            <a:r>
              <a:rPr lang="fr-FR" dirty="0" err="1"/>
              <a:t>Aghilas</a:t>
            </a:r>
            <a:r>
              <a:rPr lang="fr-FR" dirty="0"/>
              <a:t> et al. 2018] , 5 contraintes : Quantité, Comparabilité, Qualité, Variété, Expressivité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B19BB6-B4BA-4CCA-BD37-053C760C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7</a:t>
            </a:fld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4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EFFE8-1316-4971-8627-FD74FDA2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: Le corpus utilisé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E5ECAF9D-6A46-413D-BCE6-766E61187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767957"/>
              </p:ext>
            </p:extLst>
          </p:nvPr>
        </p:nvGraphicFramePr>
        <p:xfrm>
          <a:off x="677334" y="2724113"/>
          <a:ext cx="8596311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31001990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20787495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9705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Titre de l’œuvre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Auteur de l’</a:t>
                      </a:r>
                      <a:r>
                        <a:rPr lang="fr-FR" dirty="0" err="1"/>
                        <a:t>oeuvre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Date de parution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La Fille du 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Henri Chevalier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2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Madame </a:t>
                      </a:r>
                      <a:r>
                        <a:rPr lang="fr-FR" dirty="0" err="1"/>
                        <a:t>Bouvary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Gustave Flaubert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1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La Vénus d’Ille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Prosper Mérimée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9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Carmen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Prosper Mérimée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72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La Vampire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Paul Féval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7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Contes du Sénégal et du Niger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Frantz De </a:t>
                      </a:r>
                      <a:r>
                        <a:rPr lang="fr-FR" dirty="0" err="1"/>
                        <a:t>Zeltner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81842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B19BB6-B4BA-4CCA-BD37-053C760C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b="1" smtClean="0">
                <a:solidFill>
                  <a:schemeClr val="tx1"/>
                </a:solidFill>
              </a:rPr>
              <a:t>8</a:t>
            </a:fld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DDCF9D-22E5-49E9-9252-265E876FC79C}"/>
              </a:ext>
            </a:extLst>
          </p:cNvPr>
          <p:cNvSpPr txBox="1"/>
          <p:nvPr/>
        </p:nvSpPr>
        <p:spPr>
          <a:xfrm>
            <a:off x="1201479" y="1743740"/>
            <a:ext cx="765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6 œuvres exploitées pendant l’expérimentation</a:t>
            </a:r>
          </a:p>
        </p:txBody>
      </p:sp>
    </p:spTree>
    <p:extLst>
      <p:ext uri="{BB962C8B-B14F-4D97-AF65-F5344CB8AC3E}">
        <p14:creationId xmlns:p14="http://schemas.microsoft.com/office/powerpoint/2010/main" val="147471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77FCF-3987-4396-8063-75E978D5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: L’outil ROOTS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B6E875-06FC-4EAC-81F6-D4D6C23C1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19538"/>
            <a:ext cx="8596668" cy="2560267"/>
          </a:xfrm>
        </p:spPr>
        <p:txBody>
          <a:bodyPr/>
          <a:lstStyle/>
          <a:p>
            <a:r>
              <a:rPr lang="fr-FR" dirty="0"/>
              <a:t>Annotation de grands corpus de livres audios</a:t>
            </a:r>
          </a:p>
          <a:p>
            <a:r>
              <a:rPr lang="fr-FR" dirty="0"/>
              <a:t>Regroupement et alignement séquentiel de descripteurs</a:t>
            </a:r>
          </a:p>
          <a:p>
            <a:r>
              <a:rPr lang="fr-FR" dirty="0"/>
              <a:t>Récupération de données dans un corpus unique de descripteurs prosodiques et linguistiques : 40 </a:t>
            </a:r>
            <a:r>
              <a:rPr lang="fr-FR" dirty="0" err="1"/>
              <a:t>features</a:t>
            </a:r>
            <a:endParaRPr lang="fr-FR" dirty="0"/>
          </a:p>
          <a:p>
            <a:r>
              <a:rPr lang="fr-FR" dirty="0"/>
              <a:t>Caractéristiques structurelles : </a:t>
            </a:r>
            <a:r>
              <a:rPr lang="fr-FR" dirty="0" err="1"/>
              <a:t>utterance</a:t>
            </a:r>
            <a:r>
              <a:rPr lang="fr-FR" dirty="0"/>
              <a:t>, fichier </a:t>
            </a:r>
            <a:r>
              <a:rPr lang="fr-FR" dirty="0" err="1"/>
              <a:t>Json</a:t>
            </a:r>
            <a:endParaRPr lang="fr-FR" dirty="0"/>
          </a:p>
          <a:p>
            <a:r>
              <a:rPr lang="fr-FR" dirty="0"/>
              <a:t>Groupes de descripteurs alignés en séquences de temps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CC8C9F-3B02-4D66-BE5D-0BD0DAE4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2000" smtClean="0">
                <a:solidFill>
                  <a:schemeClr val="tx1"/>
                </a:solidFill>
              </a:rPr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41350E-B723-4554-83B6-B5F102178C1F}"/>
              </a:ext>
            </a:extLst>
          </p:cNvPr>
          <p:cNvSpPr txBox="1"/>
          <p:nvPr/>
        </p:nvSpPr>
        <p:spPr>
          <a:xfrm>
            <a:off x="677334" y="1448208"/>
            <a:ext cx="7484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L’outil ROOTS est expliqué et documenté par l’article</a:t>
            </a:r>
          </a:p>
          <a:p>
            <a:endParaRPr lang="fr-FR" dirty="0"/>
          </a:p>
          <a:p>
            <a:r>
              <a:rPr lang="fr-FR" dirty="0"/>
              <a:t>ROOTS : a toolkit for </a:t>
            </a:r>
            <a:r>
              <a:rPr lang="fr-FR" dirty="0" err="1"/>
              <a:t>easy</a:t>
            </a:r>
            <a:r>
              <a:rPr lang="fr-FR" dirty="0"/>
              <a:t>, fast and consistent </a:t>
            </a:r>
            <a:r>
              <a:rPr lang="fr-FR" dirty="0" err="1"/>
              <a:t>processing</a:t>
            </a:r>
            <a:r>
              <a:rPr lang="fr-FR" dirty="0"/>
              <a:t> of large</a:t>
            </a:r>
          </a:p>
          <a:p>
            <a:r>
              <a:rPr lang="fr-FR" dirty="0" err="1"/>
              <a:t>sequential</a:t>
            </a:r>
            <a:r>
              <a:rPr lang="fr-FR" dirty="0"/>
              <a:t> </a:t>
            </a:r>
            <a:r>
              <a:rPr lang="fr-FR" dirty="0" err="1"/>
              <a:t>annotated</a:t>
            </a:r>
            <a:r>
              <a:rPr lang="fr-FR" dirty="0"/>
              <a:t> data collections.</a:t>
            </a:r>
          </a:p>
          <a:p>
            <a:r>
              <a:rPr lang="fr-FR" dirty="0"/>
              <a:t>[Chevelu et al]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4703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996</TotalTime>
  <Words>1184</Words>
  <Application>Microsoft Office PowerPoint</Application>
  <PresentationFormat>Grand écran</PresentationFormat>
  <Paragraphs>334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Facette</vt:lpstr>
      <vt:lpstr>Soutenance de stage recherche</vt:lpstr>
      <vt:lpstr>SOMMAIRE</vt:lpstr>
      <vt:lpstr>Introduction – Contexte du stage</vt:lpstr>
      <vt:lpstr>Objectif du stage Recherche</vt:lpstr>
      <vt:lpstr>Etat de l’art</vt:lpstr>
      <vt:lpstr>Préparation de l’expérimentation :  L’étude du concept de catégorisation </vt:lpstr>
      <vt:lpstr>Préparation : Le corpus utilisé</vt:lpstr>
      <vt:lpstr>Préparation : Le corpus utilisé</vt:lpstr>
      <vt:lpstr>Préparation : L’outil ROOTS</vt:lpstr>
      <vt:lpstr>Préparation : Mise en forme des données</vt:lpstr>
      <vt:lpstr>Expérimentation : Le Clustering K-Means</vt:lpstr>
      <vt:lpstr>Expérimentation : Le Clustering K-Means</vt:lpstr>
      <vt:lpstr>Expérimentation : Le Clustering K-Means</vt:lpstr>
      <vt:lpstr>Expérimentation : Validation du clustering par la classification SVM</vt:lpstr>
      <vt:lpstr>Expérimentation : Validation du clustering par la classification SVM </vt:lpstr>
      <vt:lpstr>Expérimentation : Validation par l’étude du perceptif</vt:lpstr>
      <vt:lpstr>Résultats de l’expérimentation : Analyse</vt:lpstr>
      <vt:lpstr>Résultats : Apport et documentation produite </vt:lpstr>
      <vt:lpstr>Résultats : Perspectives </vt:lpstr>
      <vt:lpstr>Conclusion – Bilan personnel  </vt:lpstr>
      <vt:lpstr>Abréviations</vt:lpstr>
      <vt:lpstr>Références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Tabot CCB</dc:creator>
  <cp:lastModifiedBy>Alexandre Tabot CCB</cp:lastModifiedBy>
  <cp:revision>62</cp:revision>
  <dcterms:created xsi:type="dcterms:W3CDTF">2019-08-16T13:41:58Z</dcterms:created>
  <dcterms:modified xsi:type="dcterms:W3CDTF">2019-08-21T16:08:26Z</dcterms:modified>
</cp:coreProperties>
</file>